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76" r:id="rId5"/>
    <p:sldId id="272" r:id="rId6"/>
    <p:sldId id="261" r:id="rId7"/>
    <p:sldId id="277" r:id="rId8"/>
  </p:sldIdLst>
  <p:sldSz cx="6858000" cy="9144000" type="screen4x3"/>
  <p:notesSz cx="6985000" cy="92837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0" d="100"/>
          <a:sy n="90" d="100"/>
        </p:scale>
        <p:origin x="-2268" y="414"/>
      </p:cViewPr>
      <p:guideLst>
        <p:guide orient="horz" pos="3146"/>
        <p:guide pos="563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27.wmf"/><Relationship Id="rId13" Type="http://schemas.openxmlformats.org/officeDocument/2006/relationships/image" Target="../media/image32.wmf"/><Relationship Id="rId3" Type="http://schemas.openxmlformats.org/officeDocument/2006/relationships/image" Target="../media/image22.wmf"/><Relationship Id="rId7" Type="http://schemas.openxmlformats.org/officeDocument/2006/relationships/image" Target="../media/image26.wmf"/><Relationship Id="rId12" Type="http://schemas.openxmlformats.org/officeDocument/2006/relationships/image" Target="../media/image31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Relationship Id="rId6" Type="http://schemas.openxmlformats.org/officeDocument/2006/relationships/image" Target="../media/image25.wmf"/><Relationship Id="rId11" Type="http://schemas.openxmlformats.org/officeDocument/2006/relationships/image" Target="../media/image30.wmf"/><Relationship Id="rId5" Type="http://schemas.openxmlformats.org/officeDocument/2006/relationships/image" Target="../media/image24.wmf"/><Relationship Id="rId10" Type="http://schemas.openxmlformats.org/officeDocument/2006/relationships/image" Target="../media/image29.wmf"/><Relationship Id="rId4" Type="http://schemas.openxmlformats.org/officeDocument/2006/relationships/image" Target="../media/image23.wmf"/><Relationship Id="rId9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60.wmf"/><Relationship Id="rId2" Type="http://schemas.openxmlformats.org/officeDocument/2006/relationships/image" Target="../media/image59.wmf"/><Relationship Id="rId1" Type="http://schemas.openxmlformats.org/officeDocument/2006/relationships/image" Target="../media/image58.wmf"/><Relationship Id="rId4" Type="http://schemas.openxmlformats.org/officeDocument/2006/relationships/image" Target="../media/image61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91.wmf"/><Relationship Id="rId3" Type="http://schemas.openxmlformats.org/officeDocument/2006/relationships/image" Target="../media/image86.wmf"/><Relationship Id="rId7" Type="http://schemas.openxmlformats.org/officeDocument/2006/relationships/image" Target="../media/image90.wmf"/><Relationship Id="rId2" Type="http://schemas.openxmlformats.org/officeDocument/2006/relationships/image" Target="../media/image85.wmf"/><Relationship Id="rId1" Type="http://schemas.openxmlformats.org/officeDocument/2006/relationships/image" Target="../media/image84.wmf"/><Relationship Id="rId6" Type="http://schemas.openxmlformats.org/officeDocument/2006/relationships/image" Target="../media/image89.wmf"/><Relationship Id="rId5" Type="http://schemas.openxmlformats.org/officeDocument/2006/relationships/image" Target="../media/image88.wmf"/><Relationship Id="rId4" Type="http://schemas.openxmlformats.org/officeDocument/2006/relationships/image" Target="../media/image87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94.wmf"/><Relationship Id="rId2" Type="http://schemas.openxmlformats.org/officeDocument/2006/relationships/image" Target="../media/image93.wmf"/><Relationship Id="rId1" Type="http://schemas.openxmlformats.org/officeDocument/2006/relationships/image" Target="../media/image92.wmf"/><Relationship Id="rId4" Type="http://schemas.openxmlformats.org/officeDocument/2006/relationships/image" Target="../media/image9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92D-8F97-472F-BE35-1C62058E7C23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EE49-F279-44E0-960F-E3B1277D0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92D-8F97-472F-BE35-1C62058E7C23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EE49-F279-44E0-960F-E3B1277D0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92D-8F97-472F-BE35-1C62058E7C23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EE49-F279-44E0-960F-E3B1277D0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92D-8F97-472F-BE35-1C62058E7C23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EE49-F279-44E0-960F-E3B1277D0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92D-8F97-472F-BE35-1C62058E7C23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EE49-F279-44E0-960F-E3B1277D0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92D-8F97-472F-BE35-1C62058E7C23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EE49-F279-44E0-960F-E3B1277D0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92D-8F97-472F-BE35-1C62058E7C23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EE49-F279-44E0-960F-E3B1277D0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92D-8F97-472F-BE35-1C62058E7C23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EE49-F279-44E0-960F-E3B1277D0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92D-8F97-472F-BE35-1C62058E7C23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EE49-F279-44E0-960F-E3B1277D0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92D-8F97-472F-BE35-1C62058E7C23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EE49-F279-44E0-960F-E3B1277D0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AB92D-8F97-472F-BE35-1C62058E7C23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25EE49-F279-44E0-960F-E3B1277D0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7AB92D-8F97-472F-BE35-1C62058E7C23}" type="datetimeFigureOut">
              <a:rPr lang="en-US" smtClean="0"/>
              <a:pPr/>
              <a:t>10/16/2015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25EE49-F279-44E0-960F-E3B1277D03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9.png"/><Relationship Id="rId7" Type="http://schemas.openxmlformats.org/officeDocument/2006/relationships/oleObject" Target="../embeddings/oleObject3.bin"/><Relationship Id="rId12" Type="http://schemas.openxmlformats.org/officeDocument/2006/relationships/oleObject" Target="../embeddings/oleObject8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11" Type="http://schemas.openxmlformats.org/officeDocument/2006/relationships/oleObject" Target="../embeddings/oleObject7.bin"/><Relationship Id="rId5" Type="http://schemas.openxmlformats.org/officeDocument/2006/relationships/oleObject" Target="../embeddings/oleObject1.bin"/><Relationship Id="rId10" Type="http://schemas.openxmlformats.org/officeDocument/2006/relationships/oleObject" Target="../embeddings/oleObject6.bin"/><Relationship Id="rId4" Type="http://schemas.openxmlformats.org/officeDocument/2006/relationships/image" Target="../media/image10.png"/><Relationship Id="rId9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oleObject" Target="../embeddings/oleObject9.bin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18.png"/><Relationship Id="rId4" Type="http://schemas.openxmlformats.org/officeDocument/2006/relationships/oleObject" Target="../embeddings/oleObject10.bin"/><Relationship Id="rId9" Type="http://schemas.openxmlformats.org/officeDocument/2006/relationships/image" Target="../media/image1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7.bin"/><Relationship Id="rId13" Type="http://schemas.openxmlformats.org/officeDocument/2006/relationships/oleObject" Target="../embeddings/oleObject22.bin"/><Relationship Id="rId18" Type="http://schemas.openxmlformats.org/officeDocument/2006/relationships/image" Target="../media/image36.png"/><Relationship Id="rId26" Type="http://schemas.openxmlformats.org/officeDocument/2006/relationships/oleObject" Target="../embeddings/oleObject24.bin"/><Relationship Id="rId39" Type="http://schemas.openxmlformats.org/officeDocument/2006/relationships/image" Target="../media/image56.png"/><Relationship Id="rId3" Type="http://schemas.openxmlformats.org/officeDocument/2006/relationships/oleObject" Target="../embeddings/oleObject12.bin"/><Relationship Id="rId21" Type="http://schemas.openxmlformats.org/officeDocument/2006/relationships/image" Target="../media/image39.png"/><Relationship Id="rId34" Type="http://schemas.openxmlformats.org/officeDocument/2006/relationships/image" Target="../media/image51.png"/><Relationship Id="rId7" Type="http://schemas.openxmlformats.org/officeDocument/2006/relationships/oleObject" Target="../embeddings/oleObject16.bin"/><Relationship Id="rId12" Type="http://schemas.openxmlformats.org/officeDocument/2006/relationships/oleObject" Target="../embeddings/oleObject21.bin"/><Relationship Id="rId17" Type="http://schemas.openxmlformats.org/officeDocument/2006/relationships/image" Target="../media/image35.png"/><Relationship Id="rId25" Type="http://schemas.openxmlformats.org/officeDocument/2006/relationships/image" Target="../media/image43.png"/><Relationship Id="rId33" Type="http://schemas.openxmlformats.org/officeDocument/2006/relationships/image" Target="../media/image50.png"/><Relationship Id="rId38" Type="http://schemas.openxmlformats.org/officeDocument/2006/relationships/image" Target="../media/image55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34.png"/><Relationship Id="rId20" Type="http://schemas.openxmlformats.org/officeDocument/2006/relationships/image" Target="../media/image38.png"/><Relationship Id="rId29" Type="http://schemas.openxmlformats.org/officeDocument/2006/relationships/image" Target="../media/image46.png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5.bin"/><Relationship Id="rId11" Type="http://schemas.openxmlformats.org/officeDocument/2006/relationships/oleObject" Target="../embeddings/oleObject20.bin"/><Relationship Id="rId24" Type="http://schemas.openxmlformats.org/officeDocument/2006/relationships/image" Target="../media/image42.png"/><Relationship Id="rId32" Type="http://schemas.openxmlformats.org/officeDocument/2006/relationships/image" Target="../media/image49.png"/><Relationship Id="rId37" Type="http://schemas.openxmlformats.org/officeDocument/2006/relationships/image" Target="../media/image54.png"/><Relationship Id="rId40" Type="http://schemas.openxmlformats.org/officeDocument/2006/relationships/image" Target="../media/image57.png"/><Relationship Id="rId5" Type="http://schemas.openxmlformats.org/officeDocument/2006/relationships/oleObject" Target="../embeddings/oleObject14.bin"/><Relationship Id="rId15" Type="http://schemas.openxmlformats.org/officeDocument/2006/relationships/image" Target="../media/image33.png"/><Relationship Id="rId23" Type="http://schemas.openxmlformats.org/officeDocument/2006/relationships/image" Target="../media/image41.png"/><Relationship Id="rId28" Type="http://schemas.openxmlformats.org/officeDocument/2006/relationships/image" Target="../media/image45.png"/><Relationship Id="rId36" Type="http://schemas.openxmlformats.org/officeDocument/2006/relationships/image" Target="../media/image53.png"/><Relationship Id="rId10" Type="http://schemas.openxmlformats.org/officeDocument/2006/relationships/oleObject" Target="../embeddings/oleObject19.bin"/><Relationship Id="rId19" Type="http://schemas.openxmlformats.org/officeDocument/2006/relationships/image" Target="../media/image37.png"/><Relationship Id="rId31" Type="http://schemas.openxmlformats.org/officeDocument/2006/relationships/image" Target="../media/image48.png"/><Relationship Id="rId4" Type="http://schemas.openxmlformats.org/officeDocument/2006/relationships/oleObject" Target="../embeddings/oleObject13.bin"/><Relationship Id="rId9" Type="http://schemas.openxmlformats.org/officeDocument/2006/relationships/oleObject" Target="../embeddings/oleObject18.bin"/><Relationship Id="rId14" Type="http://schemas.openxmlformats.org/officeDocument/2006/relationships/oleObject" Target="../embeddings/oleObject23.bin"/><Relationship Id="rId22" Type="http://schemas.openxmlformats.org/officeDocument/2006/relationships/image" Target="../media/image40.png"/><Relationship Id="rId27" Type="http://schemas.openxmlformats.org/officeDocument/2006/relationships/image" Target="../media/image44.png"/><Relationship Id="rId30" Type="http://schemas.openxmlformats.org/officeDocument/2006/relationships/image" Target="../media/image47.png"/><Relationship Id="rId35" Type="http://schemas.openxmlformats.org/officeDocument/2006/relationships/image" Target="../media/image5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13" Type="http://schemas.openxmlformats.org/officeDocument/2006/relationships/image" Target="../media/image68.png"/><Relationship Id="rId18" Type="http://schemas.openxmlformats.org/officeDocument/2006/relationships/image" Target="../media/image73.png"/><Relationship Id="rId26" Type="http://schemas.openxmlformats.org/officeDocument/2006/relationships/image" Target="../media/image81.png"/><Relationship Id="rId3" Type="http://schemas.openxmlformats.org/officeDocument/2006/relationships/oleObject" Target="../embeddings/oleObject25.bin"/><Relationship Id="rId21" Type="http://schemas.openxmlformats.org/officeDocument/2006/relationships/image" Target="../media/image76.png"/><Relationship Id="rId7" Type="http://schemas.openxmlformats.org/officeDocument/2006/relationships/image" Target="../media/image62.png"/><Relationship Id="rId12" Type="http://schemas.openxmlformats.org/officeDocument/2006/relationships/image" Target="../media/image67.png"/><Relationship Id="rId17" Type="http://schemas.openxmlformats.org/officeDocument/2006/relationships/image" Target="../media/image72.png"/><Relationship Id="rId25" Type="http://schemas.openxmlformats.org/officeDocument/2006/relationships/image" Target="../media/image80.png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1.png"/><Relationship Id="rId20" Type="http://schemas.openxmlformats.org/officeDocument/2006/relationships/image" Target="../media/image75.png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8.bin"/><Relationship Id="rId11" Type="http://schemas.openxmlformats.org/officeDocument/2006/relationships/image" Target="../media/image66.png"/><Relationship Id="rId24" Type="http://schemas.openxmlformats.org/officeDocument/2006/relationships/image" Target="../media/image79.png"/><Relationship Id="rId5" Type="http://schemas.openxmlformats.org/officeDocument/2006/relationships/oleObject" Target="../embeddings/oleObject27.bin"/><Relationship Id="rId15" Type="http://schemas.openxmlformats.org/officeDocument/2006/relationships/image" Target="../media/image70.png"/><Relationship Id="rId23" Type="http://schemas.openxmlformats.org/officeDocument/2006/relationships/image" Target="../media/image78.png"/><Relationship Id="rId28" Type="http://schemas.openxmlformats.org/officeDocument/2006/relationships/image" Target="../media/image83.png"/><Relationship Id="rId10" Type="http://schemas.openxmlformats.org/officeDocument/2006/relationships/image" Target="../media/image65.png"/><Relationship Id="rId19" Type="http://schemas.openxmlformats.org/officeDocument/2006/relationships/image" Target="../media/image74.png"/><Relationship Id="rId4" Type="http://schemas.openxmlformats.org/officeDocument/2006/relationships/oleObject" Target="../embeddings/oleObject26.bin"/><Relationship Id="rId9" Type="http://schemas.openxmlformats.org/officeDocument/2006/relationships/image" Target="../media/image64.png"/><Relationship Id="rId14" Type="http://schemas.openxmlformats.org/officeDocument/2006/relationships/image" Target="../media/image69.png"/><Relationship Id="rId22" Type="http://schemas.openxmlformats.org/officeDocument/2006/relationships/image" Target="../media/image77.png"/><Relationship Id="rId27" Type="http://schemas.openxmlformats.org/officeDocument/2006/relationships/image" Target="../media/image8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4.bin"/><Relationship Id="rId3" Type="http://schemas.openxmlformats.org/officeDocument/2006/relationships/oleObject" Target="../embeddings/oleObject29.bin"/><Relationship Id="rId7" Type="http://schemas.openxmlformats.org/officeDocument/2006/relationships/oleObject" Target="../embeddings/oleObject3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2.bin"/><Relationship Id="rId5" Type="http://schemas.openxmlformats.org/officeDocument/2006/relationships/oleObject" Target="../embeddings/oleObject31.bin"/><Relationship Id="rId10" Type="http://schemas.openxmlformats.org/officeDocument/2006/relationships/oleObject" Target="../embeddings/oleObject36.bin"/><Relationship Id="rId4" Type="http://schemas.openxmlformats.org/officeDocument/2006/relationships/oleObject" Target="../embeddings/oleObject30.bin"/><Relationship Id="rId9" Type="http://schemas.openxmlformats.org/officeDocument/2006/relationships/oleObject" Target="../embeddings/oleObject35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40.bin"/><Relationship Id="rId5" Type="http://schemas.openxmlformats.org/officeDocument/2006/relationships/oleObject" Target="../embeddings/oleObject39.bin"/><Relationship Id="rId4" Type="http://schemas.openxmlformats.org/officeDocument/2006/relationships/oleObject" Target="../embeddings/oleObject38.bin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67325" y="1212580"/>
            <a:ext cx="1670326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67325" y="1785735"/>
            <a:ext cx="1676400" cy="564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4"/>
          <p:cNvSpPr txBox="1">
            <a:spLocks noChangeArrowheads="1"/>
          </p:cNvSpPr>
          <p:nvPr/>
        </p:nvSpPr>
        <p:spPr bwMode="auto">
          <a:xfrm>
            <a:off x="5543683" y="1441180"/>
            <a:ext cx="4972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Arial" pitchFamily="34" charset="0"/>
                <a:cs typeface="Arial" pitchFamily="34" charset="0"/>
              </a:rPr>
              <a:t>Vhl fl</a:t>
            </a:r>
          </a:p>
        </p:txBody>
      </p:sp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5543683" y="1558466"/>
            <a:ext cx="56137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 err="1">
                <a:latin typeface="Arial" pitchFamily="34" charset="0"/>
                <a:cs typeface="Arial" pitchFamily="34" charset="0"/>
              </a:rPr>
              <a:t>Vhl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 wt</a:t>
            </a: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5543683" y="2033159"/>
            <a:ext cx="39786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Arial" pitchFamily="34" charset="0"/>
                <a:cs typeface="Arial" pitchFamily="34" charset="0"/>
              </a:rPr>
              <a:t>Cre</a:t>
            </a:r>
          </a:p>
        </p:txBody>
      </p:sp>
      <p:sp>
        <p:nvSpPr>
          <p:cNvPr id="9" name="TextBox 15"/>
          <p:cNvSpPr txBox="1">
            <a:spLocks noChangeArrowheads="1"/>
          </p:cNvSpPr>
          <p:nvPr/>
        </p:nvSpPr>
        <p:spPr bwMode="auto">
          <a:xfrm>
            <a:off x="3710081" y="990600"/>
            <a:ext cx="29367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Arial" pitchFamily="34" charset="0"/>
                <a:cs typeface="Arial" pitchFamily="34" charset="0"/>
              </a:rPr>
              <a:t>M</a:t>
            </a:r>
          </a:p>
        </p:txBody>
      </p:sp>
      <p:sp>
        <p:nvSpPr>
          <p:cNvPr id="10" name="TextBox 16"/>
          <p:cNvSpPr txBox="1">
            <a:spLocks noChangeArrowheads="1"/>
          </p:cNvSpPr>
          <p:nvPr/>
        </p:nvSpPr>
        <p:spPr bwMode="auto">
          <a:xfrm>
            <a:off x="3005325" y="1228482"/>
            <a:ext cx="65915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1018 </a:t>
            </a:r>
            <a:r>
              <a:rPr lang="en-US" sz="1000" b="1" dirty="0" err="1">
                <a:latin typeface="Arial" pitchFamily="34" charset="0"/>
                <a:cs typeface="Arial" pitchFamily="34" charset="0"/>
              </a:rPr>
              <a:t>bp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xtBox 17"/>
          <p:cNvSpPr txBox="1">
            <a:spLocks noChangeArrowheads="1"/>
          </p:cNvSpPr>
          <p:nvPr/>
        </p:nvSpPr>
        <p:spPr bwMode="auto">
          <a:xfrm>
            <a:off x="3005325" y="1495118"/>
            <a:ext cx="58862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506 </a:t>
            </a:r>
            <a:r>
              <a:rPr lang="en-US" sz="1000" b="1" dirty="0" err="1">
                <a:latin typeface="Arial" pitchFamily="34" charset="0"/>
                <a:cs typeface="Arial" pitchFamily="34" charset="0"/>
              </a:rPr>
              <a:t>bp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8"/>
          <p:cNvSpPr txBox="1">
            <a:spLocks noChangeArrowheads="1"/>
          </p:cNvSpPr>
          <p:nvPr/>
        </p:nvSpPr>
        <p:spPr bwMode="auto">
          <a:xfrm>
            <a:off x="3005325" y="1990482"/>
            <a:ext cx="58862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500 </a:t>
            </a:r>
            <a:r>
              <a:rPr lang="en-US" sz="1000" b="1" dirty="0" err="1">
                <a:latin typeface="Arial" pitchFamily="34" charset="0"/>
                <a:cs typeface="Arial" pitchFamily="34" charset="0"/>
              </a:rPr>
              <a:t>bp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9"/>
          <p:cNvSpPr txBox="1">
            <a:spLocks noChangeArrowheads="1"/>
          </p:cNvSpPr>
          <p:nvPr/>
        </p:nvSpPr>
        <p:spPr bwMode="auto">
          <a:xfrm>
            <a:off x="3005325" y="2142815"/>
            <a:ext cx="58862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396 </a:t>
            </a:r>
            <a:r>
              <a:rPr lang="en-US" sz="1000" b="1" dirty="0" err="1">
                <a:latin typeface="Arial" pitchFamily="34" charset="0"/>
                <a:cs typeface="Arial" pitchFamily="34" charset="0"/>
              </a:rPr>
              <a:t>bp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3578440" y="2134945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578440" y="1634818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3578440" y="1368182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578440" y="2265925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459627" y="2169684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459627" y="1704516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459627" y="1574530"/>
            <a:ext cx="1524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8"/>
          <p:cNvSpPr txBox="1">
            <a:spLocks noChangeArrowheads="1"/>
          </p:cNvSpPr>
          <p:nvPr/>
        </p:nvSpPr>
        <p:spPr bwMode="auto">
          <a:xfrm>
            <a:off x="4348350" y="2381250"/>
            <a:ext cx="81464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 err="1">
                <a:latin typeface="Arial" pitchFamily="34" charset="0"/>
                <a:cs typeface="Arial" pitchFamily="34" charset="0"/>
              </a:rPr>
              <a:t>Fsp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-VHL</a:t>
            </a:r>
            <a:r>
              <a:rPr lang="en-US" sz="1000" b="1" baseline="30000" dirty="0">
                <a:latin typeface="Arial" pitchFamily="34" charset="0"/>
                <a:cs typeface="Arial" pitchFamily="34" charset="0"/>
              </a:rPr>
              <a:t>+/-</a:t>
            </a:r>
          </a:p>
        </p:txBody>
      </p:sp>
      <p:sp>
        <p:nvSpPr>
          <p:cNvPr id="22" name="TextBox 29"/>
          <p:cNvSpPr txBox="1">
            <a:spLocks noChangeArrowheads="1"/>
          </p:cNvSpPr>
          <p:nvPr/>
        </p:nvSpPr>
        <p:spPr bwMode="auto">
          <a:xfrm>
            <a:off x="3845907" y="2381250"/>
            <a:ext cx="57099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VHL</a:t>
            </a:r>
            <a:r>
              <a:rPr lang="en-US" sz="1000" b="1" baseline="30000" dirty="0" err="1" smtClean="0">
                <a:latin typeface="Arial" pitchFamily="34" charset="0"/>
                <a:cs typeface="Arial" pitchFamily="34" charset="0"/>
              </a:rPr>
              <a:t>fl</a:t>
            </a:r>
            <a:r>
              <a:rPr lang="en-US" sz="1000" b="1" baseline="30000" dirty="0" smtClean="0">
                <a:latin typeface="Arial" pitchFamily="34" charset="0"/>
                <a:cs typeface="Arial" pitchFamily="34" charset="0"/>
              </a:rPr>
              <a:t>/fl</a:t>
            </a:r>
            <a:endParaRPr lang="en-US" sz="1000" b="1" baseline="30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TextBox 30"/>
          <p:cNvSpPr txBox="1">
            <a:spLocks noChangeArrowheads="1"/>
          </p:cNvSpPr>
          <p:nvPr/>
        </p:nvSpPr>
        <p:spPr bwMode="auto">
          <a:xfrm>
            <a:off x="5005575" y="2381250"/>
            <a:ext cx="79380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 err="1">
                <a:latin typeface="Arial" pitchFamily="34" charset="0"/>
                <a:cs typeface="Arial" pitchFamily="34" charset="0"/>
              </a:rPr>
              <a:t>Fsp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-VHL</a:t>
            </a:r>
            <a:r>
              <a:rPr lang="en-US" sz="1000" b="1" baseline="30000" dirty="0">
                <a:latin typeface="Arial" pitchFamily="34" charset="0"/>
                <a:cs typeface="Arial" pitchFamily="34" charset="0"/>
              </a:rPr>
              <a:t>-/-</a:t>
            </a:r>
          </a:p>
        </p:txBody>
      </p: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1285661" y="1089858"/>
            <a:ext cx="95085" cy="139312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Rectangle 5"/>
          <p:cNvSpPr>
            <a:spLocks noChangeArrowheads="1"/>
          </p:cNvSpPr>
          <p:nvPr/>
        </p:nvSpPr>
        <p:spPr bwMode="auto">
          <a:xfrm>
            <a:off x="1886790" y="1089858"/>
            <a:ext cx="63666" cy="139312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Rectangle 6"/>
          <p:cNvSpPr>
            <a:spLocks noChangeArrowheads="1"/>
          </p:cNvSpPr>
          <p:nvPr/>
        </p:nvSpPr>
        <p:spPr bwMode="auto">
          <a:xfrm>
            <a:off x="2233651" y="1081921"/>
            <a:ext cx="190809" cy="137861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AutoShape 7"/>
          <p:cNvSpPr>
            <a:spLocks noChangeArrowheads="1"/>
          </p:cNvSpPr>
          <p:nvPr/>
        </p:nvSpPr>
        <p:spPr bwMode="auto">
          <a:xfrm rot="5400000">
            <a:off x="996928" y="1172904"/>
            <a:ext cx="208968" cy="119063"/>
          </a:xfrm>
          <a:prstGeom prst="triangle">
            <a:avLst>
              <a:gd name="adj" fmla="val 500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3" name="AutoShape 8"/>
          <p:cNvSpPr>
            <a:spLocks noChangeArrowheads="1"/>
          </p:cNvSpPr>
          <p:nvPr/>
        </p:nvSpPr>
        <p:spPr bwMode="auto">
          <a:xfrm rot="5400000">
            <a:off x="1496193" y="1172904"/>
            <a:ext cx="208968" cy="119063"/>
          </a:xfrm>
          <a:prstGeom prst="triangle">
            <a:avLst>
              <a:gd name="adj" fmla="val 500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Text Box 26"/>
          <p:cNvSpPr txBox="1">
            <a:spLocks noChangeArrowheads="1"/>
          </p:cNvSpPr>
          <p:nvPr/>
        </p:nvSpPr>
        <p:spPr bwMode="auto">
          <a:xfrm>
            <a:off x="1067758" y="1228725"/>
            <a:ext cx="576074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Exon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I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5" name="Text Box 27"/>
          <p:cNvSpPr txBox="1">
            <a:spLocks noChangeArrowheads="1"/>
          </p:cNvSpPr>
          <p:nvPr/>
        </p:nvSpPr>
        <p:spPr bwMode="auto">
          <a:xfrm>
            <a:off x="1605428" y="1228725"/>
            <a:ext cx="61277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Exon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II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Text Box 28"/>
          <p:cNvSpPr txBox="1">
            <a:spLocks noChangeArrowheads="1"/>
          </p:cNvSpPr>
          <p:nvPr/>
        </p:nvSpPr>
        <p:spPr bwMode="auto">
          <a:xfrm>
            <a:off x="2040410" y="1228725"/>
            <a:ext cx="635069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Exon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III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 Box 33"/>
          <p:cNvSpPr txBox="1">
            <a:spLocks noChangeArrowheads="1"/>
          </p:cNvSpPr>
          <p:nvPr/>
        </p:nvSpPr>
        <p:spPr bwMode="auto">
          <a:xfrm>
            <a:off x="781068" y="906304"/>
            <a:ext cx="4972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i="1" dirty="0" err="1">
                <a:latin typeface="Arial" pitchFamily="34" charset="0"/>
                <a:cs typeface="Arial" pitchFamily="34" charset="0"/>
              </a:rPr>
              <a:t>LoxP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Text Box 37"/>
          <p:cNvSpPr txBox="1">
            <a:spLocks noChangeArrowheads="1"/>
          </p:cNvSpPr>
          <p:nvPr/>
        </p:nvSpPr>
        <p:spPr bwMode="auto">
          <a:xfrm>
            <a:off x="80962" y="1115983"/>
            <a:ext cx="79541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i="1" dirty="0" err="1">
                <a:latin typeface="Arial" pitchFamily="34" charset="0"/>
                <a:cs typeface="Arial" pitchFamily="34" charset="0"/>
              </a:rPr>
              <a:t>Vhlh</a:t>
            </a:r>
            <a:r>
              <a:rPr lang="en-US" sz="1000" b="1" dirty="0">
                <a:latin typeface="Arial" pitchFamily="34" charset="0"/>
                <a:cs typeface="Arial" pitchFamily="34" charset="0"/>
              </a:rPr>
              <a:t> 2-lox</a:t>
            </a:r>
          </a:p>
        </p:txBody>
      </p:sp>
      <p:sp>
        <p:nvSpPr>
          <p:cNvPr id="40" name="Text Box 39"/>
          <p:cNvSpPr txBox="1">
            <a:spLocks noChangeArrowheads="1"/>
          </p:cNvSpPr>
          <p:nvPr/>
        </p:nvSpPr>
        <p:spPr bwMode="auto">
          <a:xfrm>
            <a:off x="76200" y="1827110"/>
            <a:ext cx="6687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 err="1">
                <a:latin typeface="Arial" pitchFamily="34" charset="0"/>
                <a:cs typeface="Arial" pitchFamily="34" charset="0"/>
              </a:rPr>
              <a:t>Fsp-Cre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Rectangle 41"/>
          <p:cNvSpPr>
            <a:spLocks noChangeArrowheads="1"/>
          </p:cNvSpPr>
          <p:nvPr/>
        </p:nvSpPr>
        <p:spPr bwMode="auto">
          <a:xfrm>
            <a:off x="1090814" y="1793465"/>
            <a:ext cx="246396" cy="139312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Rectangle 43"/>
          <p:cNvSpPr>
            <a:spLocks noChangeArrowheads="1"/>
          </p:cNvSpPr>
          <p:nvPr/>
        </p:nvSpPr>
        <p:spPr bwMode="auto">
          <a:xfrm>
            <a:off x="1537839" y="1793465"/>
            <a:ext cx="174048" cy="139312"/>
          </a:xfrm>
          <a:prstGeom prst="rect">
            <a:avLst/>
          </a:prstGeom>
          <a:solidFill>
            <a:srgbClr val="CC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Rectangle 44"/>
          <p:cNvSpPr>
            <a:spLocks noChangeArrowheads="1"/>
          </p:cNvSpPr>
          <p:nvPr/>
        </p:nvSpPr>
        <p:spPr bwMode="auto">
          <a:xfrm>
            <a:off x="2311316" y="1793465"/>
            <a:ext cx="158752" cy="139312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 Box 45"/>
          <p:cNvSpPr txBox="1">
            <a:spLocks noChangeArrowheads="1"/>
          </p:cNvSpPr>
          <p:nvPr/>
        </p:nvSpPr>
        <p:spPr bwMode="auto">
          <a:xfrm>
            <a:off x="1007866" y="1587152"/>
            <a:ext cx="41229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 err="1">
                <a:latin typeface="Arial" pitchFamily="34" charset="0"/>
                <a:cs typeface="Arial" pitchFamily="34" charset="0"/>
              </a:rPr>
              <a:t>Fsp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 Box 46"/>
          <p:cNvSpPr txBox="1">
            <a:spLocks noChangeArrowheads="1"/>
          </p:cNvSpPr>
          <p:nvPr/>
        </p:nvSpPr>
        <p:spPr bwMode="auto">
          <a:xfrm>
            <a:off x="1425930" y="1587152"/>
            <a:ext cx="39786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 err="1">
                <a:latin typeface="Arial" pitchFamily="34" charset="0"/>
                <a:cs typeface="Arial" pitchFamily="34" charset="0"/>
              </a:rPr>
              <a:t>Cre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 Box 47"/>
          <p:cNvSpPr txBox="1">
            <a:spLocks noChangeArrowheads="1"/>
          </p:cNvSpPr>
          <p:nvPr/>
        </p:nvSpPr>
        <p:spPr bwMode="auto">
          <a:xfrm>
            <a:off x="2117220" y="1587152"/>
            <a:ext cx="54694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 err="1">
                <a:latin typeface="Arial" pitchFamily="34" charset="0"/>
                <a:cs typeface="Arial" pitchFamily="34" charset="0"/>
              </a:rPr>
              <a:t>PolyA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 Box 48"/>
          <p:cNvSpPr txBox="1">
            <a:spLocks noChangeArrowheads="1"/>
          </p:cNvSpPr>
          <p:nvPr/>
        </p:nvSpPr>
        <p:spPr bwMode="auto">
          <a:xfrm>
            <a:off x="1393535" y="906304"/>
            <a:ext cx="4972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i="1" dirty="0" err="1">
                <a:latin typeface="Arial" pitchFamily="34" charset="0"/>
                <a:cs typeface="Arial" pitchFamily="34" charset="0"/>
              </a:rPr>
              <a:t>LoxP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 Box 49"/>
          <p:cNvSpPr txBox="1">
            <a:spLocks noChangeArrowheads="1"/>
          </p:cNvSpPr>
          <p:nvPr/>
        </p:nvSpPr>
        <p:spPr bwMode="auto">
          <a:xfrm>
            <a:off x="1648660" y="1409700"/>
            <a:ext cx="269626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Arial" pitchFamily="34" charset="0"/>
                <a:cs typeface="Arial" pitchFamily="34" charset="0"/>
              </a:rPr>
              <a:t>X</a:t>
            </a:r>
          </a:p>
        </p:txBody>
      </p:sp>
      <p:sp>
        <p:nvSpPr>
          <p:cNvPr id="49" name="Line 50"/>
          <p:cNvSpPr>
            <a:spLocks noChangeShapeType="1"/>
          </p:cNvSpPr>
          <p:nvPr/>
        </p:nvSpPr>
        <p:spPr bwMode="auto">
          <a:xfrm>
            <a:off x="1771575" y="1991095"/>
            <a:ext cx="94" cy="26855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52" name="AutoShape 56"/>
          <p:cNvSpPr>
            <a:spLocks noChangeArrowheads="1"/>
          </p:cNvSpPr>
          <p:nvPr/>
        </p:nvSpPr>
        <p:spPr bwMode="auto">
          <a:xfrm rot="5400000">
            <a:off x="1190741" y="2449802"/>
            <a:ext cx="208968" cy="119063"/>
          </a:xfrm>
          <a:prstGeom prst="triangle">
            <a:avLst>
              <a:gd name="adj" fmla="val 50000"/>
            </a:avLst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53" name="Text Box 58"/>
          <p:cNvSpPr txBox="1">
            <a:spLocks noChangeArrowheads="1"/>
          </p:cNvSpPr>
          <p:nvPr/>
        </p:nvSpPr>
        <p:spPr bwMode="auto">
          <a:xfrm>
            <a:off x="1600703" y="2493405"/>
            <a:ext cx="65373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Exon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II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4" name="Text Box 59"/>
          <p:cNvSpPr txBox="1">
            <a:spLocks noChangeArrowheads="1"/>
          </p:cNvSpPr>
          <p:nvPr/>
        </p:nvSpPr>
        <p:spPr bwMode="auto">
          <a:xfrm>
            <a:off x="2065464" y="2493405"/>
            <a:ext cx="65087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Exon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III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5" name="Text Box 61"/>
          <p:cNvSpPr txBox="1">
            <a:spLocks noChangeArrowheads="1"/>
          </p:cNvSpPr>
          <p:nvPr/>
        </p:nvSpPr>
        <p:spPr bwMode="auto">
          <a:xfrm>
            <a:off x="1078516" y="2107250"/>
            <a:ext cx="4972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i="1">
                <a:latin typeface="Arial" pitchFamily="34" charset="0"/>
                <a:cs typeface="Arial" pitchFamily="34" charset="0"/>
              </a:rPr>
              <a:t>LoxP</a:t>
            </a:r>
            <a:endParaRPr lang="en-US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56" name="Text Box 62"/>
          <p:cNvSpPr txBox="1">
            <a:spLocks noChangeArrowheads="1"/>
          </p:cNvSpPr>
          <p:nvPr/>
        </p:nvSpPr>
        <p:spPr bwMode="auto">
          <a:xfrm>
            <a:off x="80962" y="2386816"/>
            <a:ext cx="793807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Fsp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-VHL</a:t>
            </a:r>
            <a:r>
              <a:rPr lang="en-US" sz="1000" b="1" baseline="30000" dirty="0" smtClean="0">
                <a:latin typeface="Arial" pitchFamily="34" charset="0"/>
                <a:cs typeface="Arial" pitchFamily="34" charset="0"/>
              </a:rPr>
              <a:t>-/-</a:t>
            </a:r>
            <a:endParaRPr lang="en-US" sz="1000" b="1" baseline="300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9" name="Object 4"/>
          <p:cNvGraphicFramePr>
            <a:graphicFrameLocks noChangeAspect="1"/>
          </p:cNvGraphicFramePr>
          <p:nvPr/>
        </p:nvGraphicFramePr>
        <p:xfrm>
          <a:off x="1573628" y="3173412"/>
          <a:ext cx="1949757" cy="2271947"/>
        </p:xfrm>
        <a:graphic>
          <a:graphicData uri="http://schemas.openxmlformats.org/presentationml/2006/ole">
            <p:oleObj spid="_x0000_s17410" name="Prism Project" r:id="rId5" imgW="1784520" imgH="2080080" progId="Prism4.Document">
              <p:embed/>
            </p:oleObj>
          </a:graphicData>
        </a:graphic>
      </p:graphicFrame>
      <p:graphicFrame>
        <p:nvGraphicFramePr>
          <p:cNvPr id="65" name="Object 2"/>
          <p:cNvGraphicFramePr>
            <a:graphicFrameLocks noChangeAspect="1"/>
          </p:cNvGraphicFramePr>
          <p:nvPr/>
        </p:nvGraphicFramePr>
        <p:xfrm>
          <a:off x="3192463" y="3195638"/>
          <a:ext cx="1919287" cy="2270125"/>
        </p:xfrm>
        <a:graphic>
          <a:graphicData uri="http://schemas.openxmlformats.org/presentationml/2006/ole">
            <p:oleObj spid="_x0000_s17411" name="Prism Project" r:id="rId6" imgW="1753920" imgH="2080080" progId="Prism4.Document">
              <p:embed/>
            </p:oleObj>
          </a:graphicData>
        </a:graphic>
      </p:graphicFrame>
      <p:graphicFrame>
        <p:nvGraphicFramePr>
          <p:cNvPr id="71" name="Object 3"/>
          <p:cNvGraphicFramePr>
            <a:graphicFrameLocks noChangeAspect="1"/>
          </p:cNvGraphicFramePr>
          <p:nvPr/>
        </p:nvGraphicFramePr>
        <p:xfrm>
          <a:off x="4661728" y="3155950"/>
          <a:ext cx="1920875" cy="2292350"/>
        </p:xfrm>
        <a:graphic>
          <a:graphicData uri="http://schemas.openxmlformats.org/presentationml/2006/ole">
            <p:oleObj spid="_x0000_s17412" name="Prism Project" r:id="rId7" imgW="1757160" imgH="2098440" progId="Prism4.Document">
              <p:embed/>
            </p:oleObj>
          </a:graphicData>
        </a:graphic>
      </p:graphicFrame>
      <p:sp>
        <p:nvSpPr>
          <p:cNvPr id="76" name="TextBox 20"/>
          <p:cNvSpPr txBox="1">
            <a:spLocks noChangeArrowheads="1"/>
          </p:cNvSpPr>
          <p:nvPr/>
        </p:nvSpPr>
        <p:spPr bwMode="auto">
          <a:xfrm>
            <a:off x="2635665" y="3269462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77" name="TextBox 21"/>
          <p:cNvSpPr txBox="1">
            <a:spLocks noChangeArrowheads="1"/>
          </p:cNvSpPr>
          <p:nvPr/>
        </p:nvSpPr>
        <p:spPr bwMode="auto">
          <a:xfrm>
            <a:off x="4213640" y="3366982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78" name="TextBox 22"/>
          <p:cNvSpPr txBox="1">
            <a:spLocks noChangeArrowheads="1"/>
          </p:cNvSpPr>
          <p:nvPr/>
        </p:nvSpPr>
        <p:spPr bwMode="auto">
          <a:xfrm>
            <a:off x="5699460" y="3358389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79" name="TextBox 32"/>
          <p:cNvSpPr txBox="1">
            <a:spLocks noChangeArrowheads="1"/>
          </p:cNvSpPr>
          <p:nvPr/>
        </p:nvSpPr>
        <p:spPr bwMode="auto">
          <a:xfrm>
            <a:off x="0" y="304800"/>
            <a:ext cx="3276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Calibri" pitchFamily="34" charset="0"/>
              </a:rPr>
              <a:t>Fig 1. </a:t>
            </a:r>
            <a:endParaRPr lang="en-US" sz="1200" b="1" dirty="0">
              <a:latin typeface="Calibri" pitchFamily="34" charset="0"/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3902802" y="2409825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453125" y="2409825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86"/>
          <p:cNvCxnSpPr/>
          <p:nvPr/>
        </p:nvCxnSpPr>
        <p:spPr>
          <a:xfrm>
            <a:off x="4986525" y="2409825"/>
            <a:ext cx="457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 Box 28"/>
          <p:cNvSpPr txBox="1">
            <a:spLocks noChangeArrowheads="1"/>
          </p:cNvSpPr>
          <p:nvPr/>
        </p:nvSpPr>
        <p:spPr bwMode="auto">
          <a:xfrm>
            <a:off x="0" y="68580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89" name="Text Box 28"/>
          <p:cNvSpPr txBox="1">
            <a:spLocks noChangeArrowheads="1"/>
          </p:cNvSpPr>
          <p:nvPr/>
        </p:nvSpPr>
        <p:spPr bwMode="auto">
          <a:xfrm>
            <a:off x="2852925" y="68580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90" name="Text Box 28"/>
          <p:cNvSpPr txBox="1">
            <a:spLocks noChangeArrowheads="1"/>
          </p:cNvSpPr>
          <p:nvPr/>
        </p:nvSpPr>
        <p:spPr bwMode="auto">
          <a:xfrm>
            <a:off x="0" y="297180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91" name="Text Box 28"/>
          <p:cNvSpPr txBox="1">
            <a:spLocks noChangeArrowheads="1"/>
          </p:cNvSpPr>
          <p:nvPr/>
        </p:nvSpPr>
        <p:spPr bwMode="auto">
          <a:xfrm>
            <a:off x="1431940" y="297180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D</a:t>
            </a:r>
          </a:p>
        </p:txBody>
      </p:sp>
      <p:sp>
        <p:nvSpPr>
          <p:cNvPr id="92" name="Text Box 28"/>
          <p:cNvSpPr txBox="1">
            <a:spLocks noChangeArrowheads="1"/>
          </p:cNvSpPr>
          <p:nvPr/>
        </p:nvSpPr>
        <p:spPr bwMode="auto">
          <a:xfrm>
            <a:off x="3040911" y="2971800"/>
            <a:ext cx="2872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E</a:t>
            </a:r>
          </a:p>
        </p:txBody>
      </p:sp>
      <p:cxnSp>
        <p:nvCxnSpPr>
          <p:cNvPr id="68" name="Straight Connector 67"/>
          <p:cNvCxnSpPr/>
          <p:nvPr/>
        </p:nvCxnSpPr>
        <p:spPr>
          <a:xfrm>
            <a:off x="926665" y="1938483"/>
            <a:ext cx="172767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Connector 68"/>
          <p:cNvCxnSpPr/>
          <p:nvPr/>
        </p:nvCxnSpPr>
        <p:spPr>
          <a:xfrm>
            <a:off x="926665" y="1230765"/>
            <a:ext cx="172767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>
            <a:off x="926665" y="2510657"/>
            <a:ext cx="172767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Rectangle 5"/>
          <p:cNvSpPr>
            <a:spLocks noChangeArrowheads="1"/>
          </p:cNvSpPr>
          <p:nvPr/>
        </p:nvSpPr>
        <p:spPr bwMode="auto">
          <a:xfrm>
            <a:off x="1886790" y="2358818"/>
            <a:ext cx="63666" cy="139312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000" b="1">
              <a:latin typeface="Arial" pitchFamily="34" charset="0"/>
              <a:cs typeface="Arial" pitchFamily="34" charset="0"/>
            </a:endParaRPr>
          </a:p>
        </p:txBody>
      </p:sp>
      <p:sp>
        <p:nvSpPr>
          <p:cNvPr id="73" name="Rectangle 6"/>
          <p:cNvSpPr>
            <a:spLocks noChangeArrowheads="1"/>
          </p:cNvSpPr>
          <p:nvPr/>
        </p:nvSpPr>
        <p:spPr bwMode="auto">
          <a:xfrm>
            <a:off x="2233651" y="2360269"/>
            <a:ext cx="190809" cy="137861"/>
          </a:xfrm>
          <a:prstGeom prst="rect">
            <a:avLst/>
          </a:prstGeom>
          <a:solidFill>
            <a:srgbClr val="0000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 sz="1000" b="1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7" name="Object 5"/>
          <p:cNvGraphicFramePr>
            <a:graphicFrameLocks noChangeAspect="1"/>
          </p:cNvGraphicFramePr>
          <p:nvPr/>
        </p:nvGraphicFramePr>
        <p:xfrm>
          <a:off x="49345" y="3048827"/>
          <a:ext cx="1884764" cy="2368083"/>
        </p:xfrm>
        <a:graphic>
          <a:graphicData uri="http://schemas.openxmlformats.org/presentationml/2006/ole">
            <p:oleObj spid="_x0000_s17413" name="Prism Project" r:id="rId8" imgW="1726560" imgH="2170080" progId="Prism4.Document">
              <p:embed/>
            </p:oleObj>
          </a:graphicData>
        </a:graphic>
      </p:graphicFrame>
      <p:sp>
        <p:nvSpPr>
          <p:cNvPr id="74" name="Text Box 28"/>
          <p:cNvSpPr txBox="1">
            <a:spLocks noChangeArrowheads="1"/>
          </p:cNvSpPr>
          <p:nvPr/>
        </p:nvSpPr>
        <p:spPr bwMode="auto">
          <a:xfrm>
            <a:off x="4587102" y="2971800"/>
            <a:ext cx="28725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F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5" name="TextBox 20"/>
          <p:cNvSpPr txBox="1">
            <a:spLocks noChangeArrowheads="1"/>
          </p:cNvSpPr>
          <p:nvPr/>
        </p:nvSpPr>
        <p:spPr bwMode="auto">
          <a:xfrm>
            <a:off x="911522" y="3619937"/>
            <a:ext cx="2343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*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0" name="TextBox 20"/>
          <p:cNvSpPr txBox="1">
            <a:spLocks noChangeArrowheads="1"/>
          </p:cNvSpPr>
          <p:nvPr/>
        </p:nvSpPr>
        <p:spPr bwMode="auto">
          <a:xfrm>
            <a:off x="1070393" y="3772207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  <p:graphicFrame>
        <p:nvGraphicFramePr>
          <p:cNvPr id="81" name="Object 80"/>
          <p:cNvGraphicFramePr>
            <a:graphicFrameLocks noChangeAspect="1"/>
          </p:cNvGraphicFramePr>
          <p:nvPr/>
        </p:nvGraphicFramePr>
        <p:xfrm>
          <a:off x="78240" y="5263290"/>
          <a:ext cx="1839912" cy="2352675"/>
        </p:xfrm>
        <a:graphic>
          <a:graphicData uri="http://schemas.openxmlformats.org/presentationml/2006/ole">
            <p:oleObj spid="_x0000_s17414" name="Prism Project" r:id="rId9" imgW="1840680" imgH="2352960" progId="Prism4.Document">
              <p:embed/>
            </p:oleObj>
          </a:graphicData>
        </a:graphic>
      </p:graphicFrame>
      <p:graphicFrame>
        <p:nvGraphicFramePr>
          <p:cNvPr id="17415" name="Object 7"/>
          <p:cNvGraphicFramePr>
            <a:graphicFrameLocks noChangeAspect="1"/>
          </p:cNvGraphicFramePr>
          <p:nvPr/>
        </p:nvGraphicFramePr>
        <p:xfrm>
          <a:off x="1606550" y="5275075"/>
          <a:ext cx="1954213" cy="2362200"/>
        </p:xfrm>
        <a:graphic>
          <a:graphicData uri="http://schemas.openxmlformats.org/presentationml/2006/ole">
            <p:oleObj spid="_x0000_s17415" name="Prism Project" r:id="rId10" imgW="1953720" imgH="2361960" progId="Prism4.Document">
              <p:embed/>
            </p:oleObj>
          </a:graphicData>
        </a:graphic>
      </p:graphicFrame>
      <p:graphicFrame>
        <p:nvGraphicFramePr>
          <p:cNvPr id="17416" name="Object 8"/>
          <p:cNvGraphicFramePr>
            <a:graphicFrameLocks noChangeAspect="1"/>
          </p:cNvGraphicFramePr>
          <p:nvPr/>
        </p:nvGraphicFramePr>
        <p:xfrm>
          <a:off x="3216275" y="5275075"/>
          <a:ext cx="1846263" cy="2362200"/>
        </p:xfrm>
        <a:graphic>
          <a:graphicData uri="http://schemas.openxmlformats.org/presentationml/2006/ole">
            <p:oleObj spid="_x0000_s17416" name="Prism Project" r:id="rId11" imgW="1846800" imgH="2361960" progId="Prism4.Document">
              <p:embed/>
            </p:oleObj>
          </a:graphicData>
        </a:graphic>
      </p:graphicFrame>
      <p:sp>
        <p:nvSpPr>
          <p:cNvPr id="82" name="Text Box 28"/>
          <p:cNvSpPr txBox="1">
            <a:spLocks noChangeArrowheads="1"/>
          </p:cNvSpPr>
          <p:nvPr/>
        </p:nvSpPr>
        <p:spPr bwMode="auto">
          <a:xfrm>
            <a:off x="0" y="5186480"/>
            <a:ext cx="3048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G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Text Box 28"/>
          <p:cNvSpPr txBox="1">
            <a:spLocks noChangeArrowheads="1"/>
          </p:cNvSpPr>
          <p:nvPr/>
        </p:nvSpPr>
        <p:spPr bwMode="auto">
          <a:xfrm>
            <a:off x="1431940" y="518648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H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4" name="Text Box 28"/>
          <p:cNvSpPr txBox="1">
            <a:spLocks noChangeArrowheads="1"/>
          </p:cNvSpPr>
          <p:nvPr/>
        </p:nvSpPr>
        <p:spPr bwMode="auto">
          <a:xfrm>
            <a:off x="3040911" y="5186480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I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842779" y="1922055"/>
            <a:ext cx="10374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Crossing and </a:t>
            </a:r>
          </a:p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backcrossing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4" name="TextBox 20"/>
          <p:cNvSpPr txBox="1">
            <a:spLocks noChangeArrowheads="1"/>
          </p:cNvSpPr>
          <p:nvPr/>
        </p:nvSpPr>
        <p:spPr bwMode="auto">
          <a:xfrm>
            <a:off x="1105650" y="5627680"/>
            <a:ext cx="2343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*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TextBox 21"/>
          <p:cNvSpPr txBox="1">
            <a:spLocks noChangeArrowheads="1"/>
          </p:cNvSpPr>
          <p:nvPr/>
        </p:nvSpPr>
        <p:spPr bwMode="auto">
          <a:xfrm>
            <a:off x="2756760" y="5627734"/>
            <a:ext cx="2343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*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6" name="TextBox 22"/>
          <p:cNvSpPr txBox="1">
            <a:spLocks noChangeArrowheads="1"/>
          </p:cNvSpPr>
          <p:nvPr/>
        </p:nvSpPr>
        <p:spPr bwMode="auto">
          <a:xfrm>
            <a:off x="4229813" y="5725498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  <p:graphicFrame>
        <p:nvGraphicFramePr>
          <p:cNvPr id="17417" name="Object 9"/>
          <p:cNvGraphicFramePr>
            <a:graphicFrameLocks noChangeAspect="1"/>
          </p:cNvGraphicFramePr>
          <p:nvPr/>
        </p:nvGraphicFramePr>
        <p:xfrm>
          <a:off x="4714875" y="5437188"/>
          <a:ext cx="1592263" cy="1722437"/>
        </p:xfrm>
        <a:graphic>
          <a:graphicData uri="http://schemas.openxmlformats.org/presentationml/2006/ole">
            <p:oleObj spid="_x0000_s17417" name="Prism Project" r:id="rId12" imgW="1592280" imgH="1721880" progId="Prism4.Document">
              <p:embed/>
            </p:oleObj>
          </a:graphicData>
        </a:graphic>
      </p:graphicFrame>
      <p:sp>
        <p:nvSpPr>
          <p:cNvPr id="97" name="Text Box 28"/>
          <p:cNvSpPr txBox="1">
            <a:spLocks noChangeArrowheads="1"/>
          </p:cNvSpPr>
          <p:nvPr/>
        </p:nvSpPr>
        <p:spPr bwMode="auto">
          <a:xfrm>
            <a:off x="4587102" y="5186480"/>
            <a:ext cx="26962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J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5"/>
          <p:cNvGraphicFramePr>
            <a:graphicFrameLocks noChangeAspect="1"/>
          </p:cNvGraphicFramePr>
          <p:nvPr/>
        </p:nvGraphicFramePr>
        <p:xfrm>
          <a:off x="4526857" y="772299"/>
          <a:ext cx="1930400" cy="1919287"/>
        </p:xfrm>
        <a:graphic>
          <a:graphicData uri="http://schemas.openxmlformats.org/presentationml/2006/ole">
            <p:oleObj spid="_x0000_s7170" name="Prism Project" r:id="rId3" imgW="2063160" imgH="2051280" progId="Prism4.Document">
              <p:embed/>
            </p:oleObj>
          </a:graphicData>
        </a:graphic>
      </p:graphicFrame>
      <p:graphicFrame>
        <p:nvGraphicFramePr>
          <p:cNvPr id="3" name="Object 6"/>
          <p:cNvGraphicFramePr>
            <a:graphicFrameLocks noChangeAspect="1"/>
          </p:cNvGraphicFramePr>
          <p:nvPr/>
        </p:nvGraphicFramePr>
        <p:xfrm>
          <a:off x="2498032" y="762774"/>
          <a:ext cx="1931988" cy="1920875"/>
        </p:xfrm>
        <a:graphic>
          <a:graphicData uri="http://schemas.openxmlformats.org/presentationml/2006/ole">
            <p:oleObj spid="_x0000_s7171" name="Prism Project" r:id="rId4" imgW="2063160" imgH="2051280" progId="Prism4.Document">
              <p:embed/>
            </p:oleObj>
          </a:graphicData>
        </a:graphic>
      </p:graphicFrame>
      <p:graphicFrame>
        <p:nvGraphicFramePr>
          <p:cNvPr id="17" name="Object 2"/>
          <p:cNvGraphicFramePr>
            <a:graphicFrameLocks noChangeAspect="1"/>
          </p:cNvGraphicFramePr>
          <p:nvPr/>
        </p:nvGraphicFramePr>
        <p:xfrm>
          <a:off x="0" y="1021537"/>
          <a:ext cx="2473325" cy="1633537"/>
        </p:xfrm>
        <a:graphic>
          <a:graphicData uri="http://schemas.openxmlformats.org/presentationml/2006/ole">
            <p:oleObj spid="_x0000_s7172" name="Prism Project" r:id="rId5" imgW="2157840" imgH="1474920" progId="Prism4.Document">
              <p:embed/>
            </p:oleObj>
          </a:graphicData>
        </a:graphic>
      </p:graphicFrame>
      <p:sp>
        <p:nvSpPr>
          <p:cNvPr id="28" name="TextBox 27"/>
          <p:cNvSpPr txBox="1"/>
          <p:nvPr/>
        </p:nvSpPr>
        <p:spPr bwMode="auto">
          <a:xfrm>
            <a:off x="1122104" y="1244564"/>
            <a:ext cx="28405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b="1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29" name="TextBox 18"/>
          <p:cNvSpPr txBox="1">
            <a:spLocks noChangeArrowheads="1"/>
          </p:cNvSpPr>
          <p:nvPr/>
        </p:nvSpPr>
        <p:spPr bwMode="auto">
          <a:xfrm>
            <a:off x="1887279" y="1302822"/>
            <a:ext cx="2343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30" name="TextBox 20"/>
          <p:cNvSpPr txBox="1">
            <a:spLocks noChangeArrowheads="1"/>
          </p:cNvSpPr>
          <p:nvPr/>
        </p:nvSpPr>
        <p:spPr bwMode="auto">
          <a:xfrm>
            <a:off x="2131164" y="1587464"/>
            <a:ext cx="2343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31" name="TextBox 39"/>
          <p:cNvSpPr txBox="1">
            <a:spLocks noChangeArrowheads="1"/>
          </p:cNvSpPr>
          <p:nvPr/>
        </p:nvSpPr>
        <p:spPr bwMode="auto">
          <a:xfrm>
            <a:off x="3246437" y="1266982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32" name="TextBox 40"/>
          <p:cNvSpPr txBox="1">
            <a:spLocks noChangeArrowheads="1"/>
          </p:cNvSpPr>
          <p:nvPr/>
        </p:nvSpPr>
        <p:spPr bwMode="auto">
          <a:xfrm>
            <a:off x="5271394" y="1339165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33" name="TextBox 3"/>
          <p:cNvSpPr txBox="1">
            <a:spLocks noChangeArrowheads="1"/>
          </p:cNvSpPr>
          <p:nvPr/>
        </p:nvSpPr>
        <p:spPr bwMode="auto">
          <a:xfrm>
            <a:off x="76200" y="76200"/>
            <a:ext cx="53340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 smtClean="0"/>
              <a:t>Fig 2. </a:t>
            </a:r>
            <a:endParaRPr lang="en-US" sz="1200" b="1" i="1" dirty="0"/>
          </a:p>
        </p:txBody>
      </p:sp>
      <p:grpSp>
        <p:nvGrpSpPr>
          <p:cNvPr id="34" name="Group 33"/>
          <p:cNvGrpSpPr>
            <a:grpSpLocks/>
          </p:cNvGrpSpPr>
          <p:nvPr/>
        </p:nvGrpSpPr>
        <p:grpSpPr bwMode="auto">
          <a:xfrm>
            <a:off x="152400" y="3172599"/>
            <a:ext cx="4702803" cy="2034753"/>
            <a:chOff x="138089" y="1240444"/>
            <a:chExt cx="4702803" cy="2035437"/>
          </a:xfrm>
        </p:grpSpPr>
        <p:pic>
          <p:nvPicPr>
            <p:cNvPr id="35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17316" y="2399710"/>
              <a:ext cx="1395807" cy="876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6" name="Picture 5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445084" y="1490991"/>
              <a:ext cx="1395808" cy="8714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7" name="Picture 6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447455" y="2399710"/>
              <a:ext cx="1391066" cy="876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8" name="Picture 7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17316" y="1488620"/>
              <a:ext cx="1395807" cy="876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9" name="Picture 8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1982149" y="1488620"/>
              <a:ext cx="1393910" cy="8761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" name="Picture 9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1981200" y="2400658"/>
              <a:ext cx="1395808" cy="874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" name="TextBox 40"/>
            <p:cNvSpPr txBox="1"/>
            <p:nvPr/>
          </p:nvSpPr>
          <p:spPr>
            <a:xfrm>
              <a:off x="138089" y="1803552"/>
              <a:ext cx="447558" cy="24630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138089" y="2714643"/>
              <a:ext cx="461986" cy="24630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" name="TextBox 6"/>
            <p:cNvSpPr txBox="1">
              <a:spLocks noChangeArrowheads="1"/>
            </p:cNvSpPr>
            <p:nvPr/>
          </p:nvSpPr>
          <p:spPr bwMode="auto">
            <a:xfrm>
              <a:off x="853051" y="1240444"/>
              <a:ext cx="564578" cy="246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4" name="TextBox 8"/>
            <p:cNvSpPr txBox="1">
              <a:spLocks noChangeArrowheads="1"/>
            </p:cNvSpPr>
            <p:nvPr/>
          </p:nvSpPr>
          <p:spPr bwMode="auto">
            <a:xfrm>
              <a:off x="2228500" y="1240444"/>
              <a:ext cx="814647" cy="246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TextBox 9"/>
            <p:cNvSpPr txBox="1">
              <a:spLocks noChangeArrowheads="1"/>
            </p:cNvSpPr>
            <p:nvPr/>
          </p:nvSpPr>
          <p:spPr bwMode="auto">
            <a:xfrm>
              <a:off x="3708414" y="1240444"/>
              <a:ext cx="793807" cy="246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</p:grpSp>
      <p:grpSp>
        <p:nvGrpSpPr>
          <p:cNvPr id="134" name="Group 133"/>
          <p:cNvGrpSpPr/>
          <p:nvPr/>
        </p:nvGrpSpPr>
        <p:grpSpPr>
          <a:xfrm>
            <a:off x="715792" y="2181999"/>
            <a:ext cx="1579016" cy="773888"/>
            <a:chOff x="715792" y="3146052"/>
            <a:chExt cx="1579016" cy="773888"/>
          </a:xfrm>
        </p:grpSpPr>
        <p:cxnSp>
          <p:nvCxnSpPr>
            <p:cNvPr id="26" name="Straight Connector 25"/>
            <p:cNvCxnSpPr/>
            <p:nvPr/>
          </p:nvCxnSpPr>
          <p:spPr bwMode="auto">
            <a:xfrm>
              <a:off x="1392930" y="3633788"/>
              <a:ext cx="787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20"/>
            <p:cNvSpPr txBox="1">
              <a:spLocks noChangeArrowheads="1"/>
            </p:cNvSpPr>
            <p:nvPr/>
          </p:nvSpPr>
          <p:spPr bwMode="auto">
            <a:xfrm>
              <a:off x="715792" y="3519834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TextBox 21"/>
            <p:cNvSpPr txBox="1">
              <a:spLocks noChangeArrowheads="1"/>
            </p:cNvSpPr>
            <p:nvPr/>
          </p:nvSpPr>
          <p:spPr bwMode="auto">
            <a:xfrm>
              <a:off x="1244616" y="3519830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TextBox 22"/>
            <p:cNvSpPr txBox="1">
              <a:spLocks noChangeArrowheads="1"/>
            </p:cNvSpPr>
            <p:nvPr/>
          </p:nvSpPr>
          <p:spPr bwMode="auto">
            <a:xfrm>
              <a:off x="1752600" y="3519830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69" name="TextBox 28"/>
            <p:cNvSpPr txBox="1">
              <a:spLocks noChangeArrowheads="1"/>
            </p:cNvSpPr>
            <p:nvPr/>
          </p:nvSpPr>
          <p:spPr bwMode="auto">
            <a:xfrm rot="18783130">
              <a:off x="702531" y="3259207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70" name="TextBox 34"/>
            <p:cNvSpPr txBox="1">
              <a:spLocks noChangeArrowheads="1"/>
            </p:cNvSpPr>
            <p:nvPr/>
          </p:nvSpPr>
          <p:spPr bwMode="auto">
            <a:xfrm rot="18783130">
              <a:off x="944395" y="3253934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TextBox 35"/>
            <p:cNvSpPr txBox="1">
              <a:spLocks noChangeArrowheads="1"/>
            </p:cNvSpPr>
            <p:nvPr/>
          </p:nvSpPr>
          <p:spPr bwMode="auto">
            <a:xfrm rot="18783130">
              <a:off x="1698843" y="3259206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72" name="TextBox 36"/>
            <p:cNvSpPr txBox="1">
              <a:spLocks noChangeArrowheads="1"/>
            </p:cNvSpPr>
            <p:nvPr/>
          </p:nvSpPr>
          <p:spPr bwMode="auto">
            <a:xfrm rot="18783130">
              <a:off x="1442551" y="3253934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TextBox 37"/>
            <p:cNvSpPr txBox="1">
              <a:spLocks noChangeArrowheads="1"/>
            </p:cNvSpPr>
            <p:nvPr/>
          </p:nvSpPr>
          <p:spPr bwMode="auto">
            <a:xfrm rot="18783130">
              <a:off x="1200687" y="3259206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74" name="TextBox 38"/>
            <p:cNvSpPr txBox="1">
              <a:spLocks noChangeArrowheads="1"/>
            </p:cNvSpPr>
            <p:nvPr/>
          </p:nvSpPr>
          <p:spPr bwMode="auto">
            <a:xfrm rot="18783130">
              <a:off x="1940705" y="3253934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6" name="Straight Connector 125"/>
            <p:cNvCxnSpPr/>
            <p:nvPr/>
          </p:nvCxnSpPr>
          <p:spPr>
            <a:xfrm>
              <a:off x="794310" y="3544825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1789175" y="3544825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1288085" y="3544825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5" name="Group 134"/>
          <p:cNvGrpSpPr/>
          <p:nvPr/>
        </p:nvGrpSpPr>
        <p:grpSpPr>
          <a:xfrm>
            <a:off x="2819279" y="2171596"/>
            <a:ext cx="1510346" cy="773888"/>
            <a:chOff x="669984" y="3146052"/>
            <a:chExt cx="1510346" cy="773888"/>
          </a:xfrm>
        </p:grpSpPr>
        <p:cxnSp>
          <p:nvCxnSpPr>
            <p:cNvPr id="136" name="Straight Connector 135"/>
            <p:cNvCxnSpPr/>
            <p:nvPr/>
          </p:nvCxnSpPr>
          <p:spPr bwMode="auto">
            <a:xfrm>
              <a:off x="1392930" y="3633788"/>
              <a:ext cx="787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TextBox 20"/>
            <p:cNvSpPr txBox="1">
              <a:spLocks noChangeArrowheads="1"/>
            </p:cNvSpPr>
            <p:nvPr/>
          </p:nvSpPr>
          <p:spPr bwMode="auto">
            <a:xfrm>
              <a:off x="669984" y="3519834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" name="TextBox 21"/>
            <p:cNvSpPr txBox="1">
              <a:spLocks noChangeArrowheads="1"/>
            </p:cNvSpPr>
            <p:nvPr/>
          </p:nvSpPr>
          <p:spPr bwMode="auto">
            <a:xfrm>
              <a:off x="1153193" y="3519830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9" name="TextBox 22"/>
            <p:cNvSpPr txBox="1">
              <a:spLocks noChangeArrowheads="1"/>
            </p:cNvSpPr>
            <p:nvPr/>
          </p:nvSpPr>
          <p:spPr bwMode="auto">
            <a:xfrm>
              <a:off x="1615562" y="3519830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140" name="TextBox 28"/>
            <p:cNvSpPr txBox="1">
              <a:spLocks noChangeArrowheads="1"/>
            </p:cNvSpPr>
            <p:nvPr/>
          </p:nvSpPr>
          <p:spPr bwMode="auto">
            <a:xfrm rot="18783130">
              <a:off x="702531" y="3259207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41" name="TextBox 34"/>
            <p:cNvSpPr txBox="1">
              <a:spLocks noChangeArrowheads="1"/>
            </p:cNvSpPr>
            <p:nvPr/>
          </p:nvSpPr>
          <p:spPr bwMode="auto">
            <a:xfrm rot="18783130">
              <a:off x="905557" y="3253934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2" name="TextBox 35"/>
            <p:cNvSpPr txBox="1">
              <a:spLocks noChangeArrowheads="1"/>
            </p:cNvSpPr>
            <p:nvPr/>
          </p:nvSpPr>
          <p:spPr bwMode="auto">
            <a:xfrm rot="18783130">
              <a:off x="1543491" y="3259206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43" name="TextBox 36"/>
            <p:cNvSpPr txBox="1">
              <a:spLocks noChangeArrowheads="1"/>
            </p:cNvSpPr>
            <p:nvPr/>
          </p:nvSpPr>
          <p:spPr bwMode="auto">
            <a:xfrm rot="18783130">
              <a:off x="1326037" y="3253934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TextBox 37"/>
            <p:cNvSpPr txBox="1">
              <a:spLocks noChangeArrowheads="1"/>
            </p:cNvSpPr>
            <p:nvPr/>
          </p:nvSpPr>
          <p:spPr bwMode="auto">
            <a:xfrm rot="18783130">
              <a:off x="1123011" y="3259206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45" name="TextBox 38"/>
            <p:cNvSpPr txBox="1">
              <a:spLocks noChangeArrowheads="1"/>
            </p:cNvSpPr>
            <p:nvPr/>
          </p:nvSpPr>
          <p:spPr bwMode="auto">
            <a:xfrm rot="18783130">
              <a:off x="1746517" y="3253934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6" name="Straight Connector 145"/>
            <p:cNvCxnSpPr/>
            <p:nvPr/>
          </p:nvCxnSpPr>
          <p:spPr>
            <a:xfrm>
              <a:off x="748502" y="3544825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Connector 146"/>
            <p:cNvCxnSpPr/>
            <p:nvPr/>
          </p:nvCxnSpPr>
          <p:spPr>
            <a:xfrm>
              <a:off x="1652137" y="3544825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1197987" y="3544825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9" name="Group 148"/>
          <p:cNvGrpSpPr/>
          <p:nvPr/>
        </p:nvGrpSpPr>
        <p:grpSpPr>
          <a:xfrm>
            <a:off x="4891812" y="2167369"/>
            <a:ext cx="1510346" cy="773888"/>
            <a:chOff x="669984" y="3146052"/>
            <a:chExt cx="1510346" cy="773888"/>
          </a:xfrm>
        </p:grpSpPr>
        <p:cxnSp>
          <p:nvCxnSpPr>
            <p:cNvPr id="150" name="Straight Connector 149"/>
            <p:cNvCxnSpPr/>
            <p:nvPr/>
          </p:nvCxnSpPr>
          <p:spPr bwMode="auto">
            <a:xfrm>
              <a:off x="1392930" y="3633788"/>
              <a:ext cx="787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TextBox 20"/>
            <p:cNvSpPr txBox="1">
              <a:spLocks noChangeArrowheads="1"/>
            </p:cNvSpPr>
            <p:nvPr/>
          </p:nvSpPr>
          <p:spPr bwMode="auto">
            <a:xfrm>
              <a:off x="669984" y="3519834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2" name="TextBox 21"/>
            <p:cNvSpPr txBox="1">
              <a:spLocks noChangeArrowheads="1"/>
            </p:cNvSpPr>
            <p:nvPr/>
          </p:nvSpPr>
          <p:spPr bwMode="auto">
            <a:xfrm>
              <a:off x="1153193" y="3519830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3" name="TextBox 22"/>
            <p:cNvSpPr txBox="1">
              <a:spLocks noChangeArrowheads="1"/>
            </p:cNvSpPr>
            <p:nvPr/>
          </p:nvSpPr>
          <p:spPr bwMode="auto">
            <a:xfrm>
              <a:off x="1615562" y="3519830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154" name="TextBox 28"/>
            <p:cNvSpPr txBox="1">
              <a:spLocks noChangeArrowheads="1"/>
            </p:cNvSpPr>
            <p:nvPr/>
          </p:nvSpPr>
          <p:spPr bwMode="auto">
            <a:xfrm rot="18783130">
              <a:off x="702531" y="3259207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55" name="TextBox 34"/>
            <p:cNvSpPr txBox="1">
              <a:spLocks noChangeArrowheads="1"/>
            </p:cNvSpPr>
            <p:nvPr/>
          </p:nvSpPr>
          <p:spPr bwMode="auto">
            <a:xfrm rot="18783130">
              <a:off x="905557" y="3253934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6" name="TextBox 35"/>
            <p:cNvSpPr txBox="1">
              <a:spLocks noChangeArrowheads="1"/>
            </p:cNvSpPr>
            <p:nvPr/>
          </p:nvSpPr>
          <p:spPr bwMode="auto">
            <a:xfrm rot="18783130">
              <a:off x="1543491" y="3259206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57" name="TextBox 36"/>
            <p:cNvSpPr txBox="1">
              <a:spLocks noChangeArrowheads="1"/>
            </p:cNvSpPr>
            <p:nvPr/>
          </p:nvSpPr>
          <p:spPr bwMode="auto">
            <a:xfrm rot="18783130">
              <a:off x="1326037" y="3253934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8" name="TextBox 37"/>
            <p:cNvSpPr txBox="1">
              <a:spLocks noChangeArrowheads="1"/>
            </p:cNvSpPr>
            <p:nvPr/>
          </p:nvSpPr>
          <p:spPr bwMode="auto">
            <a:xfrm rot="18783130">
              <a:off x="1123011" y="3259206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59" name="TextBox 38"/>
            <p:cNvSpPr txBox="1">
              <a:spLocks noChangeArrowheads="1"/>
            </p:cNvSpPr>
            <p:nvPr/>
          </p:nvSpPr>
          <p:spPr bwMode="auto">
            <a:xfrm rot="18783130">
              <a:off x="1746517" y="3253934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0" name="Straight Connector 159"/>
            <p:cNvCxnSpPr/>
            <p:nvPr/>
          </p:nvCxnSpPr>
          <p:spPr>
            <a:xfrm>
              <a:off x="748502" y="3544825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Straight Connector 160"/>
            <p:cNvCxnSpPr/>
            <p:nvPr/>
          </p:nvCxnSpPr>
          <p:spPr>
            <a:xfrm>
              <a:off x="1652137" y="3544825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Straight Connector 161"/>
            <p:cNvCxnSpPr/>
            <p:nvPr/>
          </p:nvCxnSpPr>
          <p:spPr>
            <a:xfrm>
              <a:off x="1197987" y="3544825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3" name="Text Box 28"/>
          <p:cNvSpPr txBox="1">
            <a:spLocks noChangeArrowheads="1"/>
          </p:cNvSpPr>
          <p:nvPr/>
        </p:nvSpPr>
        <p:spPr bwMode="auto">
          <a:xfrm>
            <a:off x="-76200" y="76200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164" name="Text Box 28"/>
          <p:cNvSpPr txBox="1">
            <a:spLocks noChangeArrowheads="1"/>
          </p:cNvSpPr>
          <p:nvPr/>
        </p:nvSpPr>
        <p:spPr bwMode="auto">
          <a:xfrm>
            <a:off x="2317057" y="76200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65" name="Text Box 28"/>
          <p:cNvSpPr txBox="1">
            <a:spLocks noChangeArrowheads="1"/>
          </p:cNvSpPr>
          <p:nvPr/>
        </p:nvSpPr>
        <p:spPr bwMode="auto">
          <a:xfrm>
            <a:off x="4343400" y="76200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166" name="Text Box 28"/>
          <p:cNvSpPr txBox="1">
            <a:spLocks noChangeArrowheads="1"/>
          </p:cNvSpPr>
          <p:nvPr/>
        </p:nvSpPr>
        <p:spPr bwMode="auto">
          <a:xfrm>
            <a:off x="-76200" y="3020199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241385" y="2275954"/>
          <a:ext cx="1689100" cy="1430337"/>
        </p:xfrm>
        <a:graphic>
          <a:graphicData uri="http://schemas.openxmlformats.org/presentationml/2006/ole">
            <p:oleObj spid="_x0000_s8194" name="Prism Project" r:id="rId3" imgW="1695960" imgH="1435320" progId="Prism4.Document">
              <p:embed/>
            </p:oleObj>
          </a:graphicData>
        </a:graphic>
      </p:graphicFrame>
      <p:graphicFrame>
        <p:nvGraphicFramePr>
          <p:cNvPr id="3" name="Object 4"/>
          <p:cNvGraphicFramePr>
            <a:graphicFrameLocks noChangeAspect="1"/>
          </p:cNvGraphicFramePr>
          <p:nvPr/>
        </p:nvGraphicFramePr>
        <p:xfrm>
          <a:off x="101600" y="501070"/>
          <a:ext cx="1900238" cy="1525588"/>
        </p:xfrm>
        <a:graphic>
          <a:graphicData uri="http://schemas.openxmlformats.org/presentationml/2006/ole">
            <p:oleObj spid="_x0000_s8195" name="Prism Project" r:id="rId4" imgW="1808640" imgH="1453680" progId="Prism4.Document">
              <p:embed/>
            </p:oleObj>
          </a:graphicData>
        </a:graphic>
      </p:graphicFrame>
      <p:graphicFrame>
        <p:nvGraphicFramePr>
          <p:cNvPr id="5" name="Object 7"/>
          <p:cNvGraphicFramePr>
            <a:graphicFrameLocks noChangeAspect="1"/>
          </p:cNvGraphicFramePr>
          <p:nvPr/>
        </p:nvGraphicFramePr>
        <p:xfrm>
          <a:off x="5118820" y="4405007"/>
          <a:ext cx="1770062" cy="1516063"/>
        </p:xfrm>
        <a:graphic>
          <a:graphicData uri="http://schemas.openxmlformats.org/presentationml/2006/ole">
            <p:oleObj spid="_x0000_s8197" name="Prism Project" r:id="rId5" imgW="1695960" imgH="1453680" progId="Prism4.Document">
              <p:embed/>
            </p:oleObj>
          </a:graphicData>
        </a:graphic>
      </p:graphicFrame>
      <p:graphicFrame>
        <p:nvGraphicFramePr>
          <p:cNvPr id="6" name="Object 8"/>
          <p:cNvGraphicFramePr>
            <a:graphicFrameLocks noChangeAspect="1"/>
          </p:cNvGraphicFramePr>
          <p:nvPr/>
        </p:nvGraphicFramePr>
        <p:xfrm>
          <a:off x="3352190" y="4398657"/>
          <a:ext cx="1774825" cy="1522413"/>
        </p:xfrm>
        <a:graphic>
          <a:graphicData uri="http://schemas.openxmlformats.org/presentationml/2006/ole">
            <p:oleObj spid="_x0000_s8198" name="Prism Project" r:id="rId6" imgW="1695960" imgH="1453680" progId="Prism4.Document">
              <p:embed/>
            </p:oleObj>
          </a:graphicData>
        </a:graphic>
      </p:graphicFrame>
      <p:sp>
        <p:nvSpPr>
          <p:cNvPr id="42" name="TextBox 60"/>
          <p:cNvSpPr txBox="1">
            <a:spLocks noChangeArrowheads="1"/>
          </p:cNvSpPr>
          <p:nvPr/>
        </p:nvSpPr>
        <p:spPr bwMode="auto">
          <a:xfrm>
            <a:off x="5922448" y="4758867"/>
            <a:ext cx="2343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43" name="Text Box 28"/>
          <p:cNvSpPr txBox="1">
            <a:spLocks noChangeArrowheads="1"/>
          </p:cNvSpPr>
          <p:nvPr/>
        </p:nvSpPr>
        <p:spPr bwMode="auto">
          <a:xfrm>
            <a:off x="-53889" y="339286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44" name="Text Box 28"/>
          <p:cNvSpPr txBox="1">
            <a:spLocks noChangeArrowheads="1"/>
          </p:cNvSpPr>
          <p:nvPr/>
        </p:nvSpPr>
        <p:spPr bwMode="auto">
          <a:xfrm>
            <a:off x="-53889" y="2306105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45" name="Text Box 28"/>
          <p:cNvSpPr txBox="1">
            <a:spLocks noChangeArrowheads="1"/>
          </p:cNvSpPr>
          <p:nvPr/>
        </p:nvSpPr>
        <p:spPr bwMode="auto">
          <a:xfrm>
            <a:off x="1981576" y="339286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D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 Box 28"/>
          <p:cNvSpPr txBox="1">
            <a:spLocks noChangeArrowheads="1"/>
          </p:cNvSpPr>
          <p:nvPr/>
        </p:nvSpPr>
        <p:spPr bwMode="auto">
          <a:xfrm>
            <a:off x="3060839" y="4111140"/>
            <a:ext cx="27924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F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 Box 28"/>
          <p:cNvSpPr txBox="1">
            <a:spLocks noChangeArrowheads="1"/>
          </p:cNvSpPr>
          <p:nvPr/>
        </p:nvSpPr>
        <p:spPr bwMode="auto">
          <a:xfrm>
            <a:off x="5337271" y="4111140"/>
            <a:ext cx="3048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G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TextBox 67"/>
          <p:cNvSpPr txBox="1">
            <a:spLocks noChangeArrowheads="1"/>
          </p:cNvSpPr>
          <p:nvPr/>
        </p:nvSpPr>
        <p:spPr bwMode="auto">
          <a:xfrm>
            <a:off x="4133549" y="4853087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50" name="TextBox 69"/>
          <p:cNvSpPr txBox="1">
            <a:spLocks noChangeArrowheads="1"/>
          </p:cNvSpPr>
          <p:nvPr/>
        </p:nvSpPr>
        <p:spPr bwMode="auto">
          <a:xfrm>
            <a:off x="1037454" y="873477"/>
            <a:ext cx="2343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51" name="TextBox 70"/>
          <p:cNvSpPr txBox="1">
            <a:spLocks noChangeArrowheads="1"/>
          </p:cNvSpPr>
          <p:nvPr/>
        </p:nvSpPr>
        <p:spPr bwMode="auto">
          <a:xfrm>
            <a:off x="1015968" y="2610966"/>
            <a:ext cx="2343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52" name="TextBox 71"/>
          <p:cNvSpPr txBox="1">
            <a:spLocks noChangeArrowheads="1"/>
          </p:cNvSpPr>
          <p:nvPr/>
        </p:nvSpPr>
        <p:spPr bwMode="auto">
          <a:xfrm>
            <a:off x="4486687" y="4795924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53" name="TextBox 72"/>
          <p:cNvSpPr txBox="1">
            <a:spLocks noChangeArrowheads="1"/>
          </p:cNvSpPr>
          <p:nvPr/>
        </p:nvSpPr>
        <p:spPr bwMode="auto">
          <a:xfrm>
            <a:off x="4820209" y="4845602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59" name="TextBox 3"/>
          <p:cNvSpPr txBox="1">
            <a:spLocks noChangeArrowheads="1"/>
          </p:cNvSpPr>
          <p:nvPr/>
        </p:nvSpPr>
        <p:spPr bwMode="auto">
          <a:xfrm>
            <a:off x="0" y="76200"/>
            <a:ext cx="66384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 smtClean="0"/>
              <a:t>Fig 3. </a:t>
            </a:r>
            <a:endParaRPr lang="en-US" sz="1200" b="1" i="1" dirty="0"/>
          </a:p>
        </p:txBody>
      </p:sp>
      <p:graphicFrame>
        <p:nvGraphicFramePr>
          <p:cNvPr id="4" name="Object 4"/>
          <p:cNvGraphicFramePr>
            <a:graphicFrameLocks noChangeAspect="1"/>
          </p:cNvGraphicFramePr>
          <p:nvPr/>
        </p:nvGraphicFramePr>
        <p:xfrm>
          <a:off x="1547155" y="4422470"/>
          <a:ext cx="1862138" cy="1498600"/>
        </p:xfrm>
        <a:graphic>
          <a:graphicData uri="http://schemas.openxmlformats.org/presentationml/2006/ole">
            <p:oleObj spid="_x0000_s8196" name="Prism Project" r:id="rId7" imgW="1808640" imgH="1453680" progId="Prism4.Document">
              <p:embed/>
            </p:oleObj>
          </a:graphicData>
        </a:graphic>
      </p:graphicFrame>
      <p:sp>
        <p:nvSpPr>
          <p:cNvPr id="49" name="TextBox 68"/>
          <p:cNvSpPr txBox="1">
            <a:spLocks noChangeArrowheads="1"/>
          </p:cNvSpPr>
          <p:nvPr/>
        </p:nvSpPr>
        <p:spPr bwMode="auto">
          <a:xfrm>
            <a:off x="2468875" y="4768115"/>
            <a:ext cx="2343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173" name="Text Box 28"/>
          <p:cNvSpPr txBox="1">
            <a:spLocks noChangeArrowheads="1"/>
          </p:cNvSpPr>
          <p:nvPr/>
        </p:nvSpPr>
        <p:spPr bwMode="auto">
          <a:xfrm>
            <a:off x="-53889" y="641544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H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4" name="Text Box 28"/>
          <p:cNvSpPr txBox="1">
            <a:spLocks noChangeArrowheads="1"/>
          </p:cNvSpPr>
          <p:nvPr/>
        </p:nvSpPr>
        <p:spPr bwMode="auto">
          <a:xfrm>
            <a:off x="3028675" y="6415440"/>
            <a:ext cx="22794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I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8206" name="Object 14"/>
          <p:cNvGraphicFramePr>
            <a:graphicFrameLocks noChangeAspect="1"/>
          </p:cNvGraphicFramePr>
          <p:nvPr/>
        </p:nvGraphicFramePr>
        <p:xfrm>
          <a:off x="126170" y="4487300"/>
          <a:ext cx="1939925" cy="1812925"/>
        </p:xfrm>
        <a:graphic>
          <a:graphicData uri="http://schemas.openxmlformats.org/presentationml/2006/ole">
            <p:oleObj spid="_x0000_s8206" name="Prism Project" r:id="rId8" imgW="1940040" imgH="1813320" progId="Prism4.Document">
              <p:embed/>
            </p:oleObj>
          </a:graphicData>
        </a:graphic>
      </p:graphicFrame>
      <p:grpSp>
        <p:nvGrpSpPr>
          <p:cNvPr id="390" name="Group 389"/>
          <p:cNvGrpSpPr/>
          <p:nvPr/>
        </p:nvGrpSpPr>
        <p:grpSpPr>
          <a:xfrm>
            <a:off x="565764" y="1589422"/>
            <a:ext cx="1331647" cy="785960"/>
            <a:chOff x="8191220" y="1845245"/>
            <a:chExt cx="1331647" cy="785960"/>
          </a:xfrm>
        </p:grpSpPr>
        <p:sp>
          <p:nvSpPr>
            <p:cNvPr id="231" name="TextBox 20"/>
            <p:cNvSpPr txBox="1">
              <a:spLocks noChangeArrowheads="1"/>
            </p:cNvSpPr>
            <p:nvPr/>
          </p:nvSpPr>
          <p:spPr bwMode="auto">
            <a:xfrm>
              <a:off x="8191220" y="2231099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2" name="TextBox 21"/>
            <p:cNvSpPr txBox="1">
              <a:spLocks noChangeArrowheads="1"/>
            </p:cNvSpPr>
            <p:nvPr/>
          </p:nvSpPr>
          <p:spPr bwMode="auto">
            <a:xfrm>
              <a:off x="8637183" y="2231095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3" name="TextBox 22"/>
            <p:cNvSpPr txBox="1">
              <a:spLocks noChangeArrowheads="1"/>
            </p:cNvSpPr>
            <p:nvPr/>
          </p:nvSpPr>
          <p:spPr bwMode="auto">
            <a:xfrm>
              <a:off x="8999967" y="2231095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234" name="TextBox 28"/>
            <p:cNvSpPr txBox="1">
              <a:spLocks noChangeArrowheads="1"/>
            </p:cNvSpPr>
            <p:nvPr/>
          </p:nvSpPr>
          <p:spPr bwMode="auto">
            <a:xfrm rot="18783130">
              <a:off x="8295540" y="1958400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235" name="TextBox 34"/>
            <p:cNvSpPr txBox="1">
              <a:spLocks noChangeArrowheads="1"/>
            </p:cNvSpPr>
            <p:nvPr/>
          </p:nvSpPr>
          <p:spPr bwMode="auto">
            <a:xfrm rot="18783130">
              <a:off x="8455450" y="195312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6" name="TextBox 35"/>
            <p:cNvSpPr txBox="1">
              <a:spLocks noChangeArrowheads="1"/>
            </p:cNvSpPr>
            <p:nvPr/>
          </p:nvSpPr>
          <p:spPr bwMode="auto">
            <a:xfrm rot="18783130">
              <a:off x="8964036" y="1958399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237" name="TextBox 36"/>
            <p:cNvSpPr txBox="1">
              <a:spLocks noChangeArrowheads="1"/>
            </p:cNvSpPr>
            <p:nvPr/>
          </p:nvSpPr>
          <p:spPr bwMode="auto">
            <a:xfrm rot="18783130">
              <a:off x="8789698" y="195312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8" name="TextBox 37"/>
            <p:cNvSpPr txBox="1">
              <a:spLocks noChangeArrowheads="1"/>
            </p:cNvSpPr>
            <p:nvPr/>
          </p:nvSpPr>
          <p:spPr bwMode="auto">
            <a:xfrm rot="18783130">
              <a:off x="8629788" y="1958399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239" name="TextBox 38"/>
            <p:cNvSpPr txBox="1">
              <a:spLocks noChangeArrowheads="1"/>
            </p:cNvSpPr>
            <p:nvPr/>
          </p:nvSpPr>
          <p:spPr bwMode="auto">
            <a:xfrm rot="18783130">
              <a:off x="9123946" y="195312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40" name="Straight Connector 239"/>
            <p:cNvCxnSpPr/>
            <p:nvPr/>
          </p:nvCxnSpPr>
          <p:spPr>
            <a:xfrm>
              <a:off x="8387820" y="224585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>
              <a:off x="9083283" y="224585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>
              <a:off x="8720499" y="224585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1" name="Group 390"/>
          <p:cNvGrpSpPr/>
          <p:nvPr/>
        </p:nvGrpSpPr>
        <p:grpSpPr>
          <a:xfrm>
            <a:off x="565764" y="3294002"/>
            <a:ext cx="1331647" cy="785960"/>
            <a:chOff x="8575270" y="2997395"/>
            <a:chExt cx="1331647" cy="785960"/>
          </a:xfrm>
        </p:grpSpPr>
        <p:sp>
          <p:nvSpPr>
            <p:cNvPr id="334" name="TextBox 20"/>
            <p:cNvSpPr txBox="1">
              <a:spLocks noChangeArrowheads="1"/>
            </p:cNvSpPr>
            <p:nvPr/>
          </p:nvSpPr>
          <p:spPr bwMode="auto">
            <a:xfrm>
              <a:off x="8575270" y="3383249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5" name="TextBox 21"/>
            <p:cNvSpPr txBox="1">
              <a:spLocks noChangeArrowheads="1"/>
            </p:cNvSpPr>
            <p:nvPr/>
          </p:nvSpPr>
          <p:spPr bwMode="auto">
            <a:xfrm>
              <a:off x="9021233" y="3383245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6" name="TextBox 22"/>
            <p:cNvSpPr txBox="1">
              <a:spLocks noChangeArrowheads="1"/>
            </p:cNvSpPr>
            <p:nvPr/>
          </p:nvSpPr>
          <p:spPr bwMode="auto">
            <a:xfrm>
              <a:off x="9384017" y="3383245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337" name="TextBox 28"/>
            <p:cNvSpPr txBox="1">
              <a:spLocks noChangeArrowheads="1"/>
            </p:cNvSpPr>
            <p:nvPr/>
          </p:nvSpPr>
          <p:spPr bwMode="auto">
            <a:xfrm rot="18783130">
              <a:off x="8679590" y="3110550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338" name="TextBox 34"/>
            <p:cNvSpPr txBox="1">
              <a:spLocks noChangeArrowheads="1"/>
            </p:cNvSpPr>
            <p:nvPr/>
          </p:nvSpPr>
          <p:spPr bwMode="auto">
            <a:xfrm rot="18783130">
              <a:off x="8839500" y="310527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9" name="TextBox 35"/>
            <p:cNvSpPr txBox="1">
              <a:spLocks noChangeArrowheads="1"/>
            </p:cNvSpPr>
            <p:nvPr/>
          </p:nvSpPr>
          <p:spPr bwMode="auto">
            <a:xfrm rot="18783130">
              <a:off x="9348086" y="3110549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340" name="TextBox 36"/>
            <p:cNvSpPr txBox="1">
              <a:spLocks noChangeArrowheads="1"/>
            </p:cNvSpPr>
            <p:nvPr/>
          </p:nvSpPr>
          <p:spPr bwMode="auto">
            <a:xfrm rot="18783130">
              <a:off x="9173748" y="310527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41" name="TextBox 37"/>
            <p:cNvSpPr txBox="1">
              <a:spLocks noChangeArrowheads="1"/>
            </p:cNvSpPr>
            <p:nvPr/>
          </p:nvSpPr>
          <p:spPr bwMode="auto">
            <a:xfrm rot="18783130">
              <a:off x="9013838" y="3110549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342" name="TextBox 38"/>
            <p:cNvSpPr txBox="1">
              <a:spLocks noChangeArrowheads="1"/>
            </p:cNvSpPr>
            <p:nvPr/>
          </p:nvSpPr>
          <p:spPr bwMode="auto">
            <a:xfrm rot="18783130">
              <a:off x="9507996" y="310527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43" name="Straight Connector 342"/>
            <p:cNvCxnSpPr/>
            <p:nvPr/>
          </p:nvCxnSpPr>
          <p:spPr>
            <a:xfrm>
              <a:off x="8771870" y="339800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4" name="Straight Connector 343"/>
            <p:cNvCxnSpPr/>
            <p:nvPr/>
          </p:nvCxnSpPr>
          <p:spPr>
            <a:xfrm>
              <a:off x="9467333" y="339800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5" name="Straight Connector 344"/>
            <p:cNvCxnSpPr/>
            <p:nvPr/>
          </p:nvCxnSpPr>
          <p:spPr>
            <a:xfrm>
              <a:off x="9104549" y="339800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46" name="Text Box 28"/>
          <p:cNvSpPr txBox="1">
            <a:spLocks noChangeArrowheads="1"/>
          </p:cNvSpPr>
          <p:nvPr/>
        </p:nvSpPr>
        <p:spPr bwMode="auto">
          <a:xfrm>
            <a:off x="-53889" y="411114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sp>
        <p:nvSpPr>
          <p:cNvPr id="347" name="Text Box 28"/>
          <p:cNvSpPr txBox="1">
            <a:spLocks noChangeArrowheads="1"/>
          </p:cNvSpPr>
          <p:nvPr/>
        </p:nvSpPr>
        <p:spPr bwMode="auto">
          <a:xfrm>
            <a:off x="1854395" y="411114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393" name="Group 392"/>
          <p:cNvGrpSpPr/>
          <p:nvPr/>
        </p:nvGrpSpPr>
        <p:grpSpPr>
          <a:xfrm>
            <a:off x="3697321" y="5476581"/>
            <a:ext cx="1331647" cy="785960"/>
            <a:chOff x="8460055" y="5378505"/>
            <a:chExt cx="1331647" cy="785960"/>
          </a:xfrm>
        </p:grpSpPr>
        <p:sp>
          <p:nvSpPr>
            <p:cNvPr id="350" name="TextBox 20"/>
            <p:cNvSpPr txBox="1">
              <a:spLocks noChangeArrowheads="1"/>
            </p:cNvSpPr>
            <p:nvPr/>
          </p:nvSpPr>
          <p:spPr bwMode="auto">
            <a:xfrm>
              <a:off x="8460055" y="5764359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1" name="TextBox 21"/>
            <p:cNvSpPr txBox="1">
              <a:spLocks noChangeArrowheads="1"/>
            </p:cNvSpPr>
            <p:nvPr/>
          </p:nvSpPr>
          <p:spPr bwMode="auto">
            <a:xfrm>
              <a:off x="8906018" y="5764355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2" name="TextBox 22"/>
            <p:cNvSpPr txBox="1">
              <a:spLocks noChangeArrowheads="1"/>
            </p:cNvSpPr>
            <p:nvPr/>
          </p:nvSpPr>
          <p:spPr bwMode="auto">
            <a:xfrm>
              <a:off x="9268802" y="5764355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353" name="TextBox 28"/>
            <p:cNvSpPr txBox="1">
              <a:spLocks noChangeArrowheads="1"/>
            </p:cNvSpPr>
            <p:nvPr/>
          </p:nvSpPr>
          <p:spPr bwMode="auto">
            <a:xfrm rot="18783130">
              <a:off x="8564375" y="5491660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354" name="TextBox 34"/>
            <p:cNvSpPr txBox="1">
              <a:spLocks noChangeArrowheads="1"/>
            </p:cNvSpPr>
            <p:nvPr/>
          </p:nvSpPr>
          <p:spPr bwMode="auto">
            <a:xfrm rot="18783130">
              <a:off x="8724285" y="548638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5" name="TextBox 35"/>
            <p:cNvSpPr txBox="1">
              <a:spLocks noChangeArrowheads="1"/>
            </p:cNvSpPr>
            <p:nvPr/>
          </p:nvSpPr>
          <p:spPr bwMode="auto">
            <a:xfrm rot="18783130">
              <a:off x="9232871" y="5491659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356" name="TextBox 36"/>
            <p:cNvSpPr txBox="1">
              <a:spLocks noChangeArrowheads="1"/>
            </p:cNvSpPr>
            <p:nvPr/>
          </p:nvSpPr>
          <p:spPr bwMode="auto">
            <a:xfrm rot="18783130">
              <a:off x="9058533" y="548638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7" name="TextBox 37"/>
            <p:cNvSpPr txBox="1">
              <a:spLocks noChangeArrowheads="1"/>
            </p:cNvSpPr>
            <p:nvPr/>
          </p:nvSpPr>
          <p:spPr bwMode="auto">
            <a:xfrm rot="18783130">
              <a:off x="8898623" y="5491659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358" name="TextBox 38"/>
            <p:cNvSpPr txBox="1">
              <a:spLocks noChangeArrowheads="1"/>
            </p:cNvSpPr>
            <p:nvPr/>
          </p:nvSpPr>
          <p:spPr bwMode="auto">
            <a:xfrm rot="18783130">
              <a:off x="9392781" y="548638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59" name="Straight Connector 358"/>
            <p:cNvCxnSpPr/>
            <p:nvPr/>
          </p:nvCxnSpPr>
          <p:spPr>
            <a:xfrm>
              <a:off x="8656655" y="577911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0" name="Straight Connector 359"/>
            <p:cNvCxnSpPr/>
            <p:nvPr/>
          </p:nvCxnSpPr>
          <p:spPr>
            <a:xfrm>
              <a:off x="9352118" y="577911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1" name="Straight Connector 360"/>
            <p:cNvCxnSpPr/>
            <p:nvPr/>
          </p:nvCxnSpPr>
          <p:spPr>
            <a:xfrm>
              <a:off x="8989334" y="577911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2" name="Group 391"/>
          <p:cNvGrpSpPr/>
          <p:nvPr/>
        </p:nvGrpSpPr>
        <p:grpSpPr>
          <a:xfrm>
            <a:off x="1991740" y="5476581"/>
            <a:ext cx="1331647" cy="785960"/>
            <a:chOff x="8767295" y="4111140"/>
            <a:chExt cx="1331647" cy="785960"/>
          </a:xfrm>
        </p:grpSpPr>
        <p:sp>
          <p:nvSpPr>
            <p:cNvPr id="364" name="TextBox 20"/>
            <p:cNvSpPr txBox="1">
              <a:spLocks noChangeArrowheads="1"/>
            </p:cNvSpPr>
            <p:nvPr/>
          </p:nvSpPr>
          <p:spPr bwMode="auto">
            <a:xfrm>
              <a:off x="8767295" y="4496994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5" name="TextBox 21"/>
            <p:cNvSpPr txBox="1">
              <a:spLocks noChangeArrowheads="1"/>
            </p:cNvSpPr>
            <p:nvPr/>
          </p:nvSpPr>
          <p:spPr bwMode="auto">
            <a:xfrm>
              <a:off x="9213258" y="4496990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6" name="TextBox 22"/>
            <p:cNvSpPr txBox="1">
              <a:spLocks noChangeArrowheads="1"/>
            </p:cNvSpPr>
            <p:nvPr/>
          </p:nvSpPr>
          <p:spPr bwMode="auto">
            <a:xfrm>
              <a:off x="9576042" y="4496990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367" name="TextBox 28"/>
            <p:cNvSpPr txBox="1">
              <a:spLocks noChangeArrowheads="1"/>
            </p:cNvSpPr>
            <p:nvPr/>
          </p:nvSpPr>
          <p:spPr bwMode="auto">
            <a:xfrm rot="18783130">
              <a:off x="8871615" y="4224295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368" name="TextBox 34"/>
            <p:cNvSpPr txBox="1">
              <a:spLocks noChangeArrowheads="1"/>
            </p:cNvSpPr>
            <p:nvPr/>
          </p:nvSpPr>
          <p:spPr bwMode="auto">
            <a:xfrm rot="18783130">
              <a:off x="9031525" y="421902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69" name="TextBox 35"/>
            <p:cNvSpPr txBox="1">
              <a:spLocks noChangeArrowheads="1"/>
            </p:cNvSpPr>
            <p:nvPr/>
          </p:nvSpPr>
          <p:spPr bwMode="auto">
            <a:xfrm rot="18783130">
              <a:off x="9540111" y="422429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370" name="TextBox 36"/>
            <p:cNvSpPr txBox="1">
              <a:spLocks noChangeArrowheads="1"/>
            </p:cNvSpPr>
            <p:nvPr/>
          </p:nvSpPr>
          <p:spPr bwMode="auto">
            <a:xfrm rot="18783130">
              <a:off x="9365773" y="421902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1" name="TextBox 37"/>
            <p:cNvSpPr txBox="1">
              <a:spLocks noChangeArrowheads="1"/>
            </p:cNvSpPr>
            <p:nvPr/>
          </p:nvSpPr>
          <p:spPr bwMode="auto">
            <a:xfrm rot="18783130">
              <a:off x="9205863" y="422429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372" name="TextBox 38"/>
            <p:cNvSpPr txBox="1">
              <a:spLocks noChangeArrowheads="1"/>
            </p:cNvSpPr>
            <p:nvPr/>
          </p:nvSpPr>
          <p:spPr bwMode="auto">
            <a:xfrm rot="18783130">
              <a:off x="9700021" y="421902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73" name="Straight Connector 372"/>
            <p:cNvCxnSpPr/>
            <p:nvPr/>
          </p:nvCxnSpPr>
          <p:spPr>
            <a:xfrm>
              <a:off x="8963895" y="4511750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4" name="Straight Connector 373"/>
            <p:cNvCxnSpPr/>
            <p:nvPr/>
          </p:nvCxnSpPr>
          <p:spPr>
            <a:xfrm>
              <a:off x="9659358" y="4511750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5" name="Straight Connector 374"/>
            <p:cNvCxnSpPr/>
            <p:nvPr/>
          </p:nvCxnSpPr>
          <p:spPr>
            <a:xfrm>
              <a:off x="9296574" y="4511750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4" name="Group 393"/>
          <p:cNvGrpSpPr/>
          <p:nvPr/>
        </p:nvGrpSpPr>
        <p:grpSpPr>
          <a:xfrm>
            <a:off x="5461391" y="5476581"/>
            <a:ext cx="1331647" cy="785960"/>
            <a:chOff x="8460055" y="6453845"/>
            <a:chExt cx="1331647" cy="785960"/>
          </a:xfrm>
        </p:grpSpPr>
        <p:sp>
          <p:nvSpPr>
            <p:cNvPr id="378" name="TextBox 20"/>
            <p:cNvSpPr txBox="1">
              <a:spLocks noChangeArrowheads="1"/>
            </p:cNvSpPr>
            <p:nvPr/>
          </p:nvSpPr>
          <p:spPr bwMode="auto">
            <a:xfrm>
              <a:off x="8460055" y="6839699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79" name="TextBox 21"/>
            <p:cNvSpPr txBox="1">
              <a:spLocks noChangeArrowheads="1"/>
            </p:cNvSpPr>
            <p:nvPr/>
          </p:nvSpPr>
          <p:spPr bwMode="auto">
            <a:xfrm>
              <a:off x="8906018" y="6839695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0" name="TextBox 22"/>
            <p:cNvSpPr txBox="1">
              <a:spLocks noChangeArrowheads="1"/>
            </p:cNvSpPr>
            <p:nvPr/>
          </p:nvSpPr>
          <p:spPr bwMode="auto">
            <a:xfrm>
              <a:off x="9268802" y="6839695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381" name="TextBox 28"/>
            <p:cNvSpPr txBox="1">
              <a:spLocks noChangeArrowheads="1"/>
            </p:cNvSpPr>
            <p:nvPr/>
          </p:nvSpPr>
          <p:spPr bwMode="auto">
            <a:xfrm rot="18783130">
              <a:off x="8564375" y="6567000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382" name="TextBox 34"/>
            <p:cNvSpPr txBox="1">
              <a:spLocks noChangeArrowheads="1"/>
            </p:cNvSpPr>
            <p:nvPr/>
          </p:nvSpPr>
          <p:spPr bwMode="auto">
            <a:xfrm rot="18783130">
              <a:off x="8724285" y="656172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3" name="TextBox 35"/>
            <p:cNvSpPr txBox="1">
              <a:spLocks noChangeArrowheads="1"/>
            </p:cNvSpPr>
            <p:nvPr/>
          </p:nvSpPr>
          <p:spPr bwMode="auto">
            <a:xfrm rot="18783130">
              <a:off x="9232871" y="6566999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384" name="TextBox 36"/>
            <p:cNvSpPr txBox="1">
              <a:spLocks noChangeArrowheads="1"/>
            </p:cNvSpPr>
            <p:nvPr/>
          </p:nvSpPr>
          <p:spPr bwMode="auto">
            <a:xfrm rot="18783130">
              <a:off x="9058533" y="656172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85" name="TextBox 37"/>
            <p:cNvSpPr txBox="1">
              <a:spLocks noChangeArrowheads="1"/>
            </p:cNvSpPr>
            <p:nvPr/>
          </p:nvSpPr>
          <p:spPr bwMode="auto">
            <a:xfrm rot="18783130">
              <a:off x="8898623" y="6566999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386" name="TextBox 38"/>
            <p:cNvSpPr txBox="1">
              <a:spLocks noChangeArrowheads="1"/>
            </p:cNvSpPr>
            <p:nvPr/>
          </p:nvSpPr>
          <p:spPr bwMode="auto">
            <a:xfrm rot="18783130">
              <a:off x="9392781" y="656172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87" name="Straight Connector 386"/>
            <p:cNvCxnSpPr/>
            <p:nvPr/>
          </p:nvCxnSpPr>
          <p:spPr>
            <a:xfrm>
              <a:off x="8656655" y="685445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8" name="Straight Connector 387"/>
            <p:cNvCxnSpPr/>
            <p:nvPr/>
          </p:nvCxnSpPr>
          <p:spPr>
            <a:xfrm>
              <a:off x="9352118" y="685445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9" name="Straight Connector 388"/>
            <p:cNvCxnSpPr/>
            <p:nvPr/>
          </p:nvCxnSpPr>
          <p:spPr>
            <a:xfrm>
              <a:off x="8989334" y="685445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6" name="Group 395"/>
          <p:cNvGrpSpPr/>
          <p:nvPr/>
        </p:nvGrpSpPr>
        <p:grpSpPr>
          <a:xfrm>
            <a:off x="2174636" y="360527"/>
            <a:ext cx="4595599" cy="3481778"/>
            <a:chOff x="2174636" y="360527"/>
            <a:chExt cx="4595599" cy="3481778"/>
          </a:xfrm>
        </p:grpSpPr>
        <p:sp>
          <p:nvSpPr>
            <p:cNvPr id="288" name="TextBox 21"/>
            <p:cNvSpPr txBox="1">
              <a:spLocks noChangeArrowheads="1"/>
            </p:cNvSpPr>
            <p:nvPr/>
          </p:nvSpPr>
          <p:spPr bwMode="auto">
            <a:xfrm rot="18979461">
              <a:off x="3223171" y="360527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9" name="TextBox 22"/>
            <p:cNvSpPr txBox="1">
              <a:spLocks noChangeArrowheads="1"/>
            </p:cNvSpPr>
            <p:nvPr/>
          </p:nvSpPr>
          <p:spPr bwMode="auto">
            <a:xfrm rot="18979461">
              <a:off x="3592111" y="367723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graphicFrame>
          <p:nvGraphicFramePr>
            <p:cNvPr id="290" name="Object 289"/>
            <p:cNvGraphicFramePr>
              <a:graphicFrameLocks noChangeAspect="1"/>
            </p:cNvGraphicFramePr>
            <p:nvPr/>
          </p:nvGraphicFramePr>
          <p:xfrm>
            <a:off x="3849235" y="2400174"/>
            <a:ext cx="1500187" cy="1292225"/>
          </p:xfrm>
          <a:graphic>
            <a:graphicData uri="http://schemas.openxmlformats.org/presentationml/2006/ole">
              <p:oleObj spid="_x0000_s8213" name="Prism Project" r:id="rId9" imgW="1499400" imgH="1292040" progId="Prism4.Document">
                <p:embed/>
              </p:oleObj>
            </a:graphicData>
          </a:graphic>
        </p:graphicFrame>
        <p:graphicFrame>
          <p:nvGraphicFramePr>
            <p:cNvPr id="291" name="Object 3"/>
            <p:cNvGraphicFramePr>
              <a:graphicFrameLocks noChangeAspect="1"/>
            </p:cNvGraphicFramePr>
            <p:nvPr/>
          </p:nvGraphicFramePr>
          <p:xfrm>
            <a:off x="5279572" y="1382586"/>
            <a:ext cx="1482725" cy="1292225"/>
          </p:xfrm>
          <a:graphic>
            <a:graphicData uri="http://schemas.openxmlformats.org/presentationml/2006/ole">
              <p:oleObj spid="_x0000_s8214" name="Prism Project" r:id="rId10" imgW="1482840" imgH="1292040" progId="Prism4.Document">
                <p:embed/>
              </p:oleObj>
            </a:graphicData>
          </a:graphic>
        </p:graphicFrame>
        <p:graphicFrame>
          <p:nvGraphicFramePr>
            <p:cNvPr id="292" name="Object 4"/>
            <p:cNvGraphicFramePr>
              <a:graphicFrameLocks noChangeAspect="1"/>
            </p:cNvGraphicFramePr>
            <p:nvPr/>
          </p:nvGraphicFramePr>
          <p:xfrm>
            <a:off x="3850822" y="441199"/>
            <a:ext cx="1500188" cy="1292225"/>
          </p:xfrm>
          <a:graphic>
            <a:graphicData uri="http://schemas.openxmlformats.org/presentationml/2006/ole">
              <p:oleObj spid="_x0000_s8215" name="Prism Project" r:id="rId11" imgW="1500840" imgH="1292040" progId="Prism4.Document">
                <p:embed/>
              </p:oleObj>
            </a:graphicData>
          </a:graphic>
        </p:graphicFrame>
        <p:graphicFrame>
          <p:nvGraphicFramePr>
            <p:cNvPr id="293" name="Object 5"/>
            <p:cNvGraphicFramePr>
              <a:graphicFrameLocks noChangeAspect="1"/>
            </p:cNvGraphicFramePr>
            <p:nvPr/>
          </p:nvGraphicFramePr>
          <p:xfrm>
            <a:off x="5276397" y="436436"/>
            <a:ext cx="1487488" cy="1292225"/>
          </p:xfrm>
          <a:graphic>
            <a:graphicData uri="http://schemas.openxmlformats.org/presentationml/2006/ole">
              <p:oleObj spid="_x0000_s8216" name="Prism Project" r:id="rId12" imgW="1487160" imgH="1292040" progId="Prism4.Document">
                <p:embed/>
              </p:oleObj>
            </a:graphicData>
          </a:graphic>
        </p:graphicFrame>
        <p:graphicFrame>
          <p:nvGraphicFramePr>
            <p:cNvPr id="294" name="Object 6"/>
            <p:cNvGraphicFramePr>
              <a:graphicFrameLocks noChangeAspect="1"/>
            </p:cNvGraphicFramePr>
            <p:nvPr/>
          </p:nvGraphicFramePr>
          <p:xfrm>
            <a:off x="5270047" y="2400174"/>
            <a:ext cx="1500188" cy="1292225"/>
          </p:xfrm>
          <a:graphic>
            <a:graphicData uri="http://schemas.openxmlformats.org/presentationml/2006/ole">
              <p:oleObj spid="_x0000_s8217" name="Prism Project" r:id="rId13" imgW="1499400" imgH="1292040" progId="Prism4.Document">
                <p:embed/>
              </p:oleObj>
            </a:graphicData>
          </a:graphic>
        </p:graphicFrame>
        <p:graphicFrame>
          <p:nvGraphicFramePr>
            <p:cNvPr id="295" name="Object 7"/>
            <p:cNvGraphicFramePr>
              <a:graphicFrameLocks noChangeAspect="1"/>
            </p:cNvGraphicFramePr>
            <p:nvPr/>
          </p:nvGraphicFramePr>
          <p:xfrm>
            <a:off x="3849235" y="1392111"/>
            <a:ext cx="1500187" cy="1292225"/>
          </p:xfrm>
          <a:graphic>
            <a:graphicData uri="http://schemas.openxmlformats.org/presentationml/2006/ole">
              <p:oleObj spid="_x0000_s8218" name="Prism Project" r:id="rId14" imgW="1499400" imgH="1292040" progId="Prism4.Document">
                <p:embed/>
              </p:oleObj>
            </a:graphicData>
          </a:graphic>
        </p:graphicFrame>
        <p:cxnSp>
          <p:nvCxnSpPr>
            <p:cNvPr id="296" name="Straight Connector 295"/>
            <p:cNvCxnSpPr/>
            <p:nvPr/>
          </p:nvCxnSpPr>
          <p:spPr>
            <a:xfrm>
              <a:off x="6280738" y="2962611"/>
              <a:ext cx="304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7" name="TextBox 296"/>
            <p:cNvSpPr txBox="1"/>
            <p:nvPr/>
          </p:nvSpPr>
          <p:spPr>
            <a:xfrm>
              <a:off x="6411099" y="2969491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**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8" name="TextBox 297"/>
            <p:cNvSpPr txBox="1"/>
            <p:nvPr/>
          </p:nvSpPr>
          <p:spPr>
            <a:xfrm>
              <a:off x="6298325" y="2729921"/>
              <a:ext cx="26962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#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299" name="Picture 8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2943187" y="1071086"/>
              <a:ext cx="881063" cy="2555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0" name="TextBox 299"/>
            <p:cNvSpPr txBox="1"/>
            <p:nvPr/>
          </p:nvSpPr>
          <p:spPr>
            <a:xfrm>
              <a:off x="2174636" y="1075769"/>
              <a:ext cx="6479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Tubulin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1" name="Picture 9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943187" y="802984"/>
              <a:ext cx="879060" cy="230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2" name="TextBox 301"/>
            <p:cNvSpPr txBox="1"/>
            <p:nvPr/>
          </p:nvSpPr>
          <p:spPr>
            <a:xfrm>
              <a:off x="2174636" y="795211"/>
              <a:ext cx="4700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SMA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3" name="Picture 11"/>
            <p:cNvPicPr>
              <a:picLocks noChangeAspect="1" noChangeArrowheads="1"/>
            </p:cNvPicPr>
            <p:nvPr/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2943187" y="1416489"/>
              <a:ext cx="879060" cy="188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4" name="TextBox 303"/>
            <p:cNvSpPr txBox="1"/>
            <p:nvPr/>
          </p:nvSpPr>
          <p:spPr>
            <a:xfrm>
              <a:off x="2174636" y="1387675"/>
              <a:ext cx="7024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collagen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05" name="Picture 12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2943188" y="1625592"/>
              <a:ext cx="879060" cy="181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6" name="TextBox 305"/>
            <p:cNvSpPr txBox="1"/>
            <p:nvPr/>
          </p:nvSpPr>
          <p:spPr>
            <a:xfrm>
              <a:off x="2174636" y="3480707"/>
              <a:ext cx="6479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Tubulin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" name="TextBox 306"/>
            <p:cNvSpPr txBox="1"/>
            <p:nvPr/>
          </p:nvSpPr>
          <p:spPr>
            <a:xfrm>
              <a:off x="2174636" y="2703845"/>
              <a:ext cx="6479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Tubulin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8" name="TextBox 307"/>
            <p:cNvSpPr txBox="1"/>
            <p:nvPr/>
          </p:nvSpPr>
          <p:spPr>
            <a:xfrm>
              <a:off x="2174636" y="1593038"/>
              <a:ext cx="6479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Tubulin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9" name="TextBox 308"/>
            <p:cNvSpPr txBox="1"/>
            <p:nvPr/>
          </p:nvSpPr>
          <p:spPr>
            <a:xfrm>
              <a:off x="2174636" y="2418446"/>
              <a:ext cx="83067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Integrin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l-GR" sz="1000" b="1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5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10" name="Picture 14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2943187" y="2420193"/>
              <a:ext cx="879060" cy="2427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1" name="Picture 15"/>
            <p:cNvPicPr>
              <a:picLocks noChangeAspect="1" noChangeArrowheads="1"/>
            </p:cNvPicPr>
            <p:nvPr/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2943188" y="2687211"/>
              <a:ext cx="879060" cy="2794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2" name="Picture 16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2943188" y="3286231"/>
              <a:ext cx="879060" cy="197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3" name="TextBox 312"/>
            <p:cNvSpPr txBox="1"/>
            <p:nvPr/>
          </p:nvSpPr>
          <p:spPr>
            <a:xfrm>
              <a:off x="2174636" y="3261758"/>
              <a:ext cx="5549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MMP9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14" name="Picture 17"/>
            <p:cNvPicPr>
              <a:picLocks noChangeAspect="1" noChangeArrowheads="1"/>
            </p:cNvPicPr>
            <p:nvPr/>
          </p:nvPicPr>
          <p:blipFill>
            <a:blip r:embed="rId22" cstate="print"/>
            <a:srcRect/>
            <a:stretch>
              <a:fillRect/>
            </a:stretch>
          </p:blipFill>
          <p:spPr bwMode="auto">
            <a:xfrm>
              <a:off x="2943187" y="3058418"/>
              <a:ext cx="879060" cy="2067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5" name="TextBox 314"/>
            <p:cNvSpPr txBox="1"/>
            <p:nvPr/>
          </p:nvSpPr>
          <p:spPr>
            <a:xfrm>
              <a:off x="2174636" y="3038679"/>
              <a:ext cx="5485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PCNA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16" name="Picture 18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2943187" y="3507774"/>
              <a:ext cx="881063" cy="1920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" name="Picture 19"/>
            <p:cNvPicPr>
              <a:picLocks noChangeAspect="1" noChangeArrowheads="1"/>
            </p:cNvPicPr>
            <p:nvPr/>
          </p:nvPicPr>
          <p:blipFill>
            <a:blip r:embed="rId24" cstate="print"/>
            <a:srcRect/>
            <a:stretch>
              <a:fillRect/>
            </a:stretch>
          </p:blipFill>
          <p:spPr bwMode="auto">
            <a:xfrm>
              <a:off x="2943187" y="1899194"/>
              <a:ext cx="868363" cy="2127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" name="TextBox 317"/>
            <p:cNvSpPr txBox="1"/>
            <p:nvPr/>
          </p:nvSpPr>
          <p:spPr>
            <a:xfrm>
              <a:off x="2174636" y="1882446"/>
              <a:ext cx="3417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Fn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319" name="Picture 20"/>
            <p:cNvPicPr>
              <a:picLocks noChangeAspect="1" noChangeArrowheads="1"/>
            </p:cNvPicPr>
            <p:nvPr/>
          </p:nvPicPr>
          <p:blipFill>
            <a:blip r:embed="rId25" cstate="print"/>
            <a:srcRect/>
            <a:stretch>
              <a:fillRect/>
            </a:stretch>
          </p:blipFill>
          <p:spPr bwMode="auto">
            <a:xfrm>
              <a:off x="2943188" y="2128473"/>
              <a:ext cx="879060" cy="2009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0" name="TextBox 319"/>
            <p:cNvSpPr txBox="1"/>
            <p:nvPr/>
          </p:nvSpPr>
          <p:spPr>
            <a:xfrm>
              <a:off x="2174636" y="2105827"/>
              <a:ext cx="6479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Tubulin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1" name="TextBox 20"/>
            <p:cNvSpPr txBox="1">
              <a:spLocks noChangeArrowheads="1"/>
            </p:cNvSpPr>
            <p:nvPr/>
          </p:nvSpPr>
          <p:spPr bwMode="auto">
            <a:xfrm rot="18979461">
              <a:off x="2886556" y="485927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22" name="Straight Connector 321"/>
            <p:cNvCxnSpPr/>
            <p:nvPr/>
          </p:nvCxnSpPr>
          <p:spPr>
            <a:xfrm>
              <a:off x="2298247" y="1364048"/>
              <a:ext cx="15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3" name="Straight Connector 322"/>
            <p:cNvCxnSpPr/>
            <p:nvPr/>
          </p:nvCxnSpPr>
          <p:spPr>
            <a:xfrm>
              <a:off x="2298247" y="3008549"/>
              <a:ext cx="15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4" name="Straight Connector 323"/>
            <p:cNvCxnSpPr/>
            <p:nvPr/>
          </p:nvCxnSpPr>
          <p:spPr>
            <a:xfrm>
              <a:off x="2298247" y="2372357"/>
              <a:ext cx="15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5" name="Straight Connector 324"/>
            <p:cNvCxnSpPr/>
            <p:nvPr/>
          </p:nvCxnSpPr>
          <p:spPr>
            <a:xfrm>
              <a:off x="2298247" y="1847821"/>
              <a:ext cx="1524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6" name="TextBox 20"/>
            <p:cNvSpPr txBox="1">
              <a:spLocks noChangeArrowheads="1"/>
            </p:cNvSpPr>
            <p:nvPr/>
          </p:nvSpPr>
          <p:spPr bwMode="auto">
            <a:xfrm rot="18979461">
              <a:off x="4210144" y="3470684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7" name="TextBox 21"/>
            <p:cNvSpPr txBox="1">
              <a:spLocks noChangeArrowheads="1"/>
            </p:cNvSpPr>
            <p:nvPr/>
          </p:nvSpPr>
          <p:spPr bwMode="auto">
            <a:xfrm rot="18979461">
              <a:off x="4546759" y="3442195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28" name="TextBox 22"/>
            <p:cNvSpPr txBox="1">
              <a:spLocks noChangeArrowheads="1"/>
            </p:cNvSpPr>
            <p:nvPr/>
          </p:nvSpPr>
          <p:spPr bwMode="auto">
            <a:xfrm rot="18979461">
              <a:off x="4915699" y="3434999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329" name="TextBox 20"/>
            <p:cNvSpPr txBox="1">
              <a:spLocks noChangeArrowheads="1"/>
            </p:cNvSpPr>
            <p:nvPr/>
          </p:nvSpPr>
          <p:spPr bwMode="auto">
            <a:xfrm rot="18979461">
              <a:off x="5525192" y="3470684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0" name="TextBox 21"/>
            <p:cNvSpPr txBox="1">
              <a:spLocks noChangeArrowheads="1"/>
            </p:cNvSpPr>
            <p:nvPr/>
          </p:nvSpPr>
          <p:spPr bwMode="auto">
            <a:xfrm rot="18979461">
              <a:off x="5861807" y="3442195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1" name="TextBox 22"/>
            <p:cNvSpPr txBox="1">
              <a:spLocks noChangeArrowheads="1"/>
            </p:cNvSpPr>
            <p:nvPr/>
          </p:nvSpPr>
          <p:spPr bwMode="auto">
            <a:xfrm rot="18979461">
              <a:off x="6230747" y="3434999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395" name="TextBox 394"/>
            <p:cNvSpPr txBox="1"/>
            <p:nvPr/>
          </p:nvSpPr>
          <p:spPr>
            <a:xfrm>
              <a:off x="6390137" y="1826448"/>
              <a:ext cx="30328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latin typeface="Arial" pitchFamily="34" charset="0"/>
                  <a:cs typeface="Arial" pitchFamily="34" charset="0"/>
                </a:rPr>
                <a:t>**</a:t>
              </a:r>
              <a:endParaRPr lang="en-US" sz="1200" b="1" dirty="0"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97" name="Group 396"/>
          <p:cNvGrpSpPr/>
          <p:nvPr/>
        </p:nvGrpSpPr>
        <p:grpSpPr>
          <a:xfrm>
            <a:off x="248466" y="6645870"/>
            <a:ext cx="5331214" cy="2422404"/>
            <a:chOff x="74223" y="685800"/>
            <a:chExt cx="5331214" cy="2422404"/>
          </a:xfrm>
        </p:grpSpPr>
        <p:graphicFrame>
          <p:nvGraphicFramePr>
            <p:cNvPr id="398" name="Object 397"/>
            <p:cNvGraphicFramePr>
              <a:graphicFrameLocks noChangeAspect="1"/>
            </p:cNvGraphicFramePr>
            <p:nvPr/>
          </p:nvGraphicFramePr>
          <p:xfrm>
            <a:off x="2819400" y="690441"/>
            <a:ext cx="2586037" cy="2417763"/>
          </p:xfrm>
          <a:graphic>
            <a:graphicData uri="http://schemas.openxmlformats.org/presentationml/2006/ole">
              <p:oleObj spid="_x0000_s8219" name="Prism Project" r:id="rId26" imgW="2585880" imgH="2417040" progId="Prism4.Document">
                <p:embed/>
              </p:oleObj>
            </a:graphicData>
          </a:graphic>
        </p:graphicFrame>
        <p:pic>
          <p:nvPicPr>
            <p:cNvPr id="399" name="Picture 5"/>
            <p:cNvPicPr>
              <a:picLocks noChangeAspect="1" noChangeArrowheads="1"/>
            </p:cNvPicPr>
            <p:nvPr/>
          </p:nvPicPr>
          <p:blipFill>
            <a:blip r:embed="rId27" cstate="print"/>
            <a:srcRect/>
            <a:stretch>
              <a:fillRect/>
            </a:stretch>
          </p:blipFill>
          <p:spPr bwMode="auto">
            <a:xfrm>
              <a:off x="2286000" y="2167134"/>
              <a:ext cx="609600" cy="1984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0" name="TextBox 399"/>
            <p:cNvSpPr txBox="1"/>
            <p:nvPr/>
          </p:nvSpPr>
          <p:spPr>
            <a:xfrm>
              <a:off x="1528763" y="2143261"/>
              <a:ext cx="6479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Tubulin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01" name="Picture 6"/>
            <p:cNvPicPr>
              <a:picLocks noChangeAspect="1"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2286000" y="2016449"/>
              <a:ext cx="609600" cy="130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2" name="TextBox 401"/>
            <p:cNvSpPr txBox="1"/>
            <p:nvPr/>
          </p:nvSpPr>
          <p:spPr>
            <a:xfrm>
              <a:off x="1528763" y="1958707"/>
              <a:ext cx="8386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Integrin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l-GR" sz="1000" b="1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4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03" name="Picture 7"/>
            <p:cNvPicPr>
              <a:picLocks noChangeAspect="1" noChangeArrowheads="1"/>
            </p:cNvPicPr>
            <p:nvPr/>
          </p:nvPicPr>
          <p:blipFill>
            <a:blip r:embed="rId29" cstate="print"/>
            <a:srcRect/>
            <a:stretch>
              <a:fillRect/>
            </a:stretch>
          </p:blipFill>
          <p:spPr bwMode="auto">
            <a:xfrm>
              <a:off x="2286000" y="1323839"/>
              <a:ext cx="609600" cy="2237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4" name="TextBox 403"/>
            <p:cNvSpPr txBox="1"/>
            <p:nvPr/>
          </p:nvSpPr>
          <p:spPr>
            <a:xfrm>
              <a:off x="1528763" y="1312597"/>
              <a:ext cx="72487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Collagen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05" name="Picture 8"/>
            <p:cNvPicPr>
              <a:picLocks noChangeAspect="1" noChangeArrowheads="1"/>
            </p:cNvPicPr>
            <p:nvPr/>
          </p:nvPicPr>
          <p:blipFill>
            <a:blip r:embed="rId30" cstate="print"/>
            <a:srcRect/>
            <a:stretch>
              <a:fillRect/>
            </a:stretch>
          </p:blipFill>
          <p:spPr bwMode="auto">
            <a:xfrm>
              <a:off x="2286000" y="1069312"/>
              <a:ext cx="609600" cy="2411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6" name="TextBox 405"/>
            <p:cNvSpPr txBox="1"/>
            <p:nvPr/>
          </p:nvSpPr>
          <p:spPr>
            <a:xfrm>
              <a:off x="1528763" y="1066800"/>
              <a:ext cx="8386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Integrin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l-GR" sz="1000" b="1" dirty="0" smtClean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5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07" name="Picture 9"/>
            <p:cNvPicPr>
              <a:picLocks noChangeAspect="1" noChangeArrowheads="1"/>
            </p:cNvPicPr>
            <p:nvPr/>
          </p:nvPicPr>
          <p:blipFill>
            <a:blip r:embed="rId31" cstate="print"/>
            <a:srcRect/>
            <a:stretch>
              <a:fillRect/>
            </a:stretch>
          </p:blipFill>
          <p:spPr bwMode="auto">
            <a:xfrm>
              <a:off x="2286000" y="1560557"/>
              <a:ext cx="609600" cy="218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8" name="TextBox 407"/>
            <p:cNvSpPr txBox="1"/>
            <p:nvPr/>
          </p:nvSpPr>
          <p:spPr>
            <a:xfrm>
              <a:off x="1528763" y="1546744"/>
              <a:ext cx="6479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Tubulin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09" name="Picture 10"/>
            <p:cNvPicPr>
              <a:picLocks noChangeAspect="1" noChangeArrowheads="1"/>
            </p:cNvPicPr>
            <p:nvPr/>
          </p:nvPicPr>
          <p:blipFill>
            <a:blip r:embed="rId32" cstate="print"/>
            <a:srcRect/>
            <a:stretch>
              <a:fillRect/>
            </a:stretch>
          </p:blipFill>
          <p:spPr bwMode="auto">
            <a:xfrm>
              <a:off x="2286000" y="1843409"/>
              <a:ext cx="609600" cy="1601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0" name="TextBox 409"/>
            <p:cNvSpPr txBox="1"/>
            <p:nvPr/>
          </p:nvSpPr>
          <p:spPr>
            <a:xfrm>
              <a:off x="1528763" y="1800368"/>
              <a:ext cx="54854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PCNA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1" name="TextBox 410"/>
            <p:cNvSpPr txBox="1"/>
            <p:nvPr/>
          </p:nvSpPr>
          <p:spPr>
            <a:xfrm>
              <a:off x="74223" y="1940291"/>
              <a:ext cx="5549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MMP2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2" name="Picture 12"/>
            <p:cNvPicPr>
              <a:picLocks noChangeAspect="1" noChangeArrowheads="1"/>
            </p:cNvPicPr>
            <p:nvPr/>
          </p:nvPicPr>
          <p:blipFill>
            <a:blip r:embed="rId33" cstate="print"/>
            <a:srcRect/>
            <a:stretch>
              <a:fillRect/>
            </a:stretch>
          </p:blipFill>
          <p:spPr bwMode="auto">
            <a:xfrm>
              <a:off x="831460" y="1943267"/>
              <a:ext cx="616340" cy="2402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3" name="Picture 13"/>
            <p:cNvPicPr>
              <a:picLocks noChangeAspect="1" noChangeArrowheads="1"/>
            </p:cNvPicPr>
            <p:nvPr/>
          </p:nvPicPr>
          <p:blipFill>
            <a:blip r:embed="rId34" cstate="print"/>
            <a:srcRect/>
            <a:stretch>
              <a:fillRect/>
            </a:stretch>
          </p:blipFill>
          <p:spPr bwMode="auto">
            <a:xfrm>
              <a:off x="831460" y="2196854"/>
              <a:ext cx="609600" cy="1880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4" name="TextBox 413"/>
            <p:cNvSpPr txBox="1"/>
            <p:nvPr/>
          </p:nvSpPr>
          <p:spPr>
            <a:xfrm>
              <a:off x="74223" y="2167747"/>
              <a:ext cx="6479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Tubulin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5" name="Picture 14"/>
            <p:cNvPicPr>
              <a:picLocks noChangeAspect="1" noChangeArrowheads="1"/>
            </p:cNvPicPr>
            <p:nvPr/>
          </p:nvPicPr>
          <p:blipFill>
            <a:blip r:embed="rId35" cstate="print"/>
            <a:srcRect/>
            <a:stretch>
              <a:fillRect/>
            </a:stretch>
          </p:blipFill>
          <p:spPr bwMode="auto">
            <a:xfrm>
              <a:off x="831460" y="1067816"/>
              <a:ext cx="609600" cy="19648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6" name="TextBox 415"/>
            <p:cNvSpPr txBox="1"/>
            <p:nvPr/>
          </p:nvSpPr>
          <p:spPr>
            <a:xfrm>
              <a:off x="74223" y="1042947"/>
              <a:ext cx="3417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Fn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7" name="Picture 15"/>
            <p:cNvPicPr>
              <a:picLocks noChangeAspect="1" noChangeArrowheads="1"/>
            </p:cNvPicPr>
            <p:nvPr/>
          </p:nvPicPr>
          <p:blipFill>
            <a:blip r:embed="rId36" cstate="print"/>
            <a:srcRect/>
            <a:stretch>
              <a:fillRect/>
            </a:stretch>
          </p:blipFill>
          <p:spPr bwMode="auto">
            <a:xfrm>
              <a:off x="831460" y="1554201"/>
              <a:ext cx="609600" cy="1597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8" name="TextBox 417"/>
            <p:cNvSpPr txBox="1"/>
            <p:nvPr/>
          </p:nvSpPr>
          <p:spPr>
            <a:xfrm>
              <a:off x="74223" y="1510958"/>
              <a:ext cx="83869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Integrin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 </a:t>
              </a:r>
              <a:r>
                <a:rPr lang="el-GR" sz="1000" b="1" dirty="0" smtClean="0"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1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pic>
          <p:nvPicPr>
            <p:cNvPr id="419" name="Picture 16"/>
            <p:cNvPicPr>
              <a:picLocks noChangeAspect="1" noChangeArrowheads="1"/>
            </p:cNvPicPr>
            <p:nvPr/>
          </p:nvPicPr>
          <p:blipFill>
            <a:blip r:embed="rId37" cstate="print"/>
            <a:srcRect/>
            <a:stretch>
              <a:fillRect/>
            </a:stretch>
          </p:blipFill>
          <p:spPr bwMode="auto">
            <a:xfrm>
              <a:off x="831460" y="1731686"/>
              <a:ext cx="609600" cy="1743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0" name="Picture 17"/>
            <p:cNvPicPr>
              <a:picLocks noChangeAspect="1" noChangeArrowheads="1"/>
            </p:cNvPicPr>
            <p:nvPr/>
          </p:nvPicPr>
          <p:blipFill>
            <a:blip r:embed="rId38" cstate="print"/>
            <a:srcRect/>
            <a:stretch>
              <a:fillRect/>
            </a:stretch>
          </p:blipFill>
          <p:spPr bwMode="auto">
            <a:xfrm>
              <a:off x="831460" y="1273062"/>
              <a:ext cx="609600" cy="243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1" name="TextBox 420"/>
            <p:cNvSpPr txBox="1"/>
            <p:nvPr/>
          </p:nvSpPr>
          <p:spPr>
            <a:xfrm>
              <a:off x="74223" y="1695763"/>
              <a:ext cx="6479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Tubulin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2" name="TextBox 421"/>
            <p:cNvSpPr txBox="1"/>
            <p:nvPr/>
          </p:nvSpPr>
          <p:spPr>
            <a:xfrm>
              <a:off x="74223" y="1271547"/>
              <a:ext cx="6479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Tubulin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23" name="Straight Connector 422"/>
            <p:cNvCxnSpPr/>
            <p:nvPr/>
          </p:nvCxnSpPr>
          <p:spPr>
            <a:xfrm>
              <a:off x="1666379" y="1808314"/>
              <a:ext cx="1219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4" name="Straight Connector 423"/>
            <p:cNvCxnSpPr/>
            <p:nvPr/>
          </p:nvCxnSpPr>
          <p:spPr>
            <a:xfrm>
              <a:off x="211839" y="1925507"/>
              <a:ext cx="1219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5" name="Straight Connector 424"/>
            <p:cNvCxnSpPr/>
            <p:nvPr/>
          </p:nvCxnSpPr>
          <p:spPr>
            <a:xfrm>
              <a:off x="211839" y="1528579"/>
              <a:ext cx="1219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26" name="Group 50"/>
            <p:cNvGrpSpPr/>
            <p:nvPr/>
          </p:nvGrpSpPr>
          <p:grpSpPr>
            <a:xfrm>
              <a:off x="3582073" y="1295400"/>
              <a:ext cx="243978" cy="276999"/>
              <a:chOff x="2596236" y="1537017"/>
              <a:chExt cx="243978" cy="276999"/>
            </a:xfrm>
          </p:grpSpPr>
          <p:sp>
            <p:nvSpPr>
              <p:cNvPr id="445" name="TextBox 31"/>
              <p:cNvSpPr txBox="1"/>
              <p:nvPr/>
            </p:nvSpPr>
            <p:spPr>
              <a:xfrm>
                <a:off x="2596236" y="1537017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46" name="Straight Connector 445"/>
              <p:cNvCxnSpPr/>
              <p:nvPr/>
            </p:nvCxnSpPr>
            <p:spPr>
              <a:xfrm>
                <a:off x="2642025" y="1689417"/>
                <a:ext cx="152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427" name="Picture 4"/>
            <p:cNvPicPr>
              <a:picLocks noChangeAspect="1" noChangeArrowheads="1"/>
            </p:cNvPicPr>
            <p:nvPr/>
          </p:nvPicPr>
          <p:blipFill>
            <a:blip r:embed="rId39" cstate="print"/>
            <a:srcRect/>
            <a:stretch>
              <a:fillRect/>
            </a:stretch>
          </p:blipFill>
          <p:spPr bwMode="auto">
            <a:xfrm>
              <a:off x="2286000" y="2416094"/>
              <a:ext cx="609600" cy="3124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28" name="Picture 5"/>
            <p:cNvPicPr>
              <a:picLocks noChangeAspect="1" noChangeArrowheads="1"/>
            </p:cNvPicPr>
            <p:nvPr/>
          </p:nvPicPr>
          <p:blipFill>
            <a:blip r:embed="rId40" cstate="print"/>
            <a:srcRect/>
            <a:stretch>
              <a:fillRect/>
            </a:stretch>
          </p:blipFill>
          <p:spPr bwMode="auto">
            <a:xfrm>
              <a:off x="2286001" y="2745287"/>
              <a:ext cx="609600" cy="2636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29" name="TextBox 428"/>
            <p:cNvSpPr txBox="1"/>
            <p:nvPr/>
          </p:nvSpPr>
          <p:spPr>
            <a:xfrm>
              <a:off x="1528763" y="2754004"/>
              <a:ext cx="64793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Tubulin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30" name="TextBox 429"/>
            <p:cNvSpPr txBox="1"/>
            <p:nvPr/>
          </p:nvSpPr>
          <p:spPr>
            <a:xfrm>
              <a:off x="1528763" y="2449204"/>
              <a:ext cx="55496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MMP9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31" name="Straight Connector 430"/>
            <p:cNvCxnSpPr/>
            <p:nvPr/>
          </p:nvCxnSpPr>
          <p:spPr>
            <a:xfrm>
              <a:off x="1666379" y="2382672"/>
              <a:ext cx="12192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2" name="Group 51"/>
            <p:cNvGrpSpPr/>
            <p:nvPr/>
          </p:nvGrpSpPr>
          <p:grpSpPr>
            <a:xfrm>
              <a:off x="4607587" y="1296536"/>
              <a:ext cx="243978" cy="276999"/>
              <a:chOff x="2617502" y="1537017"/>
              <a:chExt cx="243978" cy="276999"/>
            </a:xfrm>
          </p:grpSpPr>
          <p:sp>
            <p:nvSpPr>
              <p:cNvPr id="443" name="TextBox 442"/>
              <p:cNvSpPr txBox="1"/>
              <p:nvPr/>
            </p:nvSpPr>
            <p:spPr>
              <a:xfrm>
                <a:off x="2617502" y="1537017"/>
                <a:ext cx="24397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latin typeface="Arial" pitchFamily="34" charset="0"/>
                    <a:cs typeface="Arial" pitchFamily="34" charset="0"/>
                  </a:rPr>
                  <a:t>*</a:t>
                </a:r>
                <a:endParaRPr lang="en-US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44" name="Straight Connector 443"/>
              <p:cNvCxnSpPr/>
              <p:nvPr/>
            </p:nvCxnSpPr>
            <p:spPr>
              <a:xfrm>
                <a:off x="2663291" y="1689417"/>
                <a:ext cx="152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3" name="Group 51"/>
            <p:cNvGrpSpPr/>
            <p:nvPr/>
          </p:nvGrpSpPr>
          <p:grpSpPr>
            <a:xfrm>
              <a:off x="787042" y="685800"/>
              <a:ext cx="660758" cy="422371"/>
              <a:chOff x="787042" y="756254"/>
              <a:chExt cx="660758" cy="422371"/>
            </a:xfrm>
          </p:grpSpPr>
          <p:sp>
            <p:nvSpPr>
              <p:cNvPr id="439" name="TextBox 438"/>
              <p:cNvSpPr txBox="1"/>
              <p:nvPr/>
            </p:nvSpPr>
            <p:spPr>
              <a:xfrm>
                <a:off x="787042" y="756254"/>
                <a:ext cx="66075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siMMP9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0" name="TextBox 439"/>
              <p:cNvSpPr txBox="1"/>
              <p:nvPr/>
            </p:nvSpPr>
            <p:spPr>
              <a:xfrm>
                <a:off x="859242" y="932404"/>
                <a:ext cx="2279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-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1" name="TextBox 440"/>
              <p:cNvSpPr txBox="1"/>
              <p:nvPr/>
            </p:nvSpPr>
            <p:spPr>
              <a:xfrm>
                <a:off x="1154875" y="932404"/>
                <a:ext cx="26000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42" name="Straight Connector 441"/>
              <p:cNvCxnSpPr/>
              <p:nvPr/>
            </p:nvCxnSpPr>
            <p:spPr>
              <a:xfrm>
                <a:off x="850721" y="973775"/>
                <a:ext cx="533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4" name="Group 54"/>
            <p:cNvGrpSpPr/>
            <p:nvPr/>
          </p:nvGrpSpPr>
          <p:grpSpPr>
            <a:xfrm>
              <a:off x="2239483" y="685800"/>
              <a:ext cx="660758" cy="422371"/>
              <a:chOff x="787042" y="756254"/>
              <a:chExt cx="660758" cy="422371"/>
            </a:xfrm>
          </p:grpSpPr>
          <p:sp>
            <p:nvSpPr>
              <p:cNvPr id="435" name="TextBox 434"/>
              <p:cNvSpPr txBox="1"/>
              <p:nvPr/>
            </p:nvSpPr>
            <p:spPr>
              <a:xfrm>
                <a:off x="787042" y="756254"/>
                <a:ext cx="66075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siMMP9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6" name="TextBox 435"/>
              <p:cNvSpPr txBox="1"/>
              <p:nvPr/>
            </p:nvSpPr>
            <p:spPr>
              <a:xfrm>
                <a:off x="859242" y="932404"/>
                <a:ext cx="22794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-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7" name="TextBox 436"/>
              <p:cNvSpPr txBox="1"/>
              <p:nvPr/>
            </p:nvSpPr>
            <p:spPr>
              <a:xfrm>
                <a:off x="1154875" y="932404"/>
                <a:ext cx="26000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+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438" name="Straight Connector 437"/>
              <p:cNvCxnSpPr/>
              <p:nvPr/>
            </p:nvCxnSpPr>
            <p:spPr>
              <a:xfrm>
                <a:off x="850721" y="973775"/>
                <a:ext cx="5334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6200" y="24141"/>
            <a:ext cx="6425200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 anchor="ctr">
            <a:spAutoFit/>
          </a:bodyPr>
          <a:lstStyle/>
          <a:p>
            <a:pPr eaLnBrk="0" hangingPunct="0"/>
            <a:r>
              <a:rPr lang="en-US" sz="1200" b="1" dirty="0" smtClean="0">
                <a:ea typeface="Times New Roman" pitchFamily="18" charset="0"/>
                <a:cs typeface="Courier New" pitchFamily="49" charset="0"/>
              </a:rPr>
              <a:t>Fig 4. </a:t>
            </a:r>
            <a:endParaRPr lang="en-US" sz="1200" b="1" dirty="0">
              <a:ea typeface="Times New Roman" pitchFamily="18" charset="0"/>
              <a:cs typeface="Courier New" pitchFamily="49" charset="0"/>
            </a:endParaRPr>
          </a:p>
        </p:txBody>
      </p:sp>
      <p:sp>
        <p:nvSpPr>
          <p:cNvPr id="57" name="Text Box 28"/>
          <p:cNvSpPr txBox="1">
            <a:spLocks noChangeArrowheads="1"/>
          </p:cNvSpPr>
          <p:nvPr/>
        </p:nvSpPr>
        <p:spPr bwMode="auto">
          <a:xfrm>
            <a:off x="-15484" y="42426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graphicFrame>
        <p:nvGraphicFramePr>
          <p:cNvPr id="175" name="Object 4"/>
          <p:cNvGraphicFramePr>
            <a:graphicFrameLocks noChangeAspect="1"/>
          </p:cNvGraphicFramePr>
          <p:nvPr/>
        </p:nvGraphicFramePr>
        <p:xfrm>
          <a:off x="3716777" y="720867"/>
          <a:ext cx="1754188" cy="1412875"/>
        </p:xfrm>
        <a:graphic>
          <a:graphicData uri="http://schemas.openxmlformats.org/presentationml/2006/ole">
            <p:oleObj spid="_x0000_s32770" name="Prism Project" r:id="rId3" imgW="1808640" imgH="1453680" progId="Prism4.Document">
              <p:embed/>
            </p:oleObj>
          </a:graphicData>
        </a:graphic>
      </p:graphicFrame>
      <p:graphicFrame>
        <p:nvGraphicFramePr>
          <p:cNvPr id="176" name="Object 5"/>
          <p:cNvGraphicFramePr>
            <a:graphicFrameLocks noChangeAspect="1"/>
          </p:cNvGraphicFramePr>
          <p:nvPr/>
        </p:nvGraphicFramePr>
        <p:xfrm>
          <a:off x="3819965" y="2606118"/>
          <a:ext cx="1617662" cy="1495425"/>
        </p:xfrm>
        <a:graphic>
          <a:graphicData uri="http://schemas.openxmlformats.org/presentationml/2006/ole">
            <p:oleObj spid="_x0000_s32771" name="Prism Project" r:id="rId4" imgW="1654920" imgH="1526760" progId="Prism4.Document">
              <p:embed/>
            </p:oleObj>
          </a:graphicData>
        </a:graphic>
      </p:graphicFrame>
      <p:graphicFrame>
        <p:nvGraphicFramePr>
          <p:cNvPr id="177" name="Object 6"/>
          <p:cNvGraphicFramePr>
            <a:graphicFrameLocks noChangeAspect="1"/>
          </p:cNvGraphicFramePr>
          <p:nvPr/>
        </p:nvGraphicFramePr>
        <p:xfrm>
          <a:off x="5417317" y="722313"/>
          <a:ext cx="1506538" cy="1495425"/>
        </p:xfrm>
        <a:graphic>
          <a:graphicData uri="http://schemas.openxmlformats.org/presentationml/2006/ole">
            <p:oleObj spid="_x0000_s32772" name="Prism Project" r:id="rId5" imgW="1536120" imgH="1526760" progId="Prism4.Document">
              <p:embed/>
            </p:oleObj>
          </a:graphicData>
        </a:graphic>
      </p:graphicFrame>
      <p:sp>
        <p:nvSpPr>
          <p:cNvPr id="178" name="Text Box 28"/>
          <p:cNvSpPr txBox="1">
            <a:spLocks noChangeArrowheads="1"/>
          </p:cNvSpPr>
          <p:nvPr/>
        </p:nvSpPr>
        <p:spPr bwMode="auto">
          <a:xfrm>
            <a:off x="3716474" y="385855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B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9" name="Text Box 28"/>
          <p:cNvSpPr txBox="1">
            <a:spLocks noChangeArrowheads="1"/>
          </p:cNvSpPr>
          <p:nvPr/>
        </p:nvSpPr>
        <p:spPr bwMode="auto">
          <a:xfrm>
            <a:off x="5322811" y="385855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0" name="Text Box 28"/>
          <p:cNvSpPr txBox="1">
            <a:spLocks noChangeArrowheads="1"/>
          </p:cNvSpPr>
          <p:nvPr/>
        </p:nvSpPr>
        <p:spPr bwMode="auto">
          <a:xfrm>
            <a:off x="3748206" y="2375688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D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3" name="TextBox 60"/>
          <p:cNvSpPr txBox="1">
            <a:spLocks noChangeArrowheads="1"/>
          </p:cNvSpPr>
          <p:nvPr/>
        </p:nvSpPr>
        <p:spPr bwMode="auto">
          <a:xfrm>
            <a:off x="5144224" y="3296949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**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24" name="TextBox 67"/>
          <p:cNvSpPr txBox="1">
            <a:spLocks noChangeArrowheads="1"/>
          </p:cNvSpPr>
          <p:nvPr/>
        </p:nvSpPr>
        <p:spPr bwMode="auto">
          <a:xfrm>
            <a:off x="4542299" y="1046554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225" name="TextBox 71"/>
          <p:cNvSpPr txBox="1">
            <a:spLocks noChangeArrowheads="1"/>
          </p:cNvSpPr>
          <p:nvPr/>
        </p:nvSpPr>
        <p:spPr bwMode="auto">
          <a:xfrm>
            <a:off x="5976734" y="1026436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226" name="TextBox 72"/>
          <p:cNvSpPr txBox="1">
            <a:spLocks noChangeArrowheads="1"/>
          </p:cNvSpPr>
          <p:nvPr/>
        </p:nvSpPr>
        <p:spPr bwMode="auto">
          <a:xfrm>
            <a:off x="4826351" y="3223703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  <p:graphicFrame>
        <p:nvGraphicFramePr>
          <p:cNvPr id="228" name="Object 227"/>
          <p:cNvGraphicFramePr>
            <a:graphicFrameLocks noChangeAspect="1"/>
          </p:cNvGraphicFramePr>
          <p:nvPr/>
        </p:nvGraphicFramePr>
        <p:xfrm>
          <a:off x="3234596" y="5568691"/>
          <a:ext cx="4141788" cy="3103562"/>
        </p:xfrm>
        <a:graphic>
          <a:graphicData uri="http://schemas.openxmlformats.org/presentationml/2006/ole">
            <p:oleObj spid="_x0000_s32773" name="Prism Project" r:id="rId6" imgW="4142160" imgH="3102840" progId="Prism4.Document">
              <p:embed/>
            </p:oleObj>
          </a:graphicData>
        </a:graphic>
      </p:graphicFrame>
      <p:pic>
        <p:nvPicPr>
          <p:cNvPr id="229" name="Picture 228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40522" y="6869554"/>
            <a:ext cx="914400" cy="218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0" name="TextBox 229"/>
          <p:cNvSpPr txBox="1"/>
          <p:nvPr/>
        </p:nvSpPr>
        <p:spPr>
          <a:xfrm>
            <a:off x="88664" y="6563516"/>
            <a:ext cx="647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Tubulin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88664" y="7917389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Integrin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1000" b="1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4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88664" y="6855914"/>
            <a:ext cx="72487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Collagen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88664" y="6341122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Integrin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1000" b="1" dirty="0" smtClean="0">
                <a:latin typeface="Arial" pitchFamily="34" charset="0"/>
                <a:cs typeface="Arial" pitchFamily="34" charset="0"/>
              </a:rPr>
              <a:t>α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5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88664" y="7084514"/>
            <a:ext cx="647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Tubulin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1779726" y="5673494"/>
            <a:ext cx="54854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PCNA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6" name="TextBox 235"/>
          <p:cNvSpPr txBox="1"/>
          <p:nvPr/>
        </p:nvSpPr>
        <p:spPr>
          <a:xfrm>
            <a:off x="1779726" y="6256058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MMP2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7" name="TextBox 236"/>
          <p:cNvSpPr txBox="1"/>
          <p:nvPr/>
        </p:nvSpPr>
        <p:spPr>
          <a:xfrm>
            <a:off x="88664" y="7599936"/>
            <a:ext cx="647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Tubulin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88664" y="5673494"/>
            <a:ext cx="3417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Fn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39" name="TextBox 238"/>
          <p:cNvSpPr txBox="1"/>
          <p:nvPr/>
        </p:nvSpPr>
        <p:spPr>
          <a:xfrm>
            <a:off x="88664" y="7325516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Integrin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l-GR" sz="1000" b="1" dirty="0" smtClean="0">
                <a:latin typeface="Arial" pitchFamily="34" charset="0"/>
                <a:cs typeface="Arial" pitchFamily="34" charset="0"/>
              </a:rPr>
              <a:t>β</a:t>
            </a:r>
            <a:r>
              <a:rPr lang="en-US" sz="1000" b="1" dirty="0" smtClean="0">
                <a:latin typeface="Arial" pitchFamily="34" charset="0"/>
                <a:cs typeface="Arial" pitchFamily="34" charset="0"/>
              </a:rPr>
              <a:t>1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88664" y="5998946"/>
            <a:ext cx="647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Tubulin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1" name="TextBox 240"/>
          <p:cNvSpPr txBox="1"/>
          <p:nvPr/>
        </p:nvSpPr>
        <p:spPr>
          <a:xfrm>
            <a:off x="1779726" y="7690414"/>
            <a:ext cx="647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Tubulin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1779726" y="5941514"/>
            <a:ext cx="647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Tubulin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1779726" y="6848819"/>
            <a:ext cx="55496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MMP9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4" name="Picture 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40522" y="7108406"/>
            <a:ext cx="911225" cy="198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" name="Picture 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371321" y="5666519"/>
            <a:ext cx="914400" cy="2601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6" name="Picture 6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371321" y="5955016"/>
            <a:ext cx="914400" cy="219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7" name="Picture 7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840522" y="6357870"/>
            <a:ext cx="911225" cy="21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8" name="Picture 8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40522" y="6600318"/>
            <a:ext cx="914400" cy="1726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9" name="Picture 10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840522" y="7357186"/>
            <a:ext cx="914400" cy="182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0" name="Picture 11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40523" y="7587784"/>
            <a:ext cx="914400" cy="270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1" name="Picture 12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371320" y="7427038"/>
            <a:ext cx="914400" cy="2241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2" name="TextBox 251"/>
          <p:cNvSpPr txBox="1"/>
          <p:nvPr/>
        </p:nvSpPr>
        <p:spPr>
          <a:xfrm>
            <a:off x="1779726" y="7415994"/>
            <a:ext cx="57740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Wnt5b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3" name="Picture 13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371321" y="7687427"/>
            <a:ext cx="914400" cy="252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4" name="Picture 14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840522" y="5626081"/>
            <a:ext cx="914400" cy="3410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5" name="Picture 15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840523" y="5985815"/>
            <a:ext cx="914400" cy="2724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" name="Picture 16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2371321" y="6247985"/>
            <a:ext cx="914400" cy="2623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7" name="Picture 17"/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2371320" y="6542250"/>
            <a:ext cx="914400" cy="24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8" name="TextBox 257"/>
          <p:cNvSpPr txBox="1"/>
          <p:nvPr/>
        </p:nvSpPr>
        <p:spPr>
          <a:xfrm>
            <a:off x="1779726" y="6543758"/>
            <a:ext cx="647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Tubulin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59" name="Picture 18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2371320" y="6860804"/>
            <a:ext cx="917575" cy="22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0" name="Picture 19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371321" y="7111087"/>
            <a:ext cx="914400" cy="253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1" name="TextBox 260"/>
          <p:cNvSpPr txBox="1"/>
          <p:nvPr/>
        </p:nvSpPr>
        <p:spPr>
          <a:xfrm>
            <a:off x="1779726" y="7114503"/>
            <a:ext cx="647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Tubulin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2" name="Picture 20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2371320" y="7990768"/>
            <a:ext cx="914400" cy="131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3" name="TextBox 262"/>
          <p:cNvSpPr txBox="1"/>
          <p:nvPr/>
        </p:nvSpPr>
        <p:spPr>
          <a:xfrm>
            <a:off x="1779726" y="7933436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Wnt16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4" name="Picture 21"/>
          <p:cNvPicPr>
            <a:picLocks noChangeAspect="1" noChangeArrowheads="1"/>
          </p:cNvPicPr>
          <p:nvPr/>
        </p:nvPicPr>
        <p:blipFill>
          <a:blip r:embed="rId24" cstate="print"/>
          <a:srcRect/>
          <a:stretch>
            <a:fillRect/>
          </a:stretch>
        </p:blipFill>
        <p:spPr bwMode="auto">
          <a:xfrm>
            <a:off x="2371320" y="8168085"/>
            <a:ext cx="914400" cy="227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5" name="TextBox 264"/>
          <p:cNvSpPr txBox="1"/>
          <p:nvPr/>
        </p:nvSpPr>
        <p:spPr>
          <a:xfrm>
            <a:off x="1779726" y="8158497"/>
            <a:ext cx="647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Tubulin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66" name="Picture 22"/>
          <p:cNvPicPr>
            <a:picLocks noChangeAspect="1" noChangeArrowheads="1"/>
          </p:cNvPicPr>
          <p:nvPr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840522" y="7917282"/>
            <a:ext cx="914400" cy="2464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7" name="Picture 23"/>
          <p:cNvPicPr>
            <a:picLocks noChangeAspect="1" noChangeArrowheads="1"/>
          </p:cNvPicPr>
          <p:nvPr/>
        </p:nvPicPr>
        <p:blipFill>
          <a:blip r:embed="rId26" cstate="print"/>
          <a:srcRect/>
          <a:stretch>
            <a:fillRect/>
          </a:stretch>
        </p:blipFill>
        <p:spPr bwMode="auto">
          <a:xfrm>
            <a:off x="840523" y="8197190"/>
            <a:ext cx="914400" cy="200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8" name="TextBox 267"/>
          <p:cNvSpPr txBox="1"/>
          <p:nvPr/>
        </p:nvSpPr>
        <p:spPr>
          <a:xfrm>
            <a:off x="88664" y="8174349"/>
            <a:ext cx="6479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err="1" smtClean="0">
                <a:latin typeface="Arial" pitchFamily="34" charset="0"/>
                <a:cs typeface="Arial" pitchFamily="34" charset="0"/>
              </a:rPr>
              <a:t>Tubulin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269" name="Straight Connector 268"/>
          <p:cNvCxnSpPr/>
          <p:nvPr/>
        </p:nvCxnSpPr>
        <p:spPr>
          <a:xfrm>
            <a:off x="165355" y="6311881"/>
            <a:ext cx="1600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>
            <a:off x="1894260" y="6205551"/>
            <a:ext cx="1371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1" name="Straight Connector 270"/>
          <p:cNvCxnSpPr/>
          <p:nvPr/>
        </p:nvCxnSpPr>
        <p:spPr>
          <a:xfrm>
            <a:off x="165355" y="6815151"/>
            <a:ext cx="1600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2" name="Straight Connector 271"/>
          <p:cNvCxnSpPr/>
          <p:nvPr/>
        </p:nvCxnSpPr>
        <p:spPr>
          <a:xfrm>
            <a:off x="1894260" y="7382219"/>
            <a:ext cx="1371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3" name="Straight Connector 272"/>
          <p:cNvCxnSpPr/>
          <p:nvPr/>
        </p:nvCxnSpPr>
        <p:spPr>
          <a:xfrm>
            <a:off x="165355" y="7325516"/>
            <a:ext cx="1600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>
            <a:off x="1894260" y="7951163"/>
            <a:ext cx="1371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/>
          <p:nvPr/>
        </p:nvCxnSpPr>
        <p:spPr>
          <a:xfrm>
            <a:off x="165355" y="7880182"/>
            <a:ext cx="16002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/>
          <p:cNvCxnSpPr/>
          <p:nvPr/>
        </p:nvCxnSpPr>
        <p:spPr>
          <a:xfrm>
            <a:off x="1894260" y="6815151"/>
            <a:ext cx="13716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7" name="TextBox 276"/>
          <p:cNvSpPr txBox="1"/>
          <p:nvPr/>
        </p:nvSpPr>
        <p:spPr>
          <a:xfrm>
            <a:off x="4744926" y="5956364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*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3814268" y="5783714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**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4822895" y="6447232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*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3924136" y="5647430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**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4236723" y="6820649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*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2" name="TextBox 281"/>
          <p:cNvSpPr txBox="1"/>
          <p:nvPr/>
        </p:nvSpPr>
        <p:spPr>
          <a:xfrm>
            <a:off x="4381657" y="6667029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**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3" name="TextBox 282"/>
          <p:cNvSpPr txBox="1"/>
          <p:nvPr/>
        </p:nvSpPr>
        <p:spPr>
          <a:xfrm>
            <a:off x="4509510" y="6537664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**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4" name="TextBox 283"/>
          <p:cNvSpPr txBox="1"/>
          <p:nvPr/>
        </p:nvSpPr>
        <p:spPr>
          <a:xfrm>
            <a:off x="5881632" y="7275003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**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5585025" y="7286246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**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6" name="TextBox 285"/>
          <p:cNvSpPr txBox="1"/>
          <p:nvPr/>
        </p:nvSpPr>
        <p:spPr>
          <a:xfrm>
            <a:off x="6260335" y="6673535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*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6139834" y="6705434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**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8" name="TextBox 287"/>
          <p:cNvSpPr txBox="1"/>
          <p:nvPr/>
        </p:nvSpPr>
        <p:spPr>
          <a:xfrm>
            <a:off x="4994190" y="7368952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**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89" name="TextBox 288"/>
          <p:cNvSpPr txBox="1"/>
          <p:nvPr/>
        </p:nvSpPr>
        <p:spPr>
          <a:xfrm>
            <a:off x="6551656" y="6628624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*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5116203" y="7356550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**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6006944" y="7253737"/>
            <a:ext cx="2439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*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2" name="TextBox 291"/>
          <p:cNvSpPr txBox="1"/>
          <p:nvPr/>
        </p:nvSpPr>
        <p:spPr>
          <a:xfrm>
            <a:off x="5705269" y="7319914"/>
            <a:ext cx="3032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**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 rot="18033069">
            <a:off x="723259" y="5263109"/>
            <a:ext cx="6415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Ad-Null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 rot="18033069">
            <a:off x="980382" y="5198227"/>
            <a:ext cx="7922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Ad-Wnt5b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 rot="18033069">
            <a:off x="1330404" y="5201679"/>
            <a:ext cx="7841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Ad-Wnt16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 rot="18033069">
            <a:off x="2270294" y="5263109"/>
            <a:ext cx="64152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Ad-Null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7" name="TextBox 296"/>
          <p:cNvSpPr txBox="1"/>
          <p:nvPr/>
        </p:nvSpPr>
        <p:spPr>
          <a:xfrm rot="18033069">
            <a:off x="2527417" y="5198227"/>
            <a:ext cx="79220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Ad-Wnt5b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98" name="TextBox 297"/>
          <p:cNvSpPr txBox="1"/>
          <p:nvPr/>
        </p:nvSpPr>
        <p:spPr>
          <a:xfrm rot="18033069">
            <a:off x="2877439" y="5201679"/>
            <a:ext cx="78418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Ad-Wnt16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29" name="Group 128"/>
          <p:cNvGrpSpPr/>
          <p:nvPr/>
        </p:nvGrpSpPr>
        <p:grpSpPr>
          <a:xfrm>
            <a:off x="4096656" y="1719397"/>
            <a:ext cx="1331647" cy="785960"/>
            <a:chOff x="8191220" y="1845245"/>
            <a:chExt cx="1331647" cy="785960"/>
          </a:xfrm>
        </p:grpSpPr>
        <p:sp>
          <p:nvSpPr>
            <p:cNvPr id="130" name="TextBox 20"/>
            <p:cNvSpPr txBox="1">
              <a:spLocks noChangeArrowheads="1"/>
            </p:cNvSpPr>
            <p:nvPr/>
          </p:nvSpPr>
          <p:spPr bwMode="auto">
            <a:xfrm>
              <a:off x="8191220" y="2231099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1" name="TextBox 21"/>
            <p:cNvSpPr txBox="1">
              <a:spLocks noChangeArrowheads="1"/>
            </p:cNvSpPr>
            <p:nvPr/>
          </p:nvSpPr>
          <p:spPr bwMode="auto">
            <a:xfrm>
              <a:off x="8637183" y="2231095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2" name="TextBox 22"/>
            <p:cNvSpPr txBox="1">
              <a:spLocks noChangeArrowheads="1"/>
            </p:cNvSpPr>
            <p:nvPr/>
          </p:nvSpPr>
          <p:spPr bwMode="auto">
            <a:xfrm>
              <a:off x="8999967" y="2231095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133" name="TextBox 28"/>
            <p:cNvSpPr txBox="1">
              <a:spLocks noChangeArrowheads="1"/>
            </p:cNvSpPr>
            <p:nvPr/>
          </p:nvSpPr>
          <p:spPr bwMode="auto">
            <a:xfrm rot="18783130">
              <a:off x="8295540" y="1958400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34" name="TextBox 34"/>
            <p:cNvSpPr txBox="1">
              <a:spLocks noChangeArrowheads="1"/>
            </p:cNvSpPr>
            <p:nvPr/>
          </p:nvSpPr>
          <p:spPr bwMode="auto">
            <a:xfrm rot="18783130">
              <a:off x="8455450" y="195312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TextBox 35"/>
            <p:cNvSpPr txBox="1">
              <a:spLocks noChangeArrowheads="1"/>
            </p:cNvSpPr>
            <p:nvPr/>
          </p:nvSpPr>
          <p:spPr bwMode="auto">
            <a:xfrm rot="18783130">
              <a:off x="8964036" y="1958399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36" name="TextBox 36"/>
            <p:cNvSpPr txBox="1">
              <a:spLocks noChangeArrowheads="1"/>
            </p:cNvSpPr>
            <p:nvPr/>
          </p:nvSpPr>
          <p:spPr bwMode="auto">
            <a:xfrm rot="18783130">
              <a:off x="8789698" y="195312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7" name="TextBox 37"/>
            <p:cNvSpPr txBox="1">
              <a:spLocks noChangeArrowheads="1"/>
            </p:cNvSpPr>
            <p:nvPr/>
          </p:nvSpPr>
          <p:spPr bwMode="auto">
            <a:xfrm rot="18783130">
              <a:off x="8629788" y="1958399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38" name="TextBox 38"/>
            <p:cNvSpPr txBox="1">
              <a:spLocks noChangeArrowheads="1"/>
            </p:cNvSpPr>
            <p:nvPr/>
          </p:nvSpPr>
          <p:spPr bwMode="auto">
            <a:xfrm rot="18783130">
              <a:off x="9123946" y="195312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39" name="Straight Connector 138"/>
            <p:cNvCxnSpPr/>
            <p:nvPr/>
          </p:nvCxnSpPr>
          <p:spPr>
            <a:xfrm>
              <a:off x="8387820" y="224585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Straight Connector 139"/>
            <p:cNvCxnSpPr/>
            <p:nvPr/>
          </p:nvCxnSpPr>
          <p:spPr>
            <a:xfrm>
              <a:off x="9083283" y="224585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/>
            <p:cNvCxnSpPr/>
            <p:nvPr/>
          </p:nvCxnSpPr>
          <p:spPr>
            <a:xfrm>
              <a:off x="8720499" y="224585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2" name="Group 141"/>
          <p:cNvGrpSpPr/>
          <p:nvPr/>
        </p:nvGrpSpPr>
        <p:grpSpPr>
          <a:xfrm>
            <a:off x="5538265" y="1719397"/>
            <a:ext cx="1331647" cy="785960"/>
            <a:chOff x="8191220" y="1845245"/>
            <a:chExt cx="1331647" cy="785960"/>
          </a:xfrm>
        </p:grpSpPr>
        <p:sp>
          <p:nvSpPr>
            <p:cNvPr id="143" name="TextBox 20"/>
            <p:cNvSpPr txBox="1">
              <a:spLocks noChangeArrowheads="1"/>
            </p:cNvSpPr>
            <p:nvPr/>
          </p:nvSpPr>
          <p:spPr bwMode="auto">
            <a:xfrm>
              <a:off x="8191220" y="2231099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4" name="TextBox 21"/>
            <p:cNvSpPr txBox="1">
              <a:spLocks noChangeArrowheads="1"/>
            </p:cNvSpPr>
            <p:nvPr/>
          </p:nvSpPr>
          <p:spPr bwMode="auto">
            <a:xfrm>
              <a:off x="8637183" y="2231095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5" name="TextBox 22"/>
            <p:cNvSpPr txBox="1">
              <a:spLocks noChangeArrowheads="1"/>
            </p:cNvSpPr>
            <p:nvPr/>
          </p:nvSpPr>
          <p:spPr bwMode="auto">
            <a:xfrm>
              <a:off x="8999967" y="2231095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146" name="TextBox 28"/>
            <p:cNvSpPr txBox="1">
              <a:spLocks noChangeArrowheads="1"/>
            </p:cNvSpPr>
            <p:nvPr/>
          </p:nvSpPr>
          <p:spPr bwMode="auto">
            <a:xfrm rot="18783130">
              <a:off x="8295540" y="1958400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47" name="TextBox 34"/>
            <p:cNvSpPr txBox="1">
              <a:spLocks noChangeArrowheads="1"/>
            </p:cNvSpPr>
            <p:nvPr/>
          </p:nvSpPr>
          <p:spPr bwMode="auto">
            <a:xfrm rot="18783130">
              <a:off x="8455450" y="195312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8" name="TextBox 35"/>
            <p:cNvSpPr txBox="1">
              <a:spLocks noChangeArrowheads="1"/>
            </p:cNvSpPr>
            <p:nvPr/>
          </p:nvSpPr>
          <p:spPr bwMode="auto">
            <a:xfrm rot="18783130">
              <a:off x="8964036" y="1958399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49" name="TextBox 36"/>
            <p:cNvSpPr txBox="1">
              <a:spLocks noChangeArrowheads="1"/>
            </p:cNvSpPr>
            <p:nvPr/>
          </p:nvSpPr>
          <p:spPr bwMode="auto">
            <a:xfrm rot="18783130">
              <a:off x="8789698" y="195312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0" name="TextBox 37"/>
            <p:cNvSpPr txBox="1">
              <a:spLocks noChangeArrowheads="1"/>
            </p:cNvSpPr>
            <p:nvPr/>
          </p:nvSpPr>
          <p:spPr bwMode="auto">
            <a:xfrm rot="18783130">
              <a:off x="8629788" y="1958399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51" name="TextBox 38"/>
            <p:cNvSpPr txBox="1">
              <a:spLocks noChangeArrowheads="1"/>
            </p:cNvSpPr>
            <p:nvPr/>
          </p:nvSpPr>
          <p:spPr bwMode="auto">
            <a:xfrm rot="18783130">
              <a:off x="9123946" y="195312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52" name="Straight Connector 151"/>
            <p:cNvCxnSpPr/>
            <p:nvPr/>
          </p:nvCxnSpPr>
          <p:spPr>
            <a:xfrm>
              <a:off x="8387820" y="224585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9083283" y="224585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720499" y="224585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5" name="Group 154"/>
          <p:cNvGrpSpPr/>
          <p:nvPr/>
        </p:nvGrpSpPr>
        <p:grpSpPr>
          <a:xfrm>
            <a:off x="4075390" y="3594015"/>
            <a:ext cx="1331647" cy="785960"/>
            <a:chOff x="8191220" y="1845245"/>
            <a:chExt cx="1331647" cy="785960"/>
          </a:xfrm>
        </p:grpSpPr>
        <p:sp>
          <p:nvSpPr>
            <p:cNvPr id="156" name="TextBox 20"/>
            <p:cNvSpPr txBox="1">
              <a:spLocks noChangeArrowheads="1"/>
            </p:cNvSpPr>
            <p:nvPr/>
          </p:nvSpPr>
          <p:spPr bwMode="auto">
            <a:xfrm>
              <a:off x="8191220" y="2231099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7" name="TextBox 21"/>
            <p:cNvSpPr txBox="1">
              <a:spLocks noChangeArrowheads="1"/>
            </p:cNvSpPr>
            <p:nvPr/>
          </p:nvSpPr>
          <p:spPr bwMode="auto">
            <a:xfrm>
              <a:off x="8637183" y="2231095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8" name="TextBox 22"/>
            <p:cNvSpPr txBox="1">
              <a:spLocks noChangeArrowheads="1"/>
            </p:cNvSpPr>
            <p:nvPr/>
          </p:nvSpPr>
          <p:spPr bwMode="auto">
            <a:xfrm>
              <a:off x="8999967" y="2231095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159" name="TextBox 28"/>
            <p:cNvSpPr txBox="1">
              <a:spLocks noChangeArrowheads="1"/>
            </p:cNvSpPr>
            <p:nvPr/>
          </p:nvSpPr>
          <p:spPr bwMode="auto">
            <a:xfrm rot="18783130">
              <a:off x="8295540" y="1958400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60" name="TextBox 34"/>
            <p:cNvSpPr txBox="1">
              <a:spLocks noChangeArrowheads="1"/>
            </p:cNvSpPr>
            <p:nvPr/>
          </p:nvSpPr>
          <p:spPr bwMode="auto">
            <a:xfrm rot="18783130">
              <a:off x="8455450" y="195312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1" name="TextBox 35"/>
            <p:cNvSpPr txBox="1">
              <a:spLocks noChangeArrowheads="1"/>
            </p:cNvSpPr>
            <p:nvPr/>
          </p:nvSpPr>
          <p:spPr bwMode="auto">
            <a:xfrm rot="18783130">
              <a:off x="8964036" y="1958399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62" name="TextBox 36"/>
            <p:cNvSpPr txBox="1">
              <a:spLocks noChangeArrowheads="1"/>
            </p:cNvSpPr>
            <p:nvPr/>
          </p:nvSpPr>
          <p:spPr bwMode="auto">
            <a:xfrm rot="18783130">
              <a:off x="8789698" y="195312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3" name="TextBox 37"/>
            <p:cNvSpPr txBox="1">
              <a:spLocks noChangeArrowheads="1"/>
            </p:cNvSpPr>
            <p:nvPr/>
          </p:nvSpPr>
          <p:spPr bwMode="auto">
            <a:xfrm rot="18783130">
              <a:off x="8629788" y="1958399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64" name="TextBox 38"/>
            <p:cNvSpPr txBox="1">
              <a:spLocks noChangeArrowheads="1"/>
            </p:cNvSpPr>
            <p:nvPr/>
          </p:nvSpPr>
          <p:spPr bwMode="auto">
            <a:xfrm rot="18783130">
              <a:off x="9123946" y="1953127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5" name="Straight Connector 164"/>
            <p:cNvCxnSpPr/>
            <p:nvPr/>
          </p:nvCxnSpPr>
          <p:spPr>
            <a:xfrm>
              <a:off x="8387820" y="224585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9083283" y="224585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>
              <a:off x="8720499" y="2245855"/>
              <a:ext cx="270629" cy="82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8" name="TextBox 167"/>
          <p:cNvSpPr txBox="1"/>
          <p:nvPr/>
        </p:nvSpPr>
        <p:spPr>
          <a:xfrm>
            <a:off x="-15484" y="4963640"/>
            <a:ext cx="2872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6" name="Picture 4" descr="figure 4A"/>
          <p:cNvPicPr>
            <a:picLocks noChangeAspect="1" noChangeArrowheads="1"/>
          </p:cNvPicPr>
          <p:nvPr/>
        </p:nvPicPr>
        <p:blipFill>
          <a:blip r:embed="rId27" cstate="print"/>
          <a:srcRect b="23810"/>
          <a:stretch>
            <a:fillRect/>
          </a:stretch>
        </p:blipFill>
        <p:spPr bwMode="auto">
          <a:xfrm>
            <a:off x="134171" y="725797"/>
            <a:ext cx="3602069" cy="3423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8" name="Group 127"/>
          <p:cNvGrpSpPr/>
          <p:nvPr/>
        </p:nvGrpSpPr>
        <p:grpSpPr>
          <a:xfrm>
            <a:off x="893763" y="4111140"/>
            <a:ext cx="1306734" cy="581609"/>
            <a:chOff x="5590593" y="457200"/>
            <a:chExt cx="1306734" cy="581609"/>
          </a:xfrm>
        </p:grpSpPr>
        <p:sp>
          <p:nvSpPr>
            <p:cNvPr id="169" name="Text Box 13"/>
            <p:cNvSpPr txBox="1">
              <a:spLocks noChangeArrowheads="1"/>
            </p:cNvSpPr>
            <p:nvPr/>
          </p:nvSpPr>
          <p:spPr bwMode="auto">
            <a:xfrm rot="10800000">
              <a:off x="5590593" y="581607"/>
              <a:ext cx="338554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dirty="0"/>
                <a:t>2.0</a:t>
              </a:r>
            </a:p>
          </p:txBody>
        </p:sp>
        <p:sp>
          <p:nvSpPr>
            <p:cNvPr id="170" name="Text Box 14"/>
            <p:cNvSpPr txBox="1">
              <a:spLocks noChangeArrowheads="1"/>
            </p:cNvSpPr>
            <p:nvPr/>
          </p:nvSpPr>
          <p:spPr bwMode="auto">
            <a:xfrm rot="10800000">
              <a:off x="6092243" y="581608"/>
              <a:ext cx="338554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dirty="0"/>
                <a:t>7.0</a:t>
              </a:r>
            </a:p>
          </p:txBody>
        </p:sp>
        <p:sp>
          <p:nvSpPr>
            <p:cNvPr id="171" name="Text Box 15"/>
            <p:cNvSpPr txBox="1">
              <a:spLocks noChangeArrowheads="1"/>
            </p:cNvSpPr>
            <p:nvPr/>
          </p:nvSpPr>
          <p:spPr bwMode="auto">
            <a:xfrm rot="10800000">
              <a:off x="6558773" y="657809"/>
              <a:ext cx="338554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dirty="0"/>
                <a:t>11.1</a:t>
              </a:r>
            </a:p>
          </p:txBody>
        </p:sp>
        <p:sp>
          <p:nvSpPr>
            <p:cNvPr id="172" name="Text Box 16"/>
            <p:cNvSpPr txBox="1">
              <a:spLocks noChangeArrowheads="1"/>
            </p:cNvSpPr>
            <p:nvPr/>
          </p:nvSpPr>
          <p:spPr bwMode="auto">
            <a:xfrm rot="10800000">
              <a:off x="5863643" y="581607"/>
              <a:ext cx="338554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 dirty="0"/>
                <a:t>4.8</a:t>
              </a:r>
            </a:p>
          </p:txBody>
        </p:sp>
        <p:sp>
          <p:nvSpPr>
            <p:cNvPr id="173" name="Text Box 17"/>
            <p:cNvSpPr txBox="1">
              <a:spLocks noChangeArrowheads="1"/>
            </p:cNvSpPr>
            <p:nvPr/>
          </p:nvSpPr>
          <p:spPr bwMode="auto">
            <a:xfrm rot="10800000">
              <a:off x="6320843" y="581608"/>
              <a:ext cx="338554" cy="381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eaVert"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1000" b="1"/>
                <a:t>8.6</a:t>
              </a:r>
            </a:p>
          </p:txBody>
        </p:sp>
        <p:pic>
          <p:nvPicPr>
            <p:cNvPr id="174" name="Picture 173"/>
            <p:cNvPicPr>
              <a:picLocks noChangeAspect="1" noChangeArrowheads="1"/>
            </p:cNvPicPr>
            <p:nvPr/>
          </p:nvPicPr>
          <p:blipFill>
            <a:blip r:embed="rId28" cstate="print"/>
            <a:srcRect/>
            <a:stretch>
              <a:fillRect/>
            </a:stretch>
          </p:blipFill>
          <p:spPr bwMode="auto">
            <a:xfrm>
              <a:off x="5715000" y="457200"/>
              <a:ext cx="1066800" cy="2611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ChangeAspect="1"/>
          </p:cNvGraphicFramePr>
          <p:nvPr/>
        </p:nvGraphicFramePr>
        <p:xfrm>
          <a:off x="-65855" y="1238929"/>
          <a:ext cx="2073422" cy="1888638"/>
        </p:xfrm>
        <a:graphic>
          <a:graphicData uri="http://schemas.openxmlformats.org/presentationml/2006/ole">
            <p:oleObj spid="_x0000_s14338" name="Prism Project" r:id="rId3" imgW="2078640" imgH="2011680" progId="Prism4.Document">
              <p:embed/>
            </p:oleObj>
          </a:graphicData>
        </a:graphic>
      </p:graphicFrame>
      <p:sp>
        <p:nvSpPr>
          <p:cNvPr id="13" name="TextBox 17"/>
          <p:cNvSpPr txBox="1">
            <a:spLocks noChangeArrowheads="1"/>
          </p:cNvSpPr>
          <p:nvPr/>
        </p:nvSpPr>
        <p:spPr bwMode="auto">
          <a:xfrm>
            <a:off x="753177" y="2345509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  <p:graphicFrame>
        <p:nvGraphicFramePr>
          <p:cNvPr id="14" name="Object 7"/>
          <p:cNvGraphicFramePr>
            <a:graphicFrameLocks noChangeAspect="1"/>
          </p:cNvGraphicFramePr>
          <p:nvPr/>
        </p:nvGraphicFramePr>
        <p:xfrm>
          <a:off x="2010795" y="1247784"/>
          <a:ext cx="2097207" cy="1879783"/>
        </p:xfrm>
        <a:graphic>
          <a:graphicData uri="http://schemas.openxmlformats.org/presentationml/2006/ole">
            <p:oleObj spid="_x0000_s14339" name="Prism Project" r:id="rId4" imgW="2078640" imgH="2011680" progId="Prism4.Document">
              <p:embed/>
            </p:oleObj>
          </a:graphicData>
        </a:graphic>
      </p:graphicFrame>
      <p:sp>
        <p:nvSpPr>
          <p:cNvPr id="15" name="TextBox 110"/>
          <p:cNvSpPr txBox="1">
            <a:spLocks noChangeArrowheads="1"/>
          </p:cNvSpPr>
          <p:nvPr/>
        </p:nvSpPr>
        <p:spPr bwMode="auto">
          <a:xfrm>
            <a:off x="932675" y="1392549"/>
            <a:ext cx="502061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PGE</a:t>
            </a:r>
            <a:r>
              <a:rPr lang="en-US" sz="1000" b="1" baseline="-25000" dirty="0">
                <a:latin typeface="Arial" pitchFamily="34" charset="0"/>
                <a:cs typeface="Arial" pitchFamily="34" charset="0"/>
              </a:rPr>
              <a:t>2</a:t>
            </a:r>
          </a:p>
        </p:txBody>
      </p:sp>
      <p:sp>
        <p:nvSpPr>
          <p:cNvPr id="22" name="TextBox 17"/>
          <p:cNvSpPr txBox="1">
            <a:spLocks noChangeArrowheads="1"/>
          </p:cNvSpPr>
          <p:nvPr/>
        </p:nvSpPr>
        <p:spPr bwMode="auto">
          <a:xfrm>
            <a:off x="2834552" y="2397617"/>
            <a:ext cx="30724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23" name="TextBox 118"/>
          <p:cNvSpPr txBox="1">
            <a:spLocks noChangeArrowheads="1"/>
          </p:cNvSpPr>
          <p:nvPr/>
        </p:nvSpPr>
        <p:spPr bwMode="auto">
          <a:xfrm>
            <a:off x="1" y="381000"/>
            <a:ext cx="6324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 smtClean="0"/>
              <a:t>Fig 5. </a:t>
            </a:r>
            <a:endParaRPr lang="en-US" sz="1200" b="1" dirty="0"/>
          </a:p>
        </p:txBody>
      </p:sp>
      <p:grpSp>
        <p:nvGrpSpPr>
          <p:cNvPr id="24" name="Group 23"/>
          <p:cNvGrpSpPr/>
          <p:nvPr/>
        </p:nvGrpSpPr>
        <p:grpSpPr>
          <a:xfrm>
            <a:off x="369127" y="2577316"/>
            <a:ext cx="1559708" cy="773888"/>
            <a:chOff x="460924" y="2819400"/>
            <a:chExt cx="1559708" cy="773888"/>
          </a:xfrm>
        </p:grpSpPr>
        <p:cxnSp>
          <p:nvCxnSpPr>
            <p:cNvPr id="25" name="Straight Connector 24"/>
            <p:cNvCxnSpPr/>
            <p:nvPr/>
          </p:nvCxnSpPr>
          <p:spPr bwMode="auto">
            <a:xfrm>
              <a:off x="1138062" y="3307136"/>
              <a:ext cx="787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TextBox 20"/>
            <p:cNvSpPr txBox="1">
              <a:spLocks noChangeArrowheads="1"/>
            </p:cNvSpPr>
            <p:nvPr/>
          </p:nvSpPr>
          <p:spPr bwMode="auto">
            <a:xfrm>
              <a:off x="460924" y="3193182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Box 21"/>
            <p:cNvSpPr txBox="1">
              <a:spLocks noChangeArrowheads="1"/>
            </p:cNvSpPr>
            <p:nvPr/>
          </p:nvSpPr>
          <p:spPr bwMode="auto">
            <a:xfrm>
              <a:off x="989748" y="3193178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Box 22"/>
            <p:cNvSpPr txBox="1">
              <a:spLocks noChangeArrowheads="1"/>
            </p:cNvSpPr>
            <p:nvPr/>
          </p:nvSpPr>
          <p:spPr bwMode="auto">
            <a:xfrm>
              <a:off x="1497732" y="3193178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29" name="TextBox 28"/>
            <p:cNvSpPr txBox="1">
              <a:spLocks noChangeArrowheads="1"/>
            </p:cNvSpPr>
            <p:nvPr/>
          </p:nvSpPr>
          <p:spPr bwMode="auto">
            <a:xfrm rot="18783130">
              <a:off x="447663" y="2932555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30" name="TextBox 34"/>
            <p:cNvSpPr txBox="1">
              <a:spLocks noChangeArrowheads="1"/>
            </p:cNvSpPr>
            <p:nvPr/>
          </p:nvSpPr>
          <p:spPr bwMode="auto">
            <a:xfrm rot="18783130">
              <a:off x="67203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Box 35"/>
            <p:cNvSpPr txBox="1">
              <a:spLocks noChangeArrowheads="1"/>
            </p:cNvSpPr>
            <p:nvPr/>
          </p:nvSpPr>
          <p:spPr bwMode="auto">
            <a:xfrm rot="18783130">
              <a:off x="137400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32" name="TextBox 36"/>
            <p:cNvSpPr txBox="1">
              <a:spLocks noChangeArrowheads="1"/>
            </p:cNvSpPr>
            <p:nvPr/>
          </p:nvSpPr>
          <p:spPr bwMode="auto">
            <a:xfrm rot="18783130">
              <a:off x="113520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Box 37"/>
            <p:cNvSpPr txBox="1">
              <a:spLocks noChangeArrowheads="1"/>
            </p:cNvSpPr>
            <p:nvPr/>
          </p:nvSpPr>
          <p:spPr bwMode="auto">
            <a:xfrm rot="18783130">
              <a:off x="91083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34" name="TextBox 38"/>
            <p:cNvSpPr txBox="1">
              <a:spLocks noChangeArrowheads="1"/>
            </p:cNvSpPr>
            <p:nvPr/>
          </p:nvSpPr>
          <p:spPr bwMode="auto">
            <a:xfrm rot="18783130">
              <a:off x="1598376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5" name="Straight Connector 34"/>
            <p:cNvCxnSpPr/>
            <p:nvPr/>
          </p:nvCxnSpPr>
          <p:spPr>
            <a:xfrm>
              <a:off x="539442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>
              <a:off x="153430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103321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2471655" y="2577316"/>
            <a:ext cx="1559708" cy="773888"/>
            <a:chOff x="460924" y="2819400"/>
            <a:chExt cx="1559708" cy="773888"/>
          </a:xfrm>
        </p:grpSpPr>
        <p:cxnSp>
          <p:nvCxnSpPr>
            <p:cNvPr id="39" name="Straight Connector 38"/>
            <p:cNvCxnSpPr/>
            <p:nvPr/>
          </p:nvCxnSpPr>
          <p:spPr bwMode="auto">
            <a:xfrm>
              <a:off x="1138062" y="3307136"/>
              <a:ext cx="787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20"/>
            <p:cNvSpPr txBox="1">
              <a:spLocks noChangeArrowheads="1"/>
            </p:cNvSpPr>
            <p:nvPr/>
          </p:nvSpPr>
          <p:spPr bwMode="auto">
            <a:xfrm>
              <a:off x="460924" y="3193182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" name="TextBox 21"/>
            <p:cNvSpPr txBox="1">
              <a:spLocks noChangeArrowheads="1"/>
            </p:cNvSpPr>
            <p:nvPr/>
          </p:nvSpPr>
          <p:spPr bwMode="auto">
            <a:xfrm>
              <a:off x="989748" y="3193178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2" name="TextBox 22"/>
            <p:cNvSpPr txBox="1">
              <a:spLocks noChangeArrowheads="1"/>
            </p:cNvSpPr>
            <p:nvPr/>
          </p:nvSpPr>
          <p:spPr bwMode="auto">
            <a:xfrm>
              <a:off x="1497732" y="3193178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43" name="TextBox 28"/>
            <p:cNvSpPr txBox="1">
              <a:spLocks noChangeArrowheads="1"/>
            </p:cNvSpPr>
            <p:nvPr/>
          </p:nvSpPr>
          <p:spPr bwMode="auto">
            <a:xfrm rot="18783130">
              <a:off x="447663" y="2932555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44" name="TextBox 34"/>
            <p:cNvSpPr txBox="1">
              <a:spLocks noChangeArrowheads="1"/>
            </p:cNvSpPr>
            <p:nvPr/>
          </p:nvSpPr>
          <p:spPr bwMode="auto">
            <a:xfrm rot="18783130">
              <a:off x="67203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5" name="TextBox 35"/>
            <p:cNvSpPr txBox="1">
              <a:spLocks noChangeArrowheads="1"/>
            </p:cNvSpPr>
            <p:nvPr/>
          </p:nvSpPr>
          <p:spPr bwMode="auto">
            <a:xfrm rot="18783130">
              <a:off x="137400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46" name="TextBox 36"/>
            <p:cNvSpPr txBox="1">
              <a:spLocks noChangeArrowheads="1"/>
            </p:cNvSpPr>
            <p:nvPr/>
          </p:nvSpPr>
          <p:spPr bwMode="auto">
            <a:xfrm rot="18783130">
              <a:off x="113520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Box 37"/>
            <p:cNvSpPr txBox="1">
              <a:spLocks noChangeArrowheads="1"/>
            </p:cNvSpPr>
            <p:nvPr/>
          </p:nvSpPr>
          <p:spPr bwMode="auto">
            <a:xfrm rot="18783130">
              <a:off x="91083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48" name="TextBox 38"/>
            <p:cNvSpPr txBox="1">
              <a:spLocks noChangeArrowheads="1"/>
            </p:cNvSpPr>
            <p:nvPr/>
          </p:nvSpPr>
          <p:spPr bwMode="auto">
            <a:xfrm rot="18783130">
              <a:off x="1598376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49" name="Straight Connector 48"/>
            <p:cNvCxnSpPr/>
            <p:nvPr/>
          </p:nvCxnSpPr>
          <p:spPr>
            <a:xfrm>
              <a:off x="539442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>
              <a:off x="153430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>
              <a:off x="103321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 Box 28"/>
          <p:cNvSpPr txBox="1">
            <a:spLocks noChangeArrowheads="1"/>
          </p:cNvSpPr>
          <p:nvPr/>
        </p:nvSpPr>
        <p:spPr bwMode="auto">
          <a:xfrm>
            <a:off x="-65855" y="1230765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53" name="Text Box 28"/>
          <p:cNvSpPr txBox="1">
            <a:spLocks noChangeArrowheads="1"/>
          </p:cNvSpPr>
          <p:nvPr/>
        </p:nvSpPr>
        <p:spPr bwMode="auto">
          <a:xfrm>
            <a:off x="2178661" y="1230765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graphicFrame>
        <p:nvGraphicFramePr>
          <p:cNvPr id="54" name="Object 2"/>
          <p:cNvGraphicFramePr>
            <a:graphicFrameLocks noChangeAspect="1"/>
          </p:cNvGraphicFramePr>
          <p:nvPr/>
        </p:nvGraphicFramePr>
        <p:xfrm>
          <a:off x="-53980" y="5867685"/>
          <a:ext cx="1996667" cy="1891930"/>
        </p:xfrm>
        <a:graphic>
          <a:graphicData uri="http://schemas.openxmlformats.org/presentationml/2006/ole">
            <p:oleObj spid="_x0000_s14340" name="Prism Project" r:id="rId5" imgW="2092320" imgH="2011680" progId="Prism4.Document">
              <p:embed/>
            </p:oleObj>
          </a:graphicData>
        </a:graphic>
      </p:graphicFrame>
      <p:graphicFrame>
        <p:nvGraphicFramePr>
          <p:cNvPr id="55" name="Object 3"/>
          <p:cNvGraphicFramePr>
            <a:graphicFrameLocks noChangeAspect="1"/>
          </p:cNvGraphicFramePr>
          <p:nvPr/>
        </p:nvGraphicFramePr>
        <p:xfrm>
          <a:off x="2149461" y="3611875"/>
          <a:ext cx="1885245" cy="1891932"/>
        </p:xfrm>
        <a:graphic>
          <a:graphicData uri="http://schemas.openxmlformats.org/presentationml/2006/ole">
            <p:oleObj spid="_x0000_s14341" name="Prism Project" r:id="rId6" imgW="1973520" imgH="2011680" progId="Prism4.Document">
              <p:embed/>
            </p:oleObj>
          </a:graphicData>
        </a:graphic>
      </p:graphicFrame>
      <p:graphicFrame>
        <p:nvGraphicFramePr>
          <p:cNvPr id="56" name="Object 4"/>
          <p:cNvGraphicFramePr>
            <a:graphicFrameLocks noChangeAspect="1"/>
          </p:cNvGraphicFramePr>
          <p:nvPr/>
        </p:nvGraphicFramePr>
        <p:xfrm>
          <a:off x="87313" y="3690160"/>
          <a:ext cx="1858962" cy="1628775"/>
        </p:xfrm>
        <a:graphic>
          <a:graphicData uri="http://schemas.openxmlformats.org/presentationml/2006/ole">
            <p:oleObj spid="_x0000_s14342" name="Prism Project" r:id="rId7" imgW="1945800" imgH="1731240" progId="Prism4.Document">
              <p:embed/>
            </p:oleObj>
          </a:graphicData>
        </a:graphic>
      </p:graphicFrame>
      <p:graphicFrame>
        <p:nvGraphicFramePr>
          <p:cNvPr id="57" name="Object 5"/>
          <p:cNvGraphicFramePr>
            <a:graphicFrameLocks noChangeAspect="1"/>
          </p:cNvGraphicFramePr>
          <p:nvPr/>
        </p:nvGraphicFramePr>
        <p:xfrm>
          <a:off x="4206861" y="5869913"/>
          <a:ext cx="1883015" cy="1889702"/>
        </p:xfrm>
        <a:graphic>
          <a:graphicData uri="http://schemas.openxmlformats.org/presentationml/2006/ole">
            <p:oleObj spid="_x0000_s14343" name="Prism Project" r:id="rId8" imgW="1973520" imgH="2011680" progId="Prism4.Document">
              <p:embed/>
            </p:oleObj>
          </a:graphicData>
        </a:graphic>
      </p:graphicFrame>
      <p:graphicFrame>
        <p:nvGraphicFramePr>
          <p:cNvPr id="58" name="Object 7"/>
          <p:cNvGraphicFramePr>
            <a:graphicFrameLocks noChangeAspect="1"/>
          </p:cNvGraphicFramePr>
          <p:nvPr/>
        </p:nvGraphicFramePr>
        <p:xfrm>
          <a:off x="2149460" y="5867686"/>
          <a:ext cx="1883017" cy="1891929"/>
        </p:xfrm>
        <a:graphic>
          <a:graphicData uri="http://schemas.openxmlformats.org/presentationml/2006/ole">
            <p:oleObj spid="_x0000_s14344" name="Prism Project" r:id="rId9" imgW="1973520" imgH="2011680" progId="Prism4.Document">
              <p:embed/>
            </p:oleObj>
          </a:graphicData>
        </a:graphic>
      </p:graphicFrame>
      <p:graphicFrame>
        <p:nvGraphicFramePr>
          <p:cNvPr id="59" name="Object 8"/>
          <p:cNvGraphicFramePr>
            <a:graphicFrameLocks noChangeAspect="1"/>
          </p:cNvGraphicFramePr>
          <p:nvPr/>
        </p:nvGraphicFramePr>
        <p:xfrm>
          <a:off x="4206860" y="3611875"/>
          <a:ext cx="1996667" cy="1891932"/>
        </p:xfrm>
        <a:graphic>
          <a:graphicData uri="http://schemas.openxmlformats.org/presentationml/2006/ole">
            <p:oleObj spid="_x0000_s14345" name="Prism Project" r:id="rId10" imgW="2092320" imgH="2011680" progId="Prism4.Document">
              <p:embed/>
            </p:oleObj>
          </a:graphicData>
        </a:graphic>
      </p:graphicFrame>
      <p:grpSp>
        <p:nvGrpSpPr>
          <p:cNvPr id="61" name="Group 60"/>
          <p:cNvGrpSpPr/>
          <p:nvPr/>
        </p:nvGrpSpPr>
        <p:grpSpPr>
          <a:xfrm>
            <a:off x="351245" y="4917645"/>
            <a:ext cx="1559708" cy="773888"/>
            <a:chOff x="460924" y="2819400"/>
            <a:chExt cx="1559708" cy="773888"/>
          </a:xfrm>
        </p:grpSpPr>
        <p:cxnSp>
          <p:nvCxnSpPr>
            <p:cNvPr id="62" name="Straight Connector 61"/>
            <p:cNvCxnSpPr/>
            <p:nvPr/>
          </p:nvCxnSpPr>
          <p:spPr bwMode="auto">
            <a:xfrm>
              <a:off x="1138062" y="3307136"/>
              <a:ext cx="787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TextBox 20"/>
            <p:cNvSpPr txBox="1">
              <a:spLocks noChangeArrowheads="1"/>
            </p:cNvSpPr>
            <p:nvPr/>
          </p:nvSpPr>
          <p:spPr bwMode="auto">
            <a:xfrm>
              <a:off x="460924" y="3193182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4" name="TextBox 21"/>
            <p:cNvSpPr txBox="1">
              <a:spLocks noChangeArrowheads="1"/>
            </p:cNvSpPr>
            <p:nvPr/>
          </p:nvSpPr>
          <p:spPr bwMode="auto">
            <a:xfrm>
              <a:off x="989748" y="3193178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5" name="TextBox 22"/>
            <p:cNvSpPr txBox="1">
              <a:spLocks noChangeArrowheads="1"/>
            </p:cNvSpPr>
            <p:nvPr/>
          </p:nvSpPr>
          <p:spPr bwMode="auto">
            <a:xfrm>
              <a:off x="1497732" y="3193178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66" name="TextBox 28"/>
            <p:cNvSpPr txBox="1">
              <a:spLocks noChangeArrowheads="1"/>
            </p:cNvSpPr>
            <p:nvPr/>
          </p:nvSpPr>
          <p:spPr bwMode="auto">
            <a:xfrm rot="18783130">
              <a:off x="447663" y="2932555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67" name="TextBox 34"/>
            <p:cNvSpPr txBox="1">
              <a:spLocks noChangeArrowheads="1"/>
            </p:cNvSpPr>
            <p:nvPr/>
          </p:nvSpPr>
          <p:spPr bwMode="auto">
            <a:xfrm rot="18783130">
              <a:off x="67203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TextBox 35"/>
            <p:cNvSpPr txBox="1">
              <a:spLocks noChangeArrowheads="1"/>
            </p:cNvSpPr>
            <p:nvPr/>
          </p:nvSpPr>
          <p:spPr bwMode="auto">
            <a:xfrm rot="18783130">
              <a:off x="137400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69" name="TextBox 36"/>
            <p:cNvSpPr txBox="1">
              <a:spLocks noChangeArrowheads="1"/>
            </p:cNvSpPr>
            <p:nvPr/>
          </p:nvSpPr>
          <p:spPr bwMode="auto">
            <a:xfrm rot="18783130">
              <a:off x="113520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0" name="TextBox 37"/>
            <p:cNvSpPr txBox="1">
              <a:spLocks noChangeArrowheads="1"/>
            </p:cNvSpPr>
            <p:nvPr/>
          </p:nvSpPr>
          <p:spPr bwMode="auto">
            <a:xfrm rot="18783130">
              <a:off x="91083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71" name="TextBox 38"/>
            <p:cNvSpPr txBox="1">
              <a:spLocks noChangeArrowheads="1"/>
            </p:cNvSpPr>
            <p:nvPr/>
          </p:nvSpPr>
          <p:spPr bwMode="auto">
            <a:xfrm rot="18783130">
              <a:off x="1598376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2" name="Straight Connector 71"/>
            <p:cNvCxnSpPr/>
            <p:nvPr/>
          </p:nvCxnSpPr>
          <p:spPr>
            <a:xfrm>
              <a:off x="539442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153430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>
              <a:off x="103321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5" name="Group 74"/>
          <p:cNvGrpSpPr/>
          <p:nvPr/>
        </p:nvGrpSpPr>
        <p:grpSpPr>
          <a:xfrm>
            <a:off x="2423704" y="4917645"/>
            <a:ext cx="1559708" cy="773888"/>
            <a:chOff x="460924" y="2819400"/>
            <a:chExt cx="1559708" cy="773888"/>
          </a:xfrm>
        </p:grpSpPr>
        <p:cxnSp>
          <p:nvCxnSpPr>
            <p:cNvPr id="76" name="Straight Connector 75"/>
            <p:cNvCxnSpPr/>
            <p:nvPr/>
          </p:nvCxnSpPr>
          <p:spPr bwMode="auto">
            <a:xfrm>
              <a:off x="1138062" y="3307136"/>
              <a:ext cx="787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7" name="TextBox 20"/>
            <p:cNvSpPr txBox="1">
              <a:spLocks noChangeArrowheads="1"/>
            </p:cNvSpPr>
            <p:nvPr/>
          </p:nvSpPr>
          <p:spPr bwMode="auto">
            <a:xfrm>
              <a:off x="460924" y="3193182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8" name="TextBox 21"/>
            <p:cNvSpPr txBox="1">
              <a:spLocks noChangeArrowheads="1"/>
            </p:cNvSpPr>
            <p:nvPr/>
          </p:nvSpPr>
          <p:spPr bwMode="auto">
            <a:xfrm>
              <a:off x="989748" y="3193178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9" name="TextBox 22"/>
            <p:cNvSpPr txBox="1">
              <a:spLocks noChangeArrowheads="1"/>
            </p:cNvSpPr>
            <p:nvPr/>
          </p:nvSpPr>
          <p:spPr bwMode="auto">
            <a:xfrm>
              <a:off x="1497732" y="3193178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80" name="TextBox 28"/>
            <p:cNvSpPr txBox="1">
              <a:spLocks noChangeArrowheads="1"/>
            </p:cNvSpPr>
            <p:nvPr/>
          </p:nvSpPr>
          <p:spPr bwMode="auto">
            <a:xfrm rot="18783130">
              <a:off x="447663" y="2932555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81" name="TextBox 34"/>
            <p:cNvSpPr txBox="1">
              <a:spLocks noChangeArrowheads="1"/>
            </p:cNvSpPr>
            <p:nvPr/>
          </p:nvSpPr>
          <p:spPr bwMode="auto">
            <a:xfrm rot="18783130">
              <a:off x="67203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2" name="TextBox 35"/>
            <p:cNvSpPr txBox="1">
              <a:spLocks noChangeArrowheads="1"/>
            </p:cNvSpPr>
            <p:nvPr/>
          </p:nvSpPr>
          <p:spPr bwMode="auto">
            <a:xfrm rot="18783130">
              <a:off x="137400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83" name="TextBox 36"/>
            <p:cNvSpPr txBox="1">
              <a:spLocks noChangeArrowheads="1"/>
            </p:cNvSpPr>
            <p:nvPr/>
          </p:nvSpPr>
          <p:spPr bwMode="auto">
            <a:xfrm rot="18783130">
              <a:off x="113520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TextBox 37"/>
            <p:cNvSpPr txBox="1">
              <a:spLocks noChangeArrowheads="1"/>
            </p:cNvSpPr>
            <p:nvPr/>
          </p:nvSpPr>
          <p:spPr bwMode="auto">
            <a:xfrm rot="18783130">
              <a:off x="91083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85" name="TextBox 38"/>
            <p:cNvSpPr txBox="1">
              <a:spLocks noChangeArrowheads="1"/>
            </p:cNvSpPr>
            <p:nvPr/>
          </p:nvSpPr>
          <p:spPr bwMode="auto">
            <a:xfrm rot="18783130">
              <a:off x="1598376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86" name="Straight Connector 85"/>
            <p:cNvCxnSpPr/>
            <p:nvPr/>
          </p:nvCxnSpPr>
          <p:spPr>
            <a:xfrm>
              <a:off x="539442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>
              <a:off x="153430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>
              <a:off x="103321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/>
          <p:cNvGrpSpPr/>
          <p:nvPr/>
        </p:nvGrpSpPr>
        <p:grpSpPr>
          <a:xfrm>
            <a:off x="4619797" y="4917645"/>
            <a:ext cx="1559708" cy="773888"/>
            <a:chOff x="460924" y="2819400"/>
            <a:chExt cx="1559708" cy="773888"/>
          </a:xfrm>
        </p:grpSpPr>
        <p:cxnSp>
          <p:nvCxnSpPr>
            <p:cNvPr id="90" name="Straight Connector 89"/>
            <p:cNvCxnSpPr/>
            <p:nvPr/>
          </p:nvCxnSpPr>
          <p:spPr bwMode="auto">
            <a:xfrm>
              <a:off x="1138062" y="3307136"/>
              <a:ext cx="787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TextBox 20"/>
            <p:cNvSpPr txBox="1">
              <a:spLocks noChangeArrowheads="1"/>
            </p:cNvSpPr>
            <p:nvPr/>
          </p:nvSpPr>
          <p:spPr bwMode="auto">
            <a:xfrm>
              <a:off x="460924" y="3193182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2" name="TextBox 21"/>
            <p:cNvSpPr txBox="1">
              <a:spLocks noChangeArrowheads="1"/>
            </p:cNvSpPr>
            <p:nvPr/>
          </p:nvSpPr>
          <p:spPr bwMode="auto">
            <a:xfrm>
              <a:off x="989748" y="3193178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3" name="TextBox 22"/>
            <p:cNvSpPr txBox="1">
              <a:spLocks noChangeArrowheads="1"/>
            </p:cNvSpPr>
            <p:nvPr/>
          </p:nvSpPr>
          <p:spPr bwMode="auto">
            <a:xfrm>
              <a:off x="1497732" y="3193178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94" name="TextBox 28"/>
            <p:cNvSpPr txBox="1">
              <a:spLocks noChangeArrowheads="1"/>
            </p:cNvSpPr>
            <p:nvPr/>
          </p:nvSpPr>
          <p:spPr bwMode="auto">
            <a:xfrm rot="18783130">
              <a:off x="447663" y="2932555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95" name="TextBox 34"/>
            <p:cNvSpPr txBox="1">
              <a:spLocks noChangeArrowheads="1"/>
            </p:cNvSpPr>
            <p:nvPr/>
          </p:nvSpPr>
          <p:spPr bwMode="auto">
            <a:xfrm rot="18783130">
              <a:off x="67203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6" name="TextBox 35"/>
            <p:cNvSpPr txBox="1">
              <a:spLocks noChangeArrowheads="1"/>
            </p:cNvSpPr>
            <p:nvPr/>
          </p:nvSpPr>
          <p:spPr bwMode="auto">
            <a:xfrm rot="18783130">
              <a:off x="137400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97" name="TextBox 36"/>
            <p:cNvSpPr txBox="1">
              <a:spLocks noChangeArrowheads="1"/>
            </p:cNvSpPr>
            <p:nvPr/>
          </p:nvSpPr>
          <p:spPr bwMode="auto">
            <a:xfrm rot="18783130">
              <a:off x="113520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TextBox 37"/>
            <p:cNvSpPr txBox="1">
              <a:spLocks noChangeArrowheads="1"/>
            </p:cNvSpPr>
            <p:nvPr/>
          </p:nvSpPr>
          <p:spPr bwMode="auto">
            <a:xfrm rot="18783130">
              <a:off x="91083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99" name="TextBox 38"/>
            <p:cNvSpPr txBox="1">
              <a:spLocks noChangeArrowheads="1"/>
            </p:cNvSpPr>
            <p:nvPr/>
          </p:nvSpPr>
          <p:spPr bwMode="auto">
            <a:xfrm rot="18783130">
              <a:off x="1598376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0" name="Straight Connector 99"/>
            <p:cNvCxnSpPr/>
            <p:nvPr/>
          </p:nvCxnSpPr>
          <p:spPr>
            <a:xfrm>
              <a:off x="539442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>
              <a:off x="153430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>
              <a:off x="103321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oup 102"/>
          <p:cNvGrpSpPr/>
          <p:nvPr/>
        </p:nvGrpSpPr>
        <p:grpSpPr>
          <a:xfrm>
            <a:off x="4465935" y="7216157"/>
            <a:ext cx="1559708" cy="773888"/>
            <a:chOff x="460924" y="2819400"/>
            <a:chExt cx="1559708" cy="773888"/>
          </a:xfrm>
        </p:grpSpPr>
        <p:cxnSp>
          <p:nvCxnSpPr>
            <p:cNvPr id="104" name="Straight Connector 103"/>
            <p:cNvCxnSpPr/>
            <p:nvPr/>
          </p:nvCxnSpPr>
          <p:spPr bwMode="auto">
            <a:xfrm>
              <a:off x="1138062" y="3307136"/>
              <a:ext cx="787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TextBox 20"/>
            <p:cNvSpPr txBox="1">
              <a:spLocks noChangeArrowheads="1"/>
            </p:cNvSpPr>
            <p:nvPr/>
          </p:nvSpPr>
          <p:spPr bwMode="auto">
            <a:xfrm>
              <a:off x="460924" y="3193182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6" name="TextBox 21"/>
            <p:cNvSpPr txBox="1">
              <a:spLocks noChangeArrowheads="1"/>
            </p:cNvSpPr>
            <p:nvPr/>
          </p:nvSpPr>
          <p:spPr bwMode="auto">
            <a:xfrm>
              <a:off x="989748" y="3193178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7" name="TextBox 22"/>
            <p:cNvSpPr txBox="1">
              <a:spLocks noChangeArrowheads="1"/>
            </p:cNvSpPr>
            <p:nvPr/>
          </p:nvSpPr>
          <p:spPr bwMode="auto">
            <a:xfrm>
              <a:off x="1497732" y="3193178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108" name="TextBox 28"/>
            <p:cNvSpPr txBox="1">
              <a:spLocks noChangeArrowheads="1"/>
            </p:cNvSpPr>
            <p:nvPr/>
          </p:nvSpPr>
          <p:spPr bwMode="auto">
            <a:xfrm rot="18783130">
              <a:off x="447663" y="2932555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09" name="TextBox 34"/>
            <p:cNvSpPr txBox="1">
              <a:spLocks noChangeArrowheads="1"/>
            </p:cNvSpPr>
            <p:nvPr/>
          </p:nvSpPr>
          <p:spPr bwMode="auto">
            <a:xfrm rot="18783130">
              <a:off x="67203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0" name="TextBox 35"/>
            <p:cNvSpPr txBox="1">
              <a:spLocks noChangeArrowheads="1"/>
            </p:cNvSpPr>
            <p:nvPr/>
          </p:nvSpPr>
          <p:spPr bwMode="auto">
            <a:xfrm rot="18783130">
              <a:off x="137400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11" name="TextBox 36"/>
            <p:cNvSpPr txBox="1">
              <a:spLocks noChangeArrowheads="1"/>
            </p:cNvSpPr>
            <p:nvPr/>
          </p:nvSpPr>
          <p:spPr bwMode="auto">
            <a:xfrm rot="18783130">
              <a:off x="113520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2" name="TextBox 37"/>
            <p:cNvSpPr txBox="1">
              <a:spLocks noChangeArrowheads="1"/>
            </p:cNvSpPr>
            <p:nvPr/>
          </p:nvSpPr>
          <p:spPr bwMode="auto">
            <a:xfrm rot="18783130">
              <a:off x="91083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13" name="TextBox 38"/>
            <p:cNvSpPr txBox="1">
              <a:spLocks noChangeArrowheads="1"/>
            </p:cNvSpPr>
            <p:nvPr/>
          </p:nvSpPr>
          <p:spPr bwMode="auto">
            <a:xfrm rot="18783130">
              <a:off x="1598376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14" name="Straight Connector 113"/>
            <p:cNvCxnSpPr/>
            <p:nvPr/>
          </p:nvCxnSpPr>
          <p:spPr>
            <a:xfrm>
              <a:off x="539442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/>
            <p:cNvCxnSpPr/>
            <p:nvPr/>
          </p:nvCxnSpPr>
          <p:spPr>
            <a:xfrm>
              <a:off x="153430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103321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7" name="Group 116"/>
          <p:cNvGrpSpPr/>
          <p:nvPr/>
        </p:nvGrpSpPr>
        <p:grpSpPr>
          <a:xfrm>
            <a:off x="317016" y="7216157"/>
            <a:ext cx="1559708" cy="773888"/>
            <a:chOff x="460924" y="2819400"/>
            <a:chExt cx="1559708" cy="773888"/>
          </a:xfrm>
        </p:grpSpPr>
        <p:cxnSp>
          <p:nvCxnSpPr>
            <p:cNvPr id="118" name="Straight Connector 117"/>
            <p:cNvCxnSpPr/>
            <p:nvPr/>
          </p:nvCxnSpPr>
          <p:spPr bwMode="auto">
            <a:xfrm>
              <a:off x="1138062" y="3307136"/>
              <a:ext cx="787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extBox 20"/>
            <p:cNvSpPr txBox="1">
              <a:spLocks noChangeArrowheads="1"/>
            </p:cNvSpPr>
            <p:nvPr/>
          </p:nvSpPr>
          <p:spPr bwMode="auto">
            <a:xfrm>
              <a:off x="460924" y="3193182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0" name="TextBox 21"/>
            <p:cNvSpPr txBox="1">
              <a:spLocks noChangeArrowheads="1"/>
            </p:cNvSpPr>
            <p:nvPr/>
          </p:nvSpPr>
          <p:spPr bwMode="auto">
            <a:xfrm>
              <a:off x="989748" y="3193178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1" name="TextBox 22"/>
            <p:cNvSpPr txBox="1">
              <a:spLocks noChangeArrowheads="1"/>
            </p:cNvSpPr>
            <p:nvPr/>
          </p:nvSpPr>
          <p:spPr bwMode="auto">
            <a:xfrm>
              <a:off x="1497732" y="3193178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122" name="TextBox 28"/>
            <p:cNvSpPr txBox="1">
              <a:spLocks noChangeArrowheads="1"/>
            </p:cNvSpPr>
            <p:nvPr/>
          </p:nvSpPr>
          <p:spPr bwMode="auto">
            <a:xfrm rot="18783130">
              <a:off x="447663" y="2932555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23" name="TextBox 34"/>
            <p:cNvSpPr txBox="1">
              <a:spLocks noChangeArrowheads="1"/>
            </p:cNvSpPr>
            <p:nvPr/>
          </p:nvSpPr>
          <p:spPr bwMode="auto">
            <a:xfrm rot="18783130">
              <a:off x="67203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4" name="TextBox 35"/>
            <p:cNvSpPr txBox="1">
              <a:spLocks noChangeArrowheads="1"/>
            </p:cNvSpPr>
            <p:nvPr/>
          </p:nvSpPr>
          <p:spPr bwMode="auto">
            <a:xfrm rot="18783130">
              <a:off x="137400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25" name="TextBox 36"/>
            <p:cNvSpPr txBox="1">
              <a:spLocks noChangeArrowheads="1"/>
            </p:cNvSpPr>
            <p:nvPr/>
          </p:nvSpPr>
          <p:spPr bwMode="auto">
            <a:xfrm rot="18783130">
              <a:off x="113520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6" name="TextBox 37"/>
            <p:cNvSpPr txBox="1">
              <a:spLocks noChangeArrowheads="1"/>
            </p:cNvSpPr>
            <p:nvPr/>
          </p:nvSpPr>
          <p:spPr bwMode="auto">
            <a:xfrm rot="18783130">
              <a:off x="91083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27" name="TextBox 38"/>
            <p:cNvSpPr txBox="1">
              <a:spLocks noChangeArrowheads="1"/>
            </p:cNvSpPr>
            <p:nvPr/>
          </p:nvSpPr>
          <p:spPr bwMode="auto">
            <a:xfrm rot="18783130">
              <a:off x="1598376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28" name="Straight Connector 127"/>
            <p:cNvCxnSpPr/>
            <p:nvPr/>
          </p:nvCxnSpPr>
          <p:spPr>
            <a:xfrm>
              <a:off x="539442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153430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129"/>
            <p:cNvCxnSpPr/>
            <p:nvPr/>
          </p:nvCxnSpPr>
          <p:spPr>
            <a:xfrm>
              <a:off x="103321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2430470" y="7216157"/>
            <a:ext cx="1559708" cy="773888"/>
            <a:chOff x="460924" y="2819400"/>
            <a:chExt cx="1559708" cy="773888"/>
          </a:xfrm>
        </p:grpSpPr>
        <p:cxnSp>
          <p:nvCxnSpPr>
            <p:cNvPr id="132" name="Straight Connector 131"/>
            <p:cNvCxnSpPr/>
            <p:nvPr/>
          </p:nvCxnSpPr>
          <p:spPr bwMode="auto">
            <a:xfrm>
              <a:off x="1138062" y="3307136"/>
              <a:ext cx="787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3" name="TextBox 20"/>
            <p:cNvSpPr txBox="1">
              <a:spLocks noChangeArrowheads="1"/>
            </p:cNvSpPr>
            <p:nvPr/>
          </p:nvSpPr>
          <p:spPr bwMode="auto">
            <a:xfrm>
              <a:off x="460924" y="3193182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4" name="TextBox 21"/>
            <p:cNvSpPr txBox="1">
              <a:spLocks noChangeArrowheads="1"/>
            </p:cNvSpPr>
            <p:nvPr/>
          </p:nvSpPr>
          <p:spPr bwMode="auto">
            <a:xfrm>
              <a:off x="989748" y="3193178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5" name="TextBox 22"/>
            <p:cNvSpPr txBox="1">
              <a:spLocks noChangeArrowheads="1"/>
            </p:cNvSpPr>
            <p:nvPr/>
          </p:nvSpPr>
          <p:spPr bwMode="auto">
            <a:xfrm>
              <a:off x="1497732" y="3193178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136" name="TextBox 28"/>
            <p:cNvSpPr txBox="1">
              <a:spLocks noChangeArrowheads="1"/>
            </p:cNvSpPr>
            <p:nvPr/>
          </p:nvSpPr>
          <p:spPr bwMode="auto">
            <a:xfrm rot="18783130">
              <a:off x="447663" y="2932555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37" name="TextBox 34"/>
            <p:cNvSpPr txBox="1">
              <a:spLocks noChangeArrowheads="1"/>
            </p:cNvSpPr>
            <p:nvPr/>
          </p:nvSpPr>
          <p:spPr bwMode="auto">
            <a:xfrm rot="18783130">
              <a:off x="67203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8" name="TextBox 35"/>
            <p:cNvSpPr txBox="1">
              <a:spLocks noChangeArrowheads="1"/>
            </p:cNvSpPr>
            <p:nvPr/>
          </p:nvSpPr>
          <p:spPr bwMode="auto">
            <a:xfrm rot="18783130">
              <a:off x="137400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39" name="TextBox 36"/>
            <p:cNvSpPr txBox="1">
              <a:spLocks noChangeArrowheads="1"/>
            </p:cNvSpPr>
            <p:nvPr/>
          </p:nvSpPr>
          <p:spPr bwMode="auto">
            <a:xfrm rot="18783130">
              <a:off x="113520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0" name="TextBox 37"/>
            <p:cNvSpPr txBox="1">
              <a:spLocks noChangeArrowheads="1"/>
            </p:cNvSpPr>
            <p:nvPr/>
          </p:nvSpPr>
          <p:spPr bwMode="auto">
            <a:xfrm rot="18783130">
              <a:off x="91083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41" name="TextBox 38"/>
            <p:cNvSpPr txBox="1">
              <a:spLocks noChangeArrowheads="1"/>
            </p:cNvSpPr>
            <p:nvPr/>
          </p:nvSpPr>
          <p:spPr bwMode="auto">
            <a:xfrm rot="18783130">
              <a:off x="1598376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42" name="Straight Connector 141"/>
            <p:cNvCxnSpPr/>
            <p:nvPr/>
          </p:nvCxnSpPr>
          <p:spPr>
            <a:xfrm>
              <a:off x="539442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153430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103321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5" name="Text Box 28"/>
          <p:cNvSpPr txBox="1">
            <a:spLocks noChangeArrowheads="1"/>
          </p:cNvSpPr>
          <p:nvPr/>
        </p:nvSpPr>
        <p:spPr bwMode="auto">
          <a:xfrm>
            <a:off x="-65855" y="349666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C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6" name="Text Box 28"/>
          <p:cNvSpPr txBox="1">
            <a:spLocks noChangeArrowheads="1"/>
          </p:cNvSpPr>
          <p:nvPr/>
        </p:nvSpPr>
        <p:spPr bwMode="auto">
          <a:xfrm>
            <a:off x="2178661" y="349666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D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7" name="Text Box 28"/>
          <p:cNvSpPr txBox="1">
            <a:spLocks noChangeArrowheads="1"/>
          </p:cNvSpPr>
          <p:nvPr/>
        </p:nvSpPr>
        <p:spPr bwMode="auto">
          <a:xfrm>
            <a:off x="4108115" y="3496660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E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8" name="Text Box 28"/>
          <p:cNvSpPr txBox="1">
            <a:spLocks noChangeArrowheads="1"/>
          </p:cNvSpPr>
          <p:nvPr/>
        </p:nvSpPr>
        <p:spPr bwMode="auto">
          <a:xfrm>
            <a:off x="-65855" y="5839365"/>
            <a:ext cx="27924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F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9" name="Text Box 28"/>
          <p:cNvSpPr txBox="1">
            <a:spLocks noChangeArrowheads="1"/>
          </p:cNvSpPr>
          <p:nvPr/>
        </p:nvSpPr>
        <p:spPr bwMode="auto">
          <a:xfrm>
            <a:off x="2178661" y="5839365"/>
            <a:ext cx="30489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G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0" name="Text Box 28"/>
          <p:cNvSpPr txBox="1">
            <a:spLocks noChangeArrowheads="1"/>
          </p:cNvSpPr>
          <p:nvPr/>
        </p:nvSpPr>
        <p:spPr bwMode="auto">
          <a:xfrm>
            <a:off x="4108115" y="5839365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H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1" name="TextBox 34"/>
          <p:cNvSpPr txBox="1">
            <a:spLocks noChangeArrowheads="1"/>
          </p:cNvSpPr>
          <p:nvPr/>
        </p:nvSpPr>
        <p:spPr bwMode="auto">
          <a:xfrm>
            <a:off x="4913340" y="6265384"/>
            <a:ext cx="2343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152" name="TextBox 35"/>
          <p:cNvSpPr txBox="1">
            <a:spLocks noChangeArrowheads="1"/>
          </p:cNvSpPr>
          <p:nvPr/>
        </p:nvSpPr>
        <p:spPr bwMode="auto">
          <a:xfrm>
            <a:off x="767619" y="3968393"/>
            <a:ext cx="2343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 smtClean="0">
                <a:latin typeface="Arial" pitchFamily="34" charset="0"/>
                <a:cs typeface="Arial" pitchFamily="34" charset="0"/>
              </a:rPr>
              <a:t>*</a:t>
            </a:r>
            <a:endParaRPr lang="en-US" sz="1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TextBox 36"/>
          <p:cNvSpPr txBox="1">
            <a:spLocks noChangeArrowheads="1"/>
          </p:cNvSpPr>
          <p:nvPr/>
        </p:nvSpPr>
        <p:spPr bwMode="auto">
          <a:xfrm>
            <a:off x="2862450" y="4101310"/>
            <a:ext cx="2343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156" name="TextBox 17"/>
          <p:cNvSpPr txBox="1">
            <a:spLocks noChangeArrowheads="1"/>
          </p:cNvSpPr>
          <p:nvPr/>
        </p:nvSpPr>
        <p:spPr bwMode="auto">
          <a:xfrm>
            <a:off x="5003605" y="3989659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4"/>
          <p:cNvGraphicFramePr>
            <a:graphicFrameLocks noChangeAspect="1"/>
          </p:cNvGraphicFramePr>
          <p:nvPr/>
        </p:nvGraphicFramePr>
        <p:xfrm>
          <a:off x="2159924" y="577880"/>
          <a:ext cx="2055252" cy="1989569"/>
        </p:xfrm>
        <a:graphic>
          <a:graphicData uri="http://schemas.openxmlformats.org/presentationml/2006/ole">
            <p:oleObj spid="_x0000_s4098" name="Prism Project" r:id="rId3" imgW="2078640" imgH="2011680" progId="Prism4.Document">
              <p:embed/>
            </p:oleObj>
          </a:graphicData>
        </a:graphic>
      </p:graphicFrame>
      <p:graphicFrame>
        <p:nvGraphicFramePr>
          <p:cNvPr id="3" name="Object 5"/>
          <p:cNvGraphicFramePr>
            <a:graphicFrameLocks noChangeAspect="1"/>
          </p:cNvGraphicFramePr>
          <p:nvPr/>
        </p:nvGraphicFramePr>
        <p:xfrm>
          <a:off x="152400" y="2871788"/>
          <a:ext cx="3025775" cy="2136775"/>
        </p:xfrm>
        <a:graphic>
          <a:graphicData uri="http://schemas.openxmlformats.org/presentationml/2006/ole">
            <p:oleObj spid="_x0000_s4099" name="Prism Project" r:id="rId4" imgW="3477600" imgH="2458080" progId="Prism4.Document">
              <p:embed/>
            </p:oleObj>
          </a:graphicData>
        </a:graphic>
      </p:graphicFrame>
      <p:sp>
        <p:nvSpPr>
          <p:cNvPr id="32" name="TextBox 34"/>
          <p:cNvSpPr txBox="1">
            <a:spLocks noChangeArrowheads="1"/>
          </p:cNvSpPr>
          <p:nvPr/>
        </p:nvSpPr>
        <p:spPr bwMode="auto">
          <a:xfrm>
            <a:off x="2996953" y="1082096"/>
            <a:ext cx="2343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33" name="TextBox 35"/>
          <p:cNvSpPr txBox="1">
            <a:spLocks noChangeArrowheads="1"/>
          </p:cNvSpPr>
          <p:nvPr/>
        </p:nvSpPr>
        <p:spPr bwMode="auto">
          <a:xfrm>
            <a:off x="3874643" y="984144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34" name="TextBox 36"/>
          <p:cNvSpPr txBox="1">
            <a:spLocks noChangeArrowheads="1"/>
          </p:cNvSpPr>
          <p:nvPr/>
        </p:nvSpPr>
        <p:spPr bwMode="auto">
          <a:xfrm>
            <a:off x="3451456" y="1078921"/>
            <a:ext cx="2343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Arial" pitchFamily="34" charset="0"/>
                <a:cs typeface="Arial" pitchFamily="34" charset="0"/>
              </a:rPr>
              <a:t>*</a:t>
            </a:r>
          </a:p>
        </p:txBody>
      </p:sp>
      <p:graphicFrame>
        <p:nvGraphicFramePr>
          <p:cNvPr id="35" name="Object 2"/>
          <p:cNvGraphicFramePr>
            <a:graphicFrameLocks noChangeAspect="1"/>
          </p:cNvGraphicFramePr>
          <p:nvPr/>
        </p:nvGraphicFramePr>
        <p:xfrm>
          <a:off x="-65088" y="865188"/>
          <a:ext cx="2220913" cy="1506537"/>
        </p:xfrm>
        <a:graphic>
          <a:graphicData uri="http://schemas.openxmlformats.org/presentationml/2006/ole">
            <p:oleObj spid="_x0000_s4100" name="Prism Project" r:id="rId5" imgW="2234160" imgH="1516320" progId="Prism4.Document">
              <p:embed/>
            </p:oleObj>
          </a:graphicData>
        </a:graphic>
      </p:graphicFrame>
      <p:sp>
        <p:nvSpPr>
          <p:cNvPr id="46" name="TextBox 15"/>
          <p:cNvSpPr txBox="1">
            <a:spLocks noChangeArrowheads="1"/>
          </p:cNvSpPr>
          <p:nvPr/>
        </p:nvSpPr>
        <p:spPr bwMode="auto">
          <a:xfrm>
            <a:off x="908832" y="1192360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47" name="TextBox 16"/>
          <p:cNvSpPr txBox="1">
            <a:spLocks noChangeArrowheads="1"/>
          </p:cNvSpPr>
          <p:nvPr/>
        </p:nvSpPr>
        <p:spPr bwMode="auto">
          <a:xfrm>
            <a:off x="1359924" y="1311641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48" name="TextBox 17"/>
          <p:cNvSpPr txBox="1">
            <a:spLocks noChangeArrowheads="1"/>
          </p:cNvSpPr>
          <p:nvPr/>
        </p:nvSpPr>
        <p:spPr bwMode="auto">
          <a:xfrm>
            <a:off x="1811265" y="972113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49" name="TextBox 16"/>
          <p:cNvSpPr txBox="1">
            <a:spLocks noChangeArrowheads="1"/>
          </p:cNvSpPr>
          <p:nvPr/>
        </p:nvSpPr>
        <p:spPr bwMode="auto">
          <a:xfrm>
            <a:off x="0" y="152400"/>
            <a:ext cx="5867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 smtClean="0"/>
              <a:t>Fig 6. </a:t>
            </a:r>
            <a:endParaRPr lang="en-US" sz="1200" b="1" i="1" dirty="0"/>
          </a:p>
        </p:txBody>
      </p:sp>
      <p:grpSp>
        <p:nvGrpSpPr>
          <p:cNvPr id="50" name="Group 49"/>
          <p:cNvGrpSpPr/>
          <p:nvPr/>
        </p:nvGrpSpPr>
        <p:grpSpPr>
          <a:xfrm>
            <a:off x="492968" y="1960460"/>
            <a:ext cx="1559708" cy="773888"/>
            <a:chOff x="460924" y="2819400"/>
            <a:chExt cx="1559708" cy="773888"/>
          </a:xfrm>
        </p:grpSpPr>
        <p:cxnSp>
          <p:nvCxnSpPr>
            <p:cNvPr id="51" name="Straight Connector 50"/>
            <p:cNvCxnSpPr/>
            <p:nvPr/>
          </p:nvCxnSpPr>
          <p:spPr bwMode="auto">
            <a:xfrm>
              <a:off x="1138062" y="3307136"/>
              <a:ext cx="787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20"/>
            <p:cNvSpPr txBox="1">
              <a:spLocks noChangeArrowheads="1"/>
            </p:cNvSpPr>
            <p:nvPr/>
          </p:nvSpPr>
          <p:spPr bwMode="auto">
            <a:xfrm>
              <a:off x="460924" y="3193182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3" name="TextBox 21"/>
            <p:cNvSpPr txBox="1">
              <a:spLocks noChangeArrowheads="1"/>
            </p:cNvSpPr>
            <p:nvPr/>
          </p:nvSpPr>
          <p:spPr bwMode="auto">
            <a:xfrm>
              <a:off x="989748" y="3193178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4" name="TextBox 22"/>
            <p:cNvSpPr txBox="1">
              <a:spLocks noChangeArrowheads="1"/>
            </p:cNvSpPr>
            <p:nvPr/>
          </p:nvSpPr>
          <p:spPr bwMode="auto">
            <a:xfrm>
              <a:off x="1497732" y="3193178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55" name="TextBox 28"/>
            <p:cNvSpPr txBox="1">
              <a:spLocks noChangeArrowheads="1"/>
            </p:cNvSpPr>
            <p:nvPr/>
          </p:nvSpPr>
          <p:spPr bwMode="auto">
            <a:xfrm rot="18783130">
              <a:off x="447663" y="2932555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56" name="TextBox 34"/>
            <p:cNvSpPr txBox="1">
              <a:spLocks noChangeArrowheads="1"/>
            </p:cNvSpPr>
            <p:nvPr/>
          </p:nvSpPr>
          <p:spPr bwMode="auto">
            <a:xfrm rot="18783130">
              <a:off x="67203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7" name="TextBox 35"/>
            <p:cNvSpPr txBox="1">
              <a:spLocks noChangeArrowheads="1"/>
            </p:cNvSpPr>
            <p:nvPr/>
          </p:nvSpPr>
          <p:spPr bwMode="auto">
            <a:xfrm rot="18783130">
              <a:off x="137400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58" name="TextBox 36"/>
            <p:cNvSpPr txBox="1">
              <a:spLocks noChangeArrowheads="1"/>
            </p:cNvSpPr>
            <p:nvPr/>
          </p:nvSpPr>
          <p:spPr bwMode="auto">
            <a:xfrm rot="18783130">
              <a:off x="113520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9" name="TextBox 37"/>
            <p:cNvSpPr txBox="1">
              <a:spLocks noChangeArrowheads="1"/>
            </p:cNvSpPr>
            <p:nvPr/>
          </p:nvSpPr>
          <p:spPr bwMode="auto">
            <a:xfrm rot="18783130">
              <a:off x="91083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60" name="TextBox 38"/>
            <p:cNvSpPr txBox="1">
              <a:spLocks noChangeArrowheads="1"/>
            </p:cNvSpPr>
            <p:nvPr/>
          </p:nvSpPr>
          <p:spPr bwMode="auto">
            <a:xfrm rot="18783130">
              <a:off x="1598376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" name="Straight Connector 60"/>
            <p:cNvCxnSpPr/>
            <p:nvPr/>
          </p:nvCxnSpPr>
          <p:spPr>
            <a:xfrm>
              <a:off x="539442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>
              <a:off x="153430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>
              <a:off x="103321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/>
          <p:cNvGrpSpPr/>
          <p:nvPr/>
        </p:nvGrpSpPr>
        <p:grpSpPr>
          <a:xfrm>
            <a:off x="2558871" y="1942969"/>
            <a:ext cx="1559708" cy="773888"/>
            <a:chOff x="460924" y="2819400"/>
            <a:chExt cx="1559708" cy="773888"/>
          </a:xfrm>
        </p:grpSpPr>
        <p:cxnSp>
          <p:nvCxnSpPr>
            <p:cNvPr id="65" name="Straight Connector 64"/>
            <p:cNvCxnSpPr/>
            <p:nvPr/>
          </p:nvCxnSpPr>
          <p:spPr bwMode="auto">
            <a:xfrm>
              <a:off x="1138062" y="3307136"/>
              <a:ext cx="787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20"/>
            <p:cNvSpPr txBox="1">
              <a:spLocks noChangeArrowheads="1"/>
            </p:cNvSpPr>
            <p:nvPr/>
          </p:nvSpPr>
          <p:spPr bwMode="auto">
            <a:xfrm>
              <a:off x="460924" y="3193182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7" name="TextBox 21"/>
            <p:cNvSpPr txBox="1">
              <a:spLocks noChangeArrowheads="1"/>
            </p:cNvSpPr>
            <p:nvPr/>
          </p:nvSpPr>
          <p:spPr bwMode="auto">
            <a:xfrm>
              <a:off x="989748" y="3193178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8" name="TextBox 22"/>
            <p:cNvSpPr txBox="1">
              <a:spLocks noChangeArrowheads="1"/>
            </p:cNvSpPr>
            <p:nvPr/>
          </p:nvSpPr>
          <p:spPr bwMode="auto">
            <a:xfrm>
              <a:off x="1497732" y="3193178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69" name="TextBox 28"/>
            <p:cNvSpPr txBox="1">
              <a:spLocks noChangeArrowheads="1"/>
            </p:cNvSpPr>
            <p:nvPr/>
          </p:nvSpPr>
          <p:spPr bwMode="auto">
            <a:xfrm rot="18783130">
              <a:off x="447663" y="2932555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70" name="TextBox 34"/>
            <p:cNvSpPr txBox="1">
              <a:spLocks noChangeArrowheads="1"/>
            </p:cNvSpPr>
            <p:nvPr/>
          </p:nvSpPr>
          <p:spPr bwMode="auto">
            <a:xfrm rot="18783130">
              <a:off x="67203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1" name="TextBox 35"/>
            <p:cNvSpPr txBox="1">
              <a:spLocks noChangeArrowheads="1"/>
            </p:cNvSpPr>
            <p:nvPr/>
          </p:nvSpPr>
          <p:spPr bwMode="auto">
            <a:xfrm rot="18783130">
              <a:off x="137400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72" name="TextBox 36"/>
            <p:cNvSpPr txBox="1">
              <a:spLocks noChangeArrowheads="1"/>
            </p:cNvSpPr>
            <p:nvPr/>
          </p:nvSpPr>
          <p:spPr bwMode="auto">
            <a:xfrm rot="18783130">
              <a:off x="113520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3" name="TextBox 37"/>
            <p:cNvSpPr txBox="1">
              <a:spLocks noChangeArrowheads="1"/>
            </p:cNvSpPr>
            <p:nvPr/>
          </p:nvSpPr>
          <p:spPr bwMode="auto">
            <a:xfrm rot="18783130">
              <a:off x="91083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74" name="TextBox 38"/>
            <p:cNvSpPr txBox="1">
              <a:spLocks noChangeArrowheads="1"/>
            </p:cNvSpPr>
            <p:nvPr/>
          </p:nvSpPr>
          <p:spPr bwMode="auto">
            <a:xfrm rot="18783130">
              <a:off x="1598376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75" name="Straight Connector 74"/>
            <p:cNvCxnSpPr/>
            <p:nvPr/>
          </p:nvCxnSpPr>
          <p:spPr>
            <a:xfrm>
              <a:off x="539442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>
              <a:off x="153430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103321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8" name="Group 107"/>
          <p:cNvGrpSpPr/>
          <p:nvPr/>
        </p:nvGrpSpPr>
        <p:grpSpPr>
          <a:xfrm>
            <a:off x="636279" y="4686167"/>
            <a:ext cx="2410243" cy="399011"/>
            <a:chOff x="4372519" y="3226777"/>
            <a:chExt cx="2410243" cy="399011"/>
          </a:xfrm>
        </p:grpSpPr>
        <p:sp>
          <p:nvSpPr>
            <p:cNvPr id="93" name="TextBox 20"/>
            <p:cNvSpPr txBox="1">
              <a:spLocks noChangeArrowheads="1"/>
            </p:cNvSpPr>
            <p:nvPr/>
          </p:nvSpPr>
          <p:spPr bwMode="auto">
            <a:xfrm>
              <a:off x="4420191" y="3379567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4" name="TextBox 21"/>
            <p:cNvSpPr txBox="1">
              <a:spLocks noChangeArrowheads="1"/>
            </p:cNvSpPr>
            <p:nvPr/>
          </p:nvSpPr>
          <p:spPr bwMode="auto">
            <a:xfrm>
              <a:off x="5146331" y="3379563"/>
              <a:ext cx="81464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5" name="TextBox 22"/>
            <p:cNvSpPr txBox="1">
              <a:spLocks noChangeArrowheads="1"/>
            </p:cNvSpPr>
            <p:nvPr/>
          </p:nvSpPr>
          <p:spPr bwMode="auto">
            <a:xfrm>
              <a:off x="5939431" y="3379563"/>
              <a:ext cx="793807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96" name="TextBox 28"/>
            <p:cNvSpPr txBox="1">
              <a:spLocks noChangeArrowheads="1"/>
            </p:cNvSpPr>
            <p:nvPr/>
          </p:nvSpPr>
          <p:spPr bwMode="auto">
            <a:xfrm>
              <a:off x="4372519" y="3226777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97" name="TextBox 34"/>
            <p:cNvSpPr txBox="1">
              <a:spLocks noChangeArrowheads="1"/>
            </p:cNvSpPr>
            <p:nvPr/>
          </p:nvSpPr>
          <p:spPr bwMode="auto">
            <a:xfrm>
              <a:off x="4740674" y="3226779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8" name="TextBox 35"/>
            <p:cNvSpPr txBox="1">
              <a:spLocks noChangeArrowheads="1"/>
            </p:cNvSpPr>
            <p:nvPr/>
          </p:nvSpPr>
          <p:spPr bwMode="auto">
            <a:xfrm>
              <a:off x="5909492" y="3226779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99" name="TextBox 36"/>
            <p:cNvSpPr txBox="1">
              <a:spLocks noChangeArrowheads="1"/>
            </p:cNvSpPr>
            <p:nvPr/>
          </p:nvSpPr>
          <p:spPr bwMode="auto">
            <a:xfrm>
              <a:off x="5524716" y="3226779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>
                  <a:latin typeface="Arial" pitchFamily="34" charset="0"/>
                  <a:cs typeface="Arial" pitchFamily="34" charset="0"/>
                </a:rPr>
                <a:t>Bleo</a:t>
              </a:r>
            </a:p>
          </p:txBody>
        </p:sp>
        <p:sp>
          <p:nvSpPr>
            <p:cNvPr id="100" name="TextBox 37"/>
            <p:cNvSpPr txBox="1">
              <a:spLocks noChangeArrowheads="1"/>
            </p:cNvSpPr>
            <p:nvPr/>
          </p:nvSpPr>
          <p:spPr bwMode="auto">
            <a:xfrm>
              <a:off x="5156562" y="3226779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101" name="TextBox 38"/>
            <p:cNvSpPr txBox="1">
              <a:spLocks noChangeArrowheads="1"/>
            </p:cNvSpPr>
            <p:nvPr/>
          </p:nvSpPr>
          <p:spPr bwMode="auto">
            <a:xfrm>
              <a:off x="6320776" y="3226779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>
                  <a:latin typeface="Arial" pitchFamily="34" charset="0"/>
                  <a:cs typeface="Arial" pitchFamily="34" charset="0"/>
                </a:rPr>
                <a:t>Bleo</a:t>
              </a:r>
            </a:p>
          </p:txBody>
        </p:sp>
        <p:cxnSp>
          <p:nvCxnSpPr>
            <p:cNvPr id="102" name="Straight Connector 101"/>
            <p:cNvCxnSpPr/>
            <p:nvPr/>
          </p:nvCxnSpPr>
          <p:spPr bwMode="auto">
            <a:xfrm>
              <a:off x="4436021" y="3422664"/>
              <a:ext cx="6921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/>
            <p:cNvCxnSpPr/>
            <p:nvPr/>
          </p:nvCxnSpPr>
          <p:spPr bwMode="auto">
            <a:xfrm>
              <a:off x="5206785" y="3422664"/>
              <a:ext cx="69373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 bwMode="auto">
            <a:xfrm>
              <a:off x="5990259" y="3422664"/>
              <a:ext cx="692150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" name="Text Box 28"/>
          <p:cNvSpPr txBox="1">
            <a:spLocks noChangeArrowheads="1"/>
          </p:cNvSpPr>
          <p:nvPr/>
        </p:nvSpPr>
        <p:spPr bwMode="auto">
          <a:xfrm>
            <a:off x="30184" y="723336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sp>
        <p:nvSpPr>
          <p:cNvPr id="106" name="Text Box 28"/>
          <p:cNvSpPr txBox="1">
            <a:spLocks noChangeArrowheads="1"/>
          </p:cNvSpPr>
          <p:nvPr/>
        </p:nvSpPr>
        <p:spPr bwMode="auto">
          <a:xfrm>
            <a:off x="2173601" y="723336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07" name="Text Box 28"/>
          <p:cNvSpPr txBox="1">
            <a:spLocks noChangeArrowheads="1"/>
          </p:cNvSpPr>
          <p:nvPr/>
        </p:nvSpPr>
        <p:spPr bwMode="auto">
          <a:xfrm>
            <a:off x="30184" y="2874016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>
                <a:latin typeface="Arial" pitchFamily="34" charset="0"/>
                <a:cs typeface="Arial" pitchFamily="34" charset="0"/>
              </a:rPr>
              <a:t>C</a:t>
            </a:r>
          </a:p>
        </p:txBody>
      </p:sp>
      <p:graphicFrame>
        <p:nvGraphicFramePr>
          <p:cNvPr id="78" name="Object 4"/>
          <p:cNvGraphicFramePr>
            <a:graphicFrameLocks noChangeAspect="1"/>
          </p:cNvGraphicFramePr>
          <p:nvPr/>
        </p:nvGraphicFramePr>
        <p:xfrm>
          <a:off x="3186604" y="2984570"/>
          <a:ext cx="2432478" cy="1581642"/>
        </p:xfrm>
        <a:graphic>
          <a:graphicData uri="http://schemas.openxmlformats.org/presentationml/2006/ole">
            <p:oleObj spid="_x0000_s4101" name="Prism Project" r:id="rId6" imgW="2297880" imgH="1516320" progId="Prism4.Document">
              <p:embed/>
            </p:oleObj>
          </a:graphicData>
        </a:graphic>
      </p:graphicFrame>
      <p:sp>
        <p:nvSpPr>
          <p:cNvPr id="79" name="TextBox 4"/>
          <p:cNvSpPr txBox="1">
            <a:spLocks noChangeArrowheads="1"/>
          </p:cNvSpPr>
          <p:nvPr/>
        </p:nvSpPr>
        <p:spPr bwMode="auto">
          <a:xfrm>
            <a:off x="4298919" y="3112610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4772708" y="3399406"/>
            <a:ext cx="284052" cy="24622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000" b="1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81" name="TextBox 6"/>
          <p:cNvSpPr txBox="1">
            <a:spLocks noChangeArrowheads="1"/>
          </p:cNvSpPr>
          <p:nvPr/>
        </p:nvSpPr>
        <p:spPr bwMode="auto">
          <a:xfrm>
            <a:off x="5254685" y="3152006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Arial" pitchFamily="34" charset="0"/>
                <a:cs typeface="Arial" pitchFamily="34" charset="0"/>
              </a:rPr>
              <a:t>**</a:t>
            </a:r>
          </a:p>
        </p:txBody>
      </p:sp>
      <p:grpSp>
        <p:nvGrpSpPr>
          <p:cNvPr id="82" name="Group 81"/>
          <p:cNvGrpSpPr/>
          <p:nvPr/>
        </p:nvGrpSpPr>
        <p:grpSpPr>
          <a:xfrm>
            <a:off x="3929262" y="4105352"/>
            <a:ext cx="1559708" cy="773888"/>
            <a:chOff x="460924" y="2819400"/>
            <a:chExt cx="1559708" cy="773888"/>
          </a:xfrm>
        </p:grpSpPr>
        <p:cxnSp>
          <p:nvCxnSpPr>
            <p:cNvPr id="83" name="Straight Connector 82"/>
            <p:cNvCxnSpPr/>
            <p:nvPr/>
          </p:nvCxnSpPr>
          <p:spPr bwMode="auto">
            <a:xfrm>
              <a:off x="1138062" y="3307136"/>
              <a:ext cx="787400" cy="0"/>
            </a:xfrm>
            <a:prstGeom prst="line">
              <a:avLst/>
            </a:prstGeom>
            <a:ln w="2857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20"/>
            <p:cNvSpPr txBox="1">
              <a:spLocks noChangeArrowheads="1"/>
            </p:cNvSpPr>
            <p:nvPr/>
          </p:nvSpPr>
          <p:spPr bwMode="auto">
            <a:xfrm>
              <a:off x="460924" y="3193182"/>
              <a:ext cx="56457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+/+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5" name="TextBox 21"/>
            <p:cNvSpPr txBox="1">
              <a:spLocks noChangeArrowheads="1"/>
            </p:cNvSpPr>
            <p:nvPr/>
          </p:nvSpPr>
          <p:spPr bwMode="auto">
            <a:xfrm>
              <a:off x="989748" y="3193178"/>
              <a:ext cx="54373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+/-</a:t>
              </a:r>
              <a:endParaRPr lang="en-US" sz="1000" b="1" baseline="300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6" name="TextBox 22"/>
            <p:cNvSpPr txBox="1">
              <a:spLocks noChangeArrowheads="1"/>
            </p:cNvSpPr>
            <p:nvPr/>
          </p:nvSpPr>
          <p:spPr bwMode="auto">
            <a:xfrm>
              <a:off x="1497732" y="3193178"/>
              <a:ext cx="5229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 smtClean="0">
                  <a:latin typeface="Arial" pitchFamily="34" charset="0"/>
                  <a:cs typeface="Arial" pitchFamily="34" charset="0"/>
                </a:rPr>
                <a:t>Fsp</a:t>
              </a:r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-</a:t>
              </a:r>
            </a:p>
            <a:p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VHL</a:t>
              </a:r>
              <a:r>
                <a:rPr lang="en-US" sz="1000" b="1" baseline="30000" dirty="0" smtClean="0">
                  <a:latin typeface="Arial" pitchFamily="34" charset="0"/>
                  <a:cs typeface="Arial" pitchFamily="34" charset="0"/>
                </a:rPr>
                <a:t>-</a:t>
              </a:r>
              <a:r>
                <a:rPr lang="en-US" sz="1000" b="1" baseline="30000" dirty="0">
                  <a:latin typeface="Arial" pitchFamily="34" charset="0"/>
                  <a:cs typeface="Arial" pitchFamily="34" charset="0"/>
                </a:rPr>
                <a:t>/-</a:t>
              </a:r>
            </a:p>
          </p:txBody>
        </p:sp>
        <p:sp>
          <p:nvSpPr>
            <p:cNvPr id="87" name="TextBox 28"/>
            <p:cNvSpPr txBox="1">
              <a:spLocks noChangeArrowheads="1"/>
            </p:cNvSpPr>
            <p:nvPr/>
          </p:nvSpPr>
          <p:spPr bwMode="auto">
            <a:xfrm rot="18783130">
              <a:off x="447663" y="2932555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88" name="TextBox 34"/>
            <p:cNvSpPr txBox="1">
              <a:spLocks noChangeArrowheads="1"/>
            </p:cNvSpPr>
            <p:nvPr/>
          </p:nvSpPr>
          <p:spPr bwMode="auto">
            <a:xfrm rot="18783130">
              <a:off x="67203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9" name="TextBox 35"/>
            <p:cNvSpPr txBox="1">
              <a:spLocks noChangeArrowheads="1"/>
            </p:cNvSpPr>
            <p:nvPr/>
          </p:nvSpPr>
          <p:spPr bwMode="auto">
            <a:xfrm rot="18783130">
              <a:off x="137400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90" name="TextBox 36"/>
            <p:cNvSpPr txBox="1">
              <a:spLocks noChangeArrowheads="1"/>
            </p:cNvSpPr>
            <p:nvPr/>
          </p:nvSpPr>
          <p:spPr bwMode="auto">
            <a:xfrm rot="18783130">
              <a:off x="1135204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1" name="TextBox 37"/>
            <p:cNvSpPr txBox="1">
              <a:spLocks noChangeArrowheads="1"/>
            </p:cNvSpPr>
            <p:nvPr/>
          </p:nvSpPr>
          <p:spPr bwMode="auto">
            <a:xfrm rot="18783130">
              <a:off x="910833" y="2932554"/>
              <a:ext cx="447558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>
                  <a:latin typeface="Arial" pitchFamily="34" charset="0"/>
                  <a:cs typeface="Arial" pitchFamily="34" charset="0"/>
                </a:rPr>
                <a:t>PBS</a:t>
              </a:r>
            </a:p>
          </p:txBody>
        </p:sp>
        <p:sp>
          <p:nvSpPr>
            <p:cNvPr id="92" name="TextBox 38"/>
            <p:cNvSpPr txBox="1">
              <a:spLocks noChangeArrowheads="1"/>
            </p:cNvSpPr>
            <p:nvPr/>
          </p:nvSpPr>
          <p:spPr bwMode="auto">
            <a:xfrm rot="18783130">
              <a:off x="1598376" y="2927282"/>
              <a:ext cx="461986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Bleo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9" name="Straight Connector 108"/>
            <p:cNvCxnSpPr/>
            <p:nvPr/>
          </p:nvCxnSpPr>
          <p:spPr>
            <a:xfrm>
              <a:off x="539442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>
              <a:off x="153430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1033217" y="3218173"/>
              <a:ext cx="381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2" name="Text Box 28"/>
          <p:cNvSpPr txBox="1">
            <a:spLocks noChangeArrowheads="1"/>
          </p:cNvSpPr>
          <p:nvPr/>
        </p:nvSpPr>
        <p:spPr bwMode="auto">
          <a:xfrm>
            <a:off x="3121760" y="2874016"/>
            <a:ext cx="2952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b="1" dirty="0" smtClean="0">
                <a:latin typeface="Arial" pitchFamily="34" charset="0"/>
                <a:cs typeface="Arial" pitchFamily="34" charset="0"/>
              </a:rPr>
              <a:t>D</a:t>
            </a:r>
            <a:endParaRPr lang="en-US" sz="1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3" name="TextBox 34"/>
          <p:cNvSpPr txBox="1">
            <a:spLocks noChangeArrowheads="1"/>
          </p:cNvSpPr>
          <p:nvPr/>
        </p:nvSpPr>
        <p:spPr bwMode="auto">
          <a:xfrm>
            <a:off x="1077878" y="3496660"/>
            <a:ext cx="2343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</a:t>
            </a:r>
          </a:p>
        </p:txBody>
      </p:sp>
      <p:sp>
        <p:nvSpPr>
          <p:cNvPr id="114" name="TextBox 35"/>
          <p:cNvSpPr txBox="1">
            <a:spLocks noChangeArrowheads="1"/>
          </p:cNvSpPr>
          <p:nvPr/>
        </p:nvSpPr>
        <p:spPr bwMode="auto">
          <a:xfrm>
            <a:off x="2622550" y="2961944"/>
            <a:ext cx="28405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 dirty="0">
                <a:latin typeface="Arial" pitchFamily="34" charset="0"/>
                <a:cs typeface="Arial" pitchFamily="34" charset="0"/>
              </a:rPr>
              <a:t>**</a:t>
            </a:r>
          </a:p>
        </p:txBody>
      </p:sp>
      <p:sp>
        <p:nvSpPr>
          <p:cNvPr id="115" name="TextBox 36"/>
          <p:cNvSpPr txBox="1">
            <a:spLocks noChangeArrowheads="1"/>
          </p:cNvSpPr>
          <p:nvPr/>
        </p:nvSpPr>
        <p:spPr bwMode="auto">
          <a:xfrm>
            <a:off x="1859685" y="3422804"/>
            <a:ext cx="23436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000" b="1">
                <a:latin typeface="Arial" pitchFamily="34" charset="0"/>
                <a:cs typeface="Arial" pitchFamily="34" charset="0"/>
              </a:rPr>
              <a:t>*</a:t>
            </a:r>
          </a:p>
        </p:txBody>
      </p:sp>
      <p:grpSp>
        <p:nvGrpSpPr>
          <p:cNvPr id="128" name="Group 127"/>
          <p:cNvGrpSpPr/>
          <p:nvPr/>
        </p:nvGrpSpPr>
        <p:grpSpPr>
          <a:xfrm>
            <a:off x="1958977" y="2871547"/>
            <a:ext cx="806505" cy="460860"/>
            <a:chOff x="1958977" y="2882180"/>
            <a:chExt cx="806505" cy="460860"/>
          </a:xfrm>
        </p:grpSpPr>
        <p:cxnSp>
          <p:nvCxnSpPr>
            <p:cNvPr id="119" name="Straight Connector 118"/>
            <p:cNvCxnSpPr/>
            <p:nvPr/>
          </p:nvCxnSpPr>
          <p:spPr>
            <a:xfrm>
              <a:off x="2765482" y="2882180"/>
              <a:ext cx="0" cy="1152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>
              <a:off x="1958977" y="2882180"/>
              <a:ext cx="80650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1958977" y="2882180"/>
              <a:ext cx="0" cy="4608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9" name="TextBox 128"/>
          <p:cNvSpPr txBox="1"/>
          <p:nvPr/>
        </p:nvSpPr>
        <p:spPr>
          <a:xfrm>
            <a:off x="2234630" y="2657625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#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130" name="Group 129"/>
          <p:cNvGrpSpPr/>
          <p:nvPr/>
        </p:nvGrpSpPr>
        <p:grpSpPr>
          <a:xfrm>
            <a:off x="1508751" y="906386"/>
            <a:ext cx="460859" cy="384050"/>
            <a:chOff x="1958977" y="2882180"/>
            <a:chExt cx="806505" cy="460860"/>
          </a:xfrm>
        </p:grpSpPr>
        <p:cxnSp>
          <p:nvCxnSpPr>
            <p:cNvPr id="131" name="Straight Connector 130"/>
            <p:cNvCxnSpPr/>
            <p:nvPr/>
          </p:nvCxnSpPr>
          <p:spPr>
            <a:xfrm>
              <a:off x="2765482" y="2882180"/>
              <a:ext cx="0" cy="11521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1958977" y="2882180"/>
              <a:ext cx="806505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1958977" y="2882180"/>
              <a:ext cx="0" cy="46086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4" name="TextBox 133"/>
          <p:cNvSpPr txBox="1"/>
          <p:nvPr/>
        </p:nvSpPr>
        <p:spPr>
          <a:xfrm>
            <a:off x="1576315" y="713330"/>
            <a:ext cx="3257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itchFamily="34" charset="0"/>
                <a:cs typeface="Arial" pitchFamily="34" charset="0"/>
              </a:rPr>
              <a:t>##</a:t>
            </a: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93763" y="1538005"/>
            <a:ext cx="4936344" cy="2241735"/>
            <a:chOff x="971080" y="1888607"/>
            <a:chExt cx="4936344" cy="2241735"/>
          </a:xfrm>
        </p:grpSpPr>
        <p:sp>
          <p:nvSpPr>
            <p:cNvPr id="3" name="Freeform 4"/>
            <p:cNvSpPr>
              <a:spLocks/>
            </p:cNvSpPr>
            <p:nvPr/>
          </p:nvSpPr>
          <p:spPr bwMode="auto">
            <a:xfrm>
              <a:off x="971080" y="2208407"/>
              <a:ext cx="4170286" cy="1226105"/>
            </a:xfrm>
            <a:custGeom>
              <a:avLst/>
              <a:gdLst>
                <a:gd name="T0" fmla="*/ 0 w 4151"/>
                <a:gd name="T1" fmla="*/ 2147483647 h 1160"/>
                <a:gd name="T2" fmla="*/ 2147483647 w 4151"/>
                <a:gd name="T3" fmla="*/ 2147483647 h 1160"/>
                <a:gd name="T4" fmla="*/ 2147483647 w 4151"/>
                <a:gd name="T5" fmla="*/ 2147483647 h 1160"/>
                <a:gd name="T6" fmla="*/ 2147483647 w 4151"/>
                <a:gd name="T7" fmla="*/ 2147483647 h 1160"/>
                <a:gd name="T8" fmla="*/ 2147483647 w 4151"/>
                <a:gd name="T9" fmla="*/ 2147483647 h 1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51"/>
                <a:gd name="T16" fmla="*/ 0 h 1160"/>
                <a:gd name="T17" fmla="*/ 4151 w 4151"/>
                <a:gd name="T18" fmla="*/ 1160 h 1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51" h="1160">
                  <a:moveTo>
                    <a:pt x="0" y="1160"/>
                  </a:moveTo>
                  <a:cubicBezTo>
                    <a:pt x="304" y="869"/>
                    <a:pt x="609" y="578"/>
                    <a:pt x="953" y="412"/>
                  </a:cubicBezTo>
                  <a:cubicBezTo>
                    <a:pt x="1297" y="246"/>
                    <a:pt x="1660" y="226"/>
                    <a:pt x="2064" y="162"/>
                  </a:cubicBezTo>
                  <a:cubicBezTo>
                    <a:pt x="2468" y="98"/>
                    <a:pt x="3032" y="52"/>
                    <a:pt x="3380" y="26"/>
                  </a:cubicBezTo>
                  <a:cubicBezTo>
                    <a:pt x="3728" y="0"/>
                    <a:pt x="4023" y="8"/>
                    <a:pt x="4151" y="4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" name="Text Box 6"/>
            <p:cNvSpPr txBox="1">
              <a:spLocks noChangeArrowheads="1"/>
            </p:cNvSpPr>
            <p:nvPr/>
          </p:nvSpPr>
          <p:spPr bwMode="auto">
            <a:xfrm rot="19872674">
              <a:off x="1176767" y="1888607"/>
              <a:ext cx="1359737" cy="2462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Fibronectin</a:t>
              </a:r>
              <a:r>
                <a:rPr lang="en-US" sz="1000" b="1" dirty="0">
                  <a:latin typeface="Arial" pitchFamily="34" charset="0"/>
                  <a:cs typeface="Arial" pitchFamily="34" charset="0"/>
                </a:rPr>
                <a:t> matrix</a:t>
              </a:r>
            </a:p>
          </p:txBody>
        </p:sp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1006005" y="2239125"/>
              <a:ext cx="4170286" cy="1226105"/>
            </a:xfrm>
            <a:custGeom>
              <a:avLst/>
              <a:gdLst>
                <a:gd name="T0" fmla="*/ 0 w 4151"/>
                <a:gd name="T1" fmla="*/ 2147483647 h 1160"/>
                <a:gd name="T2" fmla="*/ 2147483647 w 4151"/>
                <a:gd name="T3" fmla="*/ 2147483647 h 1160"/>
                <a:gd name="T4" fmla="*/ 2147483647 w 4151"/>
                <a:gd name="T5" fmla="*/ 2147483647 h 1160"/>
                <a:gd name="T6" fmla="*/ 2147483647 w 4151"/>
                <a:gd name="T7" fmla="*/ 2147483647 h 1160"/>
                <a:gd name="T8" fmla="*/ 2147483647 w 4151"/>
                <a:gd name="T9" fmla="*/ 2147483647 h 116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4151"/>
                <a:gd name="T16" fmla="*/ 0 h 1160"/>
                <a:gd name="T17" fmla="*/ 4151 w 4151"/>
                <a:gd name="T18" fmla="*/ 1160 h 116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4151" h="1160">
                  <a:moveTo>
                    <a:pt x="0" y="1160"/>
                  </a:moveTo>
                  <a:cubicBezTo>
                    <a:pt x="304" y="869"/>
                    <a:pt x="609" y="578"/>
                    <a:pt x="953" y="412"/>
                  </a:cubicBezTo>
                  <a:cubicBezTo>
                    <a:pt x="1297" y="246"/>
                    <a:pt x="1660" y="226"/>
                    <a:pt x="2064" y="162"/>
                  </a:cubicBezTo>
                  <a:cubicBezTo>
                    <a:pt x="2468" y="98"/>
                    <a:pt x="3032" y="52"/>
                    <a:pt x="3380" y="26"/>
                  </a:cubicBezTo>
                  <a:cubicBezTo>
                    <a:pt x="3728" y="0"/>
                    <a:pt x="4023" y="8"/>
                    <a:pt x="4151" y="4"/>
                  </a:cubicBezTo>
                </a:path>
              </a:pathLst>
            </a:custGeom>
            <a:noFill/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6" name="Group 32"/>
            <p:cNvGrpSpPr>
              <a:grpSpLocks/>
            </p:cNvGrpSpPr>
            <p:nvPr/>
          </p:nvGrpSpPr>
          <p:grpSpPr bwMode="auto">
            <a:xfrm>
              <a:off x="1506113" y="2013052"/>
              <a:ext cx="1100395" cy="440120"/>
              <a:chOff x="-76200" y="1608417"/>
              <a:chExt cx="3600450" cy="1373188"/>
            </a:xfrm>
          </p:grpSpPr>
          <p:sp>
            <p:nvSpPr>
              <p:cNvPr id="40" name="Freeform 9"/>
              <p:cNvSpPr>
                <a:spLocks/>
              </p:cNvSpPr>
              <p:nvPr/>
            </p:nvSpPr>
            <p:spPr bwMode="auto">
              <a:xfrm>
                <a:off x="-76200" y="2357717"/>
                <a:ext cx="1223962" cy="623888"/>
              </a:xfrm>
              <a:custGeom>
                <a:avLst/>
                <a:gdLst>
                  <a:gd name="T0" fmla="*/ 0 w 726"/>
                  <a:gd name="T1" fmla="*/ 2147483647 h 212"/>
                  <a:gd name="T2" fmla="*/ 2147483647 w 726"/>
                  <a:gd name="T3" fmla="*/ 2147483647 h 212"/>
                  <a:gd name="T4" fmla="*/ 2147483647 w 726"/>
                  <a:gd name="T5" fmla="*/ 0 h 212"/>
                  <a:gd name="T6" fmla="*/ 0 60000 65536"/>
                  <a:gd name="T7" fmla="*/ 0 60000 65536"/>
                  <a:gd name="T8" fmla="*/ 0 60000 65536"/>
                  <a:gd name="T9" fmla="*/ 0 w 726"/>
                  <a:gd name="T10" fmla="*/ 0 h 212"/>
                  <a:gd name="T11" fmla="*/ 726 w 726"/>
                  <a:gd name="T12" fmla="*/ 212 h 2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6" h="212">
                    <a:moveTo>
                      <a:pt x="0" y="182"/>
                    </a:moveTo>
                    <a:cubicBezTo>
                      <a:pt x="121" y="197"/>
                      <a:pt x="242" y="212"/>
                      <a:pt x="363" y="182"/>
                    </a:cubicBezTo>
                    <a:cubicBezTo>
                      <a:pt x="484" y="152"/>
                      <a:pt x="605" y="76"/>
                      <a:pt x="726" y="0"/>
                    </a:cubicBezTo>
                  </a:path>
                </a:pathLst>
              </a:custGeom>
              <a:noFill/>
              <a:ln w="38100">
                <a:solidFill>
                  <a:srgbClr val="99CC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Freeform 10"/>
              <p:cNvSpPr>
                <a:spLocks/>
              </p:cNvSpPr>
              <p:nvPr/>
            </p:nvSpPr>
            <p:spPr bwMode="auto">
              <a:xfrm>
                <a:off x="735012" y="1962430"/>
                <a:ext cx="1223963" cy="623887"/>
              </a:xfrm>
              <a:custGeom>
                <a:avLst/>
                <a:gdLst>
                  <a:gd name="T0" fmla="*/ 0 w 726"/>
                  <a:gd name="T1" fmla="*/ 2147483647 h 212"/>
                  <a:gd name="T2" fmla="*/ 2147483647 w 726"/>
                  <a:gd name="T3" fmla="*/ 2147483647 h 212"/>
                  <a:gd name="T4" fmla="*/ 2147483647 w 726"/>
                  <a:gd name="T5" fmla="*/ 0 h 212"/>
                  <a:gd name="T6" fmla="*/ 0 60000 65536"/>
                  <a:gd name="T7" fmla="*/ 0 60000 65536"/>
                  <a:gd name="T8" fmla="*/ 0 60000 65536"/>
                  <a:gd name="T9" fmla="*/ 0 w 726"/>
                  <a:gd name="T10" fmla="*/ 0 h 212"/>
                  <a:gd name="T11" fmla="*/ 726 w 726"/>
                  <a:gd name="T12" fmla="*/ 212 h 2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6" h="212">
                    <a:moveTo>
                      <a:pt x="0" y="182"/>
                    </a:moveTo>
                    <a:cubicBezTo>
                      <a:pt x="121" y="197"/>
                      <a:pt x="242" y="212"/>
                      <a:pt x="363" y="182"/>
                    </a:cubicBezTo>
                    <a:cubicBezTo>
                      <a:pt x="484" y="152"/>
                      <a:pt x="605" y="76"/>
                      <a:pt x="726" y="0"/>
                    </a:cubicBezTo>
                  </a:path>
                </a:pathLst>
              </a:custGeom>
              <a:noFill/>
              <a:ln w="38100">
                <a:solidFill>
                  <a:srgbClr val="99CC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2" name="Freeform 11"/>
              <p:cNvSpPr>
                <a:spLocks/>
              </p:cNvSpPr>
              <p:nvPr/>
            </p:nvSpPr>
            <p:spPr bwMode="auto">
              <a:xfrm>
                <a:off x="1544637" y="1638580"/>
                <a:ext cx="1223963" cy="623887"/>
              </a:xfrm>
              <a:custGeom>
                <a:avLst/>
                <a:gdLst>
                  <a:gd name="T0" fmla="*/ 0 w 726"/>
                  <a:gd name="T1" fmla="*/ 2147483647 h 212"/>
                  <a:gd name="T2" fmla="*/ 2147483647 w 726"/>
                  <a:gd name="T3" fmla="*/ 2147483647 h 212"/>
                  <a:gd name="T4" fmla="*/ 2147483647 w 726"/>
                  <a:gd name="T5" fmla="*/ 0 h 212"/>
                  <a:gd name="T6" fmla="*/ 0 60000 65536"/>
                  <a:gd name="T7" fmla="*/ 0 60000 65536"/>
                  <a:gd name="T8" fmla="*/ 0 60000 65536"/>
                  <a:gd name="T9" fmla="*/ 0 w 726"/>
                  <a:gd name="T10" fmla="*/ 0 h 212"/>
                  <a:gd name="T11" fmla="*/ 726 w 726"/>
                  <a:gd name="T12" fmla="*/ 212 h 2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6" h="212">
                    <a:moveTo>
                      <a:pt x="0" y="182"/>
                    </a:moveTo>
                    <a:cubicBezTo>
                      <a:pt x="121" y="197"/>
                      <a:pt x="242" y="212"/>
                      <a:pt x="363" y="182"/>
                    </a:cubicBezTo>
                    <a:cubicBezTo>
                      <a:pt x="484" y="152"/>
                      <a:pt x="605" y="76"/>
                      <a:pt x="726" y="0"/>
                    </a:cubicBezTo>
                  </a:path>
                </a:pathLst>
              </a:custGeom>
              <a:noFill/>
              <a:ln w="38100">
                <a:solidFill>
                  <a:srgbClr val="99CC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Freeform 12"/>
              <p:cNvSpPr>
                <a:spLocks/>
              </p:cNvSpPr>
              <p:nvPr/>
            </p:nvSpPr>
            <p:spPr bwMode="auto">
              <a:xfrm>
                <a:off x="1689100" y="1878292"/>
                <a:ext cx="1223962" cy="623888"/>
              </a:xfrm>
              <a:custGeom>
                <a:avLst/>
                <a:gdLst>
                  <a:gd name="T0" fmla="*/ 0 w 726"/>
                  <a:gd name="T1" fmla="*/ 2147483647 h 212"/>
                  <a:gd name="T2" fmla="*/ 2147483647 w 726"/>
                  <a:gd name="T3" fmla="*/ 2147483647 h 212"/>
                  <a:gd name="T4" fmla="*/ 2147483647 w 726"/>
                  <a:gd name="T5" fmla="*/ 0 h 212"/>
                  <a:gd name="T6" fmla="*/ 0 60000 65536"/>
                  <a:gd name="T7" fmla="*/ 0 60000 65536"/>
                  <a:gd name="T8" fmla="*/ 0 60000 65536"/>
                  <a:gd name="T9" fmla="*/ 0 w 726"/>
                  <a:gd name="T10" fmla="*/ 0 h 212"/>
                  <a:gd name="T11" fmla="*/ 726 w 726"/>
                  <a:gd name="T12" fmla="*/ 212 h 2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6" h="212">
                    <a:moveTo>
                      <a:pt x="0" y="182"/>
                    </a:moveTo>
                    <a:cubicBezTo>
                      <a:pt x="121" y="197"/>
                      <a:pt x="242" y="212"/>
                      <a:pt x="363" y="182"/>
                    </a:cubicBezTo>
                    <a:cubicBezTo>
                      <a:pt x="484" y="152"/>
                      <a:pt x="605" y="76"/>
                      <a:pt x="726" y="0"/>
                    </a:cubicBezTo>
                  </a:path>
                </a:pathLst>
              </a:custGeom>
              <a:noFill/>
              <a:ln w="38100">
                <a:solidFill>
                  <a:srgbClr val="99CC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4" name="Freeform 13"/>
              <p:cNvSpPr>
                <a:spLocks/>
              </p:cNvSpPr>
              <p:nvPr/>
            </p:nvSpPr>
            <p:spPr bwMode="auto">
              <a:xfrm>
                <a:off x="2300287" y="1608417"/>
                <a:ext cx="1223963" cy="623888"/>
              </a:xfrm>
              <a:custGeom>
                <a:avLst/>
                <a:gdLst>
                  <a:gd name="T0" fmla="*/ 0 w 726"/>
                  <a:gd name="T1" fmla="*/ 2147483647 h 212"/>
                  <a:gd name="T2" fmla="*/ 2147483647 w 726"/>
                  <a:gd name="T3" fmla="*/ 2147483647 h 212"/>
                  <a:gd name="T4" fmla="*/ 2147483647 w 726"/>
                  <a:gd name="T5" fmla="*/ 0 h 212"/>
                  <a:gd name="T6" fmla="*/ 0 60000 65536"/>
                  <a:gd name="T7" fmla="*/ 0 60000 65536"/>
                  <a:gd name="T8" fmla="*/ 0 60000 65536"/>
                  <a:gd name="T9" fmla="*/ 0 w 726"/>
                  <a:gd name="T10" fmla="*/ 0 h 212"/>
                  <a:gd name="T11" fmla="*/ 726 w 726"/>
                  <a:gd name="T12" fmla="*/ 212 h 2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6" h="212">
                    <a:moveTo>
                      <a:pt x="0" y="182"/>
                    </a:moveTo>
                    <a:cubicBezTo>
                      <a:pt x="121" y="197"/>
                      <a:pt x="242" y="212"/>
                      <a:pt x="363" y="182"/>
                    </a:cubicBezTo>
                    <a:cubicBezTo>
                      <a:pt x="484" y="152"/>
                      <a:pt x="605" y="76"/>
                      <a:pt x="726" y="0"/>
                    </a:cubicBezTo>
                  </a:path>
                </a:pathLst>
              </a:custGeom>
              <a:noFill/>
              <a:ln w="38100">
                <a:solidFill>
                  <a:srgbClr val="99CC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Freeform 14"/>
              <p:cNvSpPr>
                <a:spLocks/>
              </p:cNvSpPr>
              <p:nvPr/>
            </p:nvSpPr>
            <p:spPr bwMode="auto">
              <a:xfrm>
                <a:off x="392112" y="2286280"/>
                <a:ext cx="1223963" cy="623887"/>
              </a:xfrm>
              <a:custGeom>
                <a:avLst/>
                <a:gdLst>
                  <a:gd name="T0" fmla="*/ 0 w 726"/>
                  <a:gd name="T1" fmla="*/ 2147483647 h 212"/>
                  <a:gd name="T2" fmla="*/ 2147483647 w 726"/>
                  <a:gd name="T3" fmla="*/ 2147483647 h 212"/>
                  <a:gd name="T4" fmla="*/ 2147483647 w 726"/>
                  <a:gd name="T5" fmla="*/ 0 h 212"/>
                  <a:gd name="T6" fmla="*/ 0 60000 65536"/>
                  <a:gd name="T7" fmla="*/ 0 60000 65536"/>
                  <a:gd name="T8" fmla="*/ 0 60000 65536"/>
                  <a:gd name="T9" fmla="*/ 0 w 726"/>
                  <a:gd name="T10" fmla="*/ 0 h 212"/>
                  <a:gd name="T11" fmla="*/ 726 w 726"/>
                  <a:gd name="T12" fmla="*/ 212 h 2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6" h="212">
                    <a:moveTo>
                      <a:pt x="0" y="182"/>
                    </a:moveTo>
                    <a:cubicBezTo>
                      <a:pt x="121" y="197"/>
                      <a:pt x="242" y="212"/>
                      <a:pt x="363" y="182"/>
                    </a:cubicBezTo>
                    <a:cubicBezTo>
                      <a:pt x="484" y="152"/>
                      <a:pt x="605" y="76"/>
                      <a:pt x="726" y="0"/>
                    </a:cubicBezTo>
                  </a:path>
                </a:pathLst>
              </a:custGeom>
              <a:noFill/>
              <a:ln w="38100">
                <a:solidFill>
                  <a:srgbClr val="99CC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6" name="Freeform 15"/>
              <p:cNvSpPr>
                <a:spLocks/>
              </p:cNvSpPr>
              <p:nvPr/>
            </p:nvSpPr>
            <p:spPr bwMode="auto">
              <a:xfrm>
                <a:off x="1004887" y="2106892"/>
                <a:ext cx="1223963" cy="623888"/>
              </a:xfrm>
              <a:custGeom>
                <a:avLst/>
                <a:gdLst>
                  <a:gd name="T0" fmla="*/ 0 w 726"/>
                  <a:gd name="T1" fmla="*/ 2147483647 h 212"/>
                  <a:gd name="T2" fmla="*/ 2147483647 w 726"/>
                  <a:gd name="T3" fmla="*/ 2147483647 h 212"/>
                  <a:gd name="T4" fmla="*/ 2147483647 w 726"/>
                  <a:gd name="T5" fmla="*/ 0 h 212"/>
                  <a:gd name="T6" fmla="*/ 0 60000 65536"/>
                  <a:gd name="T7" fmla="*/ 0 60000 65536"/>
                  <a:gd name="T8" fmla="*/ 0 60000 65536"/>
                  <a:gd name="T9" fmla="*/ 0 w 726"/>
                  <a:gd name="T10" fmla="*/ 0 h 212"/>
                  <a:gd name="T11" fmla="*/ 726 w 726"/>
                  <a:gd name="T12" fmla="*/ 212 h 212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726" h="212">
                    <a:moveTo>
                      <a:pt x="0" y="182"/>
                    </a:moveTo>
                    <a:cubicBezTo>
                      <a:pt x="121" y="197"/>
                      <a:pt x="242" y="212"/>
                      <a:pt x="363" y="182"/>
                    </a:cubicBezTo>
                    <a:cubicBezTo>
                      <a:pt x="484" y="152"/>
                      <a:pt x="605" y="76"/>
                      <a:pt x="726" y="0"/>
                    </a:cubicBezTo>
                  </a:path>
                </a:pathLst>
              </a:custGeom>
              <a:noFill/>
              <a:ln w="38100">
                <a:solidFill>
                  <a:srgbClr val="99CC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7" name="Group 96"/>
            <p:cNvGrpSpPr/>
            <p:nvPr/>
          </p:nvGrpSpPr>
          <p:grpSpPr>
            <a:xfrm>
              <a:off x="2802849" y="2229295"/>
              <a:ext cx="243012" cy="422455"/>
              <a:chOff x="2801938" y="2086537"/>
              <a:chExt cx="330325" cy="749625"/>
            </a:xfrm>
          </p:grpSpPr>
          <p:sp>
            <p:nvSpPr>
              <p:cNvPr id="38" name="Freeform 19"/>
              <p:cNvSpPr>
                <a:spLocks/>
              </p:cNvSpPr>
              <p:nvPr/>
            </p:nvSpPr>
            <p:spPr bwMode="auto">
              <a:xfrm>
                <a:off x="2801938" y="2194488"/>
                <a:ext cx="270754" cy="641674"/>
              </a:xfrm>
              <a:custGeom>
                <a:avLst/>
                <a:gdLst>
                  <a:gd name="T0" fmla="*/ 2147483647 w 333"/>
                  <a:gd name="T1" fmla="*/ 2147483647 h 629"/>
                  <a:gd name="T2" fmla="*/ 2147483647 w 333"/>
                  <a:gd name="T3" fmla="*/ 2147483647 h 629"/>
                  <a:gd name="T4" fmla="*/ 2147483647 w 333"/>
                  <a:gd name="T5" fmla="*/ 2147483647 h 629"/>
                  <a:gd name="T6" fmla="*/ 2147483647 w 333"/>
                  <a:gd name="T7" fmla="*/ 2147483647 h 629"/>
                  <a:gd name="T8" fmla="*/ 2147483647 w 333"/>
                  <a:gd name="T9" fmla="*/ 2147483647 h 629"/>
                  <a:gd name="T10" fmla="*/ 2147483647 w 333"/>
                  <a:gd name="T11" fmla="*/ 2147483647 h 629"/>
                  <a:gd name="T12" fmla="*/ 2147483647 w 333"/>
                  <a:gd name="T13" fmla="*/ 2147483647 h 629"/>
                  <a:gd name="T14" fmla="*/ 2147483647 w 333"/>
                  <a:gd name="T15" fmla="*/ 2147483647 h 629"/>
                  <a:gd name="T16" fmla="*/ 2147483647 w 333"/>
                  <a:gd name="T17" fmla="*/ 2147483647 h 629"/>
                  <a:gd name="T18" fmla="*/ 2147483647 w 333"/>
                  <a:gd name="T19" fmla="*/ 2147483647 h 629"/>
                  <a:gd name="T20" fmla="*/ 2147483647 w 333"/>
                  <a:gd name="T21" fmla="*/ 2147483647 h 629"/>
                  <a:gd name="T22" fmla="*/ 2147483647 w 333"/>
                  <a:gd name="T23" fmla="*/ 2147483647 h 629"/>
                  <a:gd name="T24" fmla="*/ 2147483647 w 333"/>
                  <a:gd name="T25" fmla="*/ 2147483647 h 629"/>
                  <a:gd name="T26" fmla="*/ 2147483647 w 333"/>
                  <a:gd name="T27" fmla="*/ 2147483647 h 629"/>
                  <a:gd name="T28" fmla="*/ 2147483647 w 333"/>
                  <a:gd name="T29" fmla="*/ 2147483647 h 629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333"/>
                  <a:gd name="T46" fmla="*/ 0 h 629"/>
                  <a:gd name="T47" fmla="*/ 333 w 333"/>
                  <a:gd name="T48" fmla="*/ 629 h 629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333" h="629">
                    <a:moveTo>
                      <a:pt x="131" y="541"/>
                    </a:moveTo>
                    <a:cubicBezTo>
                      <a:pt x="94" y="544"/>
                      <a:pt x="56" y="540"/>
                      <a:pt x="21" y="550"/>
                    </a:cubicBezTo>
                    <a:cubicBezTo>
                      <a:pt x="11" y="553"/>
                      <a:pt x="0" y="567"/>
                      <a:pt x="3" y="577"/>
                    </a:cubicBezTo>
                    <a:cubicBezTo>
                      <a:pt x="6" y="586"/>
                      <a:pt x="22" y="583"/>
                      <a:pt x="31" y="586"/>
                    </a:cubicBezTo>
                    <a:cubicBezTo>
                      <a:pt x="95" y="583"/>
                      <a:pt x="185" y="629"/>
                      <a:pt x="223" y="577"/>
                    </a:cubicBezTo>
                    <a:cubicBezTo>
                      <a:pt x="300" y="472"/>
                      <a:pt x="160" y="275"/>
                      <a:pt x="287" y="193"/>
                    </a:cubicBezTo>
                    <a:cubicBezTo>
                      <a:pt x="318" y="146"/>
                      <a:pt x="333" y="77"/>
                      <a:pt x="268" y="56"/>
                    </a:cubicBezTo>
                    <a:cubicBezTo>
                      <a:pt x="252" y="45"/>
                      <a:pt x="240" y="28"/>
                      <a:pt x="223" y="19"/>
                    </a:cubicBezTo>
                    <a:cubicBezTo>
                      <a:pt x="206" y="10"/>
                      <a:pt x="168" y="1"/>
                      <a:pt x="168" y="1"/>
                    </a:cubicBezTo>
                    <a:cubicBezTo>
                      <a:pt x="144" y="4"/>
                      <a:pt x="117" y="0"/>
                      <a:pt x="95" y="10"/>
                    </a:cubicBezTo>
                    <a:cubicBezTo>
                      <a:pt x="86" y="14"/>
                      <a:pt x="85" y="28"/>
                      <a:pt x="85" y="38"/>
                    </a:cubicBezTo>
                    <a:cubicBezTo>
                      <a:pt x="85" y="81"/>
                      <a:pt x="95" y="124"/>
                      <a:pt x="104" y="166"/>
                    </a:cubicBezTo>
                    <a:cubicBezTo>
                      <a:pt x="105" y="169"/>
                      <a:pt x="126" y="233"/>
                      <a:pt x="131" y="248"/>
                    </a:cubicBezTo>
                    <a:cubicBezTo>
                      <a:pt x="137" y="266"/>
                      <a:pt x="149" y="303"/>
                      <a:pt x="149" y="303"/>
                    </a:cubicBezTo>
                    <a:cubicBezTo>
                      <a:pt x="140" y="544"/>
                      <a:pt x="219" y="541"/>
                      <a:pt x="131" y="541"/>
                    </a:cubicBezTo>
                    <a:close/>
                  </a:path>
                </a:pathLst>
              </a:custGeom>
              <a:solidFill>
                <a:srgbClr val="33CCCC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9" name="Freeform 22"/>
              <p:cNvSpPr>
                <a:spLocks/>
              </p:cNvSpPr>
              <p:nvPr/>
            </p:nvSpPr>
            <p:spPr bwMode="auto">
              <a:xfrm>
                <a:off x="3001963" y="2086537"/>
                <a:ext cx="130300" cy="653315"/>
              </a:xfrm>
              <a:custGeom>
                <a:avLst/>
                <a:gdLst>
                  <a:gd name="T0" fmla="*/ 2147483647 w 160"/>
                  <a:gd name="T1" fmla="*/ 2147483647 h 641"/>
                  <a:gd name="T2" fmla="*/ 2147483647 w 160"/>
                  <a:gd name="T3" fmla="*/ 2147483647 h 641"/>
                  <a:gd name="T4" fmla="*/ 2147483647 w 160"/>
                  <a:gd name="T5" fmla="*/ 2147483647 h 641"/>
                  <a:gd name="T6" fmla="*/ 2147483647 w 160"/>
                  <a:gd name="T7" fmla="*/ 2147483647 h 641"/>
                  <a:gd name="T8" fmla="*/ 2147483647 w 160"/>
                  <a:gd name="T9" fmla="*/ 2147483647 h 641"/>
                  <a:gd name="T10" fmla="*/ 2147483647 w 160"/>
                  <a:gd name="T11" fmla="*/ 2147483647 h 641"/>
                  <a:gd name="T12" fmla="*/ 2147483647 w 160"/>
                  <a:gd name="T13" fmla="*/ 2147483647 h 641"/>
                  <a:gd name="T14" fmla="*/ 2147483647 w 160"/>
                  <a:gd name="T15" fmla="*/ 2147483647 h 641"/>
                  <a:gd name="T16" fmla="*/ 0 w 160"/>
                  <a:gd name="T17" fmla="*/ 0 h 641"/>
                  <a:gd name="T18" fmla="*/ 0 w 160"/>
                  <a:gd name="T19" fmla="*/ 2147483647 h 641"/>
                  <a:gd name="T20" fmla="*/ 0 w 160"/>
                  <a:gd name="T21" fmla="*/ 2147483647 h 641"/>
                  <a:gd name="T22" fmla="*/ 2147483647 w 160"/>
                  <a:gd name="T23" fmla="*/ 2147483647 h 641"/>
                  <a:gd name="T24" fmla="*/ 2147483647 w 160"/>
                  <a:gd name="T25" fmla="*/ 2147483647 h 64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160"/>
                  <a:gd name="T40" fmla="*/ 0 h 641"/>
                  <a:gd name="T41" fmla="*/ 160 w 160"/>
                  <a:gd name="T42" fmla="*/ 641 h 641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160" h="641">
                    <a:moveTo>
                      <a:pt x="50" y="488"/>
                    </a:moveTo>
                    <a:cubicBezTo>
                      <a:pt x="47" y="519"/>
                      <a:pt x="48" y="550"/>
                      <a:pt x="41" y="580"/>
                    </a:cubicBezTo>
                    <a:cubicBezTo>
                      <a:pt x="39" y="591"/>
                      <a:pt x="23" y="596"/>
                      <a:pt x="23" y="607"/>
                    </a:cubicBezTo>
                    <a:cubicBezTo>
                      <a:pt x="23" y="616"/>
                      <a:pt x="35" y="620"/>
                      <a:pt x="41" y="626"/>
                    </a:cubicBezTo>
                    <a:cubicBezTo>
                      <a:pt x="81" y="623"/>
                      <a:pt x="144" y="641"/>
                      <a:pt x="160" y="616"/>
                    </a:cubicBezTo>
                    <a:lnTo>
                      <a:pt x="113" y="477"/>
                    </a:lnTo>
                    <a:lnTo>
                      <a:pt x="113" y="182"/>
                    </a:lnTo>
                    <a:lnTo>
                      <a:pt x="113" y="68"/>
                    </a:lnTo>
                    <a:lnTo>
                      <a:pt x="0" y="0"/>
                    </a:lnTo>
                    <a:lnTo>
                      <a:pt x="0" y="91"/>
                    </a:lnTo>
                    <a:lnTo>
                      <a:pt x="0" y="159"/>
                    </a:lnTo>
                    <a:lnTo>
                      <a:pt x="22" y="250"/>
                    </a:lnTo>
                    <a:lnTo>
                      <a:pt x="50" y="488"/>
                    </a:lnTo>
                    <a:close/>
                  </a:path>
                </a:pathLst>
              </a:custGeom>
              <a:solidFill>
                <a:srgbClr val="0066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8" name="Text Box 25"/>
            <p:cNvSpPr txBox="1">
              <a:spLocks noChangeArrowheads="1"/>
            </p:cNvSpPr>
            <p:nvPr/>
          </p:nvSpPr>
          <p:spPr bwMode="auto">
            <a:xfrm>
              <a:off x="3851455" y="3381445"/>
              <a:ext cx="1074494" cy="70788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dirty="0">
                  <a:latin typeface="Arial" pitchFamily="34" charset="0"/>
                  <a:cs typeface="Arial" pitchFamily="34" charset="0"/>
                </a:rPr>
                <a:t>Fibroblast</a:t>
              </a:r>
            </a:p>
            <a:p>
              <a:pPr algn="ctr"/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Proliferation Differentiation</a:t>
              </a:r>
            </a:p>
            <a:p>
              <a:pPr algn="ctr"/>
              <a:r>
                <a:rPr lang="en-US" sz="1000" b="1" dirty="0" smtClean="0">
                  <a:latin typeface="Arial" pitchFamily="34" charset="0"/>
                  <a:cs typeface="Arial" pitchFamily="34" charset="0"/>
                </a:rPr>
                <a:t>Migration</a:t>
              </a:r>
              <a:endParaRPr lang="en-US" sz="1000" b="1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9" name="Text Box 26"/>
            <p:cNvSpPr txBox="1">
              <a:spLocks noChangeArrowheads="1"/>
            </p:cNvSpPr>
            <p:nvPr/>
          </p:nvSpPr>
          <p:spPr bwMode="auto">
            <a:xfrm>
              <a:off x="2392065" y="2613345"/>
              <a:ext cx="987771" cy="2462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1000" b="1" dirty="0" err="1">
                  <a:latin typeface="Arial" pitchFamily="34" charset="0"/>
                  <a:cs typeface="Arial" pitchFamily="34" charset="0"/>
                </a:rPr>
                <a:t>Integrin</a:t>
              </a:r>
              <a:r>
                <a:rPr lang="en-US" sz="1000" b="1" dirty="0">
                  <a:latin typeface="Arial" pitchFamily="34" charset="0"/>
                  <a:cs typeface="Arial" pitchFamily="34" charset="0"/>
                </a:rPr>
                <a:t> </a:t>
              </a:r>
              <a:r>
                <a:rPr lang="el-GR" sz="1000" b="1" dirty="0">
                  <a:latin typeface="Arial" pitchFamily="34" charset="0"/>
                  <a:cs typeface="Arial" pitchFamily="34" charset="0"/>
                </a:rPr>
                <a:t>α</a:t>
              </a:r>
              <a:r>
                <a:rPr lang="en-US" sz="1000" b="1" dirty="0">
                  <a:latin typeface="Arial" pitchFamily="34" charset="0"/>
                  <a:cs typeface="Arial" pitchFamily="34" charset="0"/>
                </a:rPr>
                <a:t>5</a:t>
              </a:r>
              <a:r>
                <a:rPr lang="el-GR" sz="1000" b="1" dirty="0">
                  <a:latin typeface="Arial" pitchFamily="34" charset="0"/>
                  <a:cs typeface="Arial" pitchFamily="34" charset="0"/>
                </a:rPr>
                <a:t>β</a:t>
              </a:r>
              <a:r>
                <a:rPr lang="en-US" sz="1000" b="1" dirty="0"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0" name="AutoShape 31"/>
            <p:cNvSpPr>
              <a:spLocks noChangeArrowheads="1"/>
            </p:cNvSpPr>
            <p:nvPr/>
          </p:nvSpPr>
          <p:spPr bwMode="auto">
            <a:xfrm rot="21441014">
              <a:off x="2490328" y="2173296"/>
              <a:ext cx="379463" cy="103231"/>
            </a:xfrm>
            <a:prstGeom prst="lightningBolt">
              <a:avLst/>
            </a:prstGeom>
            <a:solidFill>
              <a:srgbClr val="FFCC00"/>
            </a:solidFill>
            <a:ln w="9525" algn="ctr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1" name="Line 32"/>
            <p:cNvSpPr>
              <a:spLocks noChangeShapeType="1"/>
            </p:cNvSpPr>
            <p:nvPr/>
          </p:nvSpPr>
          <p:spPr bwMode="auto">
            <a:xfrm>
              <a:off x="3236975" y="2498130"/>
              <a:ext cx="345645" cy="7681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Line 34"/>
            <p:cNvSpPr>
              <a:spLocks noChangeShapeType="1"/>
            </p:cNvSpPr>
            <p:nvPr/>
          </p:nvSpPr>
          <p:spPr bwMode="auto">
            <a:xfrm>
              <a:off x="4388067" y="3035800"/>
              <a:ext cx="1270" cy="26883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Text Box 25"/>
            <p:cNvSpPr txBox="1">
              <a:spLocks noChangeArrowheads="1"/>
            </p:cNvSpPr>
            <p:nvPr/>
          </p:nvSpPr>
          <p:spPr bwMode="auto">
            <a:xfrm>
              <a:off x="5157225" y="3612278"/>
              <a:ext cx="750199" cy="24622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1000" b="1" dirty="0">
                  <a:latin typeface="Arial" pitchFamily="34" charset="0"/>
                  <a:cs typeface="Arial" pitchFamily="34" charset="0"/>
                </a:rPr>
                <a:t>Fibrosis</a:t>
              </a:r>
            </a:p>
          </p:txBody>
        </p:sp>
        <p:sp>
          <p:nvSpPr>
            <p:cNvPr id="14" name="Line 17"/>
            <p:cNvSpPr>
              <a:spLocks noChangeShapeType="1"/>
            </p:cNvSpPr>
            <p:nvPr/>
          </p:nvSpPr>
          <p:spPr bwMode="auto">
            <a:xfrm flipV="1">
              <a:off x="1623965" y="2459724"/>
              <a:ext cx="307240" cy="960125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 flipV="1">
              <a:off x="1796939" y="2949465"/>
              <a:ext cx="576075" cy="53218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solid"/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6" name="Group 48"/>
            <p:cNvGrpSpPr/>
            <p:nvPr/>
          </p:nvGrpSpPr>
          <p:grpSpPr>
            <a:xfrm>
              <a:off x="1124700" y="3562566"/>
              <a:ext cx="614480" cy="345645"/>
              <a:chOff x="1017717" y="4264760"/>
              <a:chExt cx="614480" cy="345645"/>
            </a:xfrm>
          </p:grpSpPr>
          <p:sp>
            <p:nvSpPr>
              <p:cNvPr id="36" name="Oval 35"/>
              <p:cNvSpPr/>
              <p:nvPr/>
            </p:nvSpPr>
            <p:spPr>
              <a:xfrm>
                <a:off x="1017717" y="4264760"/>
                <a:ext cx="614480" cy="345645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Text Box 5"/>
              <p:cNvSpPr txBox="1">
                <a:spLocks noChangeArrowheads="1"/>
              </p:cNvSpPr>
              <p:nvPr/>
            </p:nvSpPr>
            <p:spPr bwMode="auto">
              <a:xfrm>
                <a:off x="1066187" y="4314472"/>
                <a:ext cx="517540" cy="246221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000" b="1" dirty="0" err="1">
                    <a:solidFill>
                      <a:srgbClr val="FF0000"/>
                    </a:solidFill>
                    <a:latin typeface="Arial" pitchFamily="34" charset="0"/>
                    <a:cs typeface="Arial" pitchFamily="34" charset="0"/>
                  </a:rPr>
                  <a:t>pVHL</a:t>
                </a:r>
                <a:endParaRPr lang="en-US" sz="1000" b="1" dirty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7" name="Group 47"/>
            <p:cNvGrpSpPr/>
            <p:nvPr/>
          </p:nvGrpSpPr>
          <p:grpSpPr>
            <a:xfrm>
              <a:off x="2444293" y="3842305"/>
              <a:ext cx="960125" cy="288037"/>
              <a:chOff x="4081884" y="6096894"/>
              <a:chExt cx="960125" cy="288037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4081884" y="6096894"/>
                <a:ext cx="960125" cy="288037"/>
              </a:xfrm>
              <a:prstGeom prst="rect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4092106" y="6117802"/>
                <a:ext cx="93968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err="1" smtClean="0">
                    <a:latin typeface="Arial" pitchFamily="34" charset="0"/>
                    <a:cs typeface="Arial" pitchFamily="34" charset="0"/>
                  </a:rPr>
                  <a:t>Wnt</a:t>
                </a:r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/Frizzled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8" name="Group 46"/>
            <p:cNvGrpSpPr/>
            <p:nvPr/>
          </p:nvGrpSpPr>
          <p:grpSpPr>
            <a:xfrm>
              <a:off x="2662104" y="3458255"/>
              <a:ext cx="511884" cy="288037"/>
              <a:chOff x="3160165" y="6088998"/>
              <a:chExt cx="511884" cy="288037"/>
            </a:xfrm>
          </p:grpSpPr>
          <p:sp>
            <p:nvSpPr>
              <p:cNvPr id="32" name="Rounded Rectangle 31"/>
              <p:cNvSpPr/>
              <p:nvPr/>
            </p:nvSpPr>
            <p:spPr>
              <a:xfrm>
                <a:off x="3172784" y="6088998"/>
                <a:ext cx="499265" cy="288037"/>
              </a:xfrm>
              <a:prstGeom prst="roundRect">
                <a:avLst/>
              </a:prstGeom>
              <a:solidFill>
                <a:srgbClr val="92D050"/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160165" y="6109906"/>
                <a:ext cx="50206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PGE</a:t>
                </a:r>
                <a:r>
                  <a:rPr lang="en-US" sz="1000" b="1" baseline="-25000" dirty="0" smtClean="0">
                    <a:latin typeface="Arial" pitchFamily="34" charset="0"/>
                    <a:cs typeface="Arial" pitchFamily="34" charset="0"/>
                  </a:rPr>
                  <a:t>2</a:t>
                </a:r>
                <a:endParaRPr lang="en-US" sz="1000" b="1" baseline="-25000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19" name="Line 32"/>
            <p:cNvSpPr>
              <a:spLocks noChangeShapeType="1"/>
            </p:cNvSpPr>
            <p:nvPr/>
          </p:nvSpPr>
          <p:spPr bwMode="auto">
            <a:xfrm>
              <a:off x="3697835" y="2613345"/>
              <a:ext cx="345645" cy="7681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 wrap="none" anchor="ctr"/>
            <a:lstStyle/>
            <a:p>
              <a:endParaRPr lang="en-US" sz="1000" b="1"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1892800" y="3842305"/>
              <a:ext cx="499265" cy="153621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" name="Group 112"/>
            <p:cNvGrpSpPr/>
            <p:nvPr/>
          </p:nvGrpSpPr>
          <p:grpSpPr>
            <a:xfrm>
              <a:off x="1892800" y="3491737"/>
              <a:ext cx="505184" cy="221072"/>
              <a:chOff x="1892800" y="3890553"/>
              <a:chExt cx="729750" cy="191540"/>
            </a:xfrm>
          </p:grpSpPr>
          <p:cxnSp>
            <p:nvCxnSpPr>
              <p:cNvPr id="30" name="Straight Connector 29"/>
              <p:cNvCxnSpPr/>
              <p:nvPr/>
            </p:nvCxnSpPr>
            <p:spPr>
              <a:xfrm>
                <a:off x="1892800" y="3986323"/>
                <a:ext cx="72975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Connector 30"/>
              <p:cNvCxnSpPr/>
              <p:nvPr/>
            </p:nvCxnSpPr>
            <p:spPr>
              <a:xfrm>
                <a:off x="2622550" y="3890553"/>
                <a:ext cx="0" cy="1915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2" name="Straight Connector 21"/>
            <p:cNvCxnSpPr/>
            <p:nvPr/>
          </p:nvCxnSpPr>
          <p:spPr>
            <a:xfrm>
              <a:off x="3476930" y="3986323"/>
              <a:ext cx="384050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oup 113"/>
            <p:cNvGrpSpPr/>
            <p:nvPr/>
          </p:nvGrpSpPr>
          <p:grpSpPr>
            <a:xfrm>
              <a:off x="3429000" y="3491737"/>
              <a:ext cx="431980" cy="221072"/>
              <a:chOff x="3304260" y="3890553"/>
              <a:chExt cx="624005" cy="191540"/>
            </a:xfrm>
          </p:grpSpPr>
          <p:cxnSp>
            <p:nvCxnSpPr>
              <p:cNvPr id="28" name="Straight Connector 27"/>
              <p:cNvCxnSpPr/>
              <p:nvPr/>
            </p:nvCxnSpPr>
            <p:spPr>
              <a:xfrm>
                <a:off x="3304260" y="3986323"/>
                <a:ext cx="61448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3928265" y="3890553"/>
                <a:ext cx="0" cy="19154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4" name="Straight Connector 23"/>
            <p:cNvCxnSpPr/>
            <p:nvPr/>
          </p:nvCxnSpPr>
          <p:spPr>
            <a:xfrm>
              <a:off x="4849985" y="3735388"/>
              <a:ext cx="384050" cy="0"/>
            </a:xfrm>
            <a:prstGeom prst="line">
              <a:avLst/>
            </a:prstGeom>
            <a:ln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oup 116"/>
            <p:cNvGrpSpPr/>
            <p:nvPr/>
          </p:nvGrpSpPr>
          <p:grpSpPr>
            <a:xfrm>
              <a:off x="4164121" y="2651750"/>
              <a:ext cx="449162" cy="268835"/>
              <a:chOff x="3966252" y="2651750"/>
              <a:chExt cx="449162" cy="268835"/>
            </a:xfrm>
          </p:grpSpPr>
          <p:sp>
            <p:nvSpPr>
              <p:cNvPr id="26" name="AutoShape 24"/>
              <p:cNvSpPr>
                <a:spLocks noChangeArrowheads="1"/>
              </p:cNvSpPr>
              <p:nvPr/>
            </p:nvSpPr>
            <p:spPr bwMode="auto">
              <a:xfrm>
                <a:off x="3979188" y="2651750"/>
                <a:ext cx="423290" cy="268835"/>
              </a:xfrm>
              <a:prstGeom prst="octagon">
                <a:avLst>
                  <a:gd name="adj" fmla="val 29287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9525" algn="ctr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US" sz="1000" b="1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3966252" y="2663057"/>
                <a:ext cx="44916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b="1" dirty="0" smtClean="0">
                    <a:latin typeface="Arial" pitchFamily="34" charset="0"/>
                    <a:cs typeface="Arial" pitchFamily="34" charset="0"/>
                  </a:rPr>
                  <a:t>FAK</a:t>
                </a:r>
                <a:endParaRPr lang="en-US" sz="1000" b="1" dirty="0"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47" name="TextBox 16"/>
          <p:cNvSpPr txBox="1">
            <a:spLocks noChangeArrowheads="1"/>
          </p:cNvSpPr>
          <p:nvPr/>
        </p:nvSpPr>
        <p:spPr bwMode="auto">
          <a:xfrm>
            <a:off x="0" y="152400"/>
            <a:ext cx="5867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200" b="1" dirty="0" smtClean="0"/>
              <a:t>Fig 7. </a:t>
            </a:r>
            <a:endParaRPr lang="en-US" sz="1200" b="1" i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3730</TotalTime>
  <Words>615</Words>
  <Application>Microsoft Office PowerPoint</Application>
  <PresentationFormat>On-screen Show (4:3)</PresentationFormat>
  <Paragraphs>484</Paragraphs>
  <Slides>7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Office Theme</vt:lpstr>
      <vt:lpstr>Prism Project</vt:lpstr>
      <vt:lpstr>GraphPad Prism 4 Project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UIC CoMD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guofei</dc:creator>
  <cp:lastModifiedBy>guofei</cp:lastModifiedBy>
  <cp:revision>225</cp:revision>
  <dcterms:created xsi:type="dcterms:W3CDTF">2015-02-05T19:01:03Z</dcterms:created>
  <dcterms:modified xsi:type="dcterms:W3CDTF">2015-10-16T16:57:29Z</dcterms:modified>
</cp:coreProperties>
</file>