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2" userDrawn="1">
          <p15:clr>
            <a:srgbClr val="A4A3A4"/>
          </p15:clr>
        </p15:guide>
        <p15:guide id="2" pos="35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6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6" y="96"/>
      </p:cViewPr>
      <p:guideLst>
        <p:guide orient="horz" pos="4152"/>
        <p:guide pos="35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5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61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4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7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6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9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1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6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14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0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0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AE7D5-ADB8-4F01-B924-907897BB88A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302B1-3BF1-401E-B2BD-6078D7EEE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7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rved Down Arrow 260"/>
          <p:cNvSpPr/>
          <p:nvPr/>
        </p:nvSpPr>
        <p:spPr>
          <a:xfrm>
            <a:off x="8686330" y="3491929"/>
            <a:ext cx="983974" cy="261524"/>
          </a:xfrm>
          <a:prstGeom prst="curved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Curved Down Arrow 58"/>
          <p:cNvSpPr/>
          <p:nvPr/>
        </p:nvSpPr>
        <p:spPr>
          <a:xfrm>
            <a:off x="1917357" y="3452543"/>
            <a:ext cx="983974" cy="261524"/>
          </a:xfrm>
          <a:prstGeom prst="curved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85861" y="1108092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2627" y="90343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9640" y="90343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35752" y="72969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326701" y="90343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68068" y="1108092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37816" y="72969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185861" y="1650993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27" y="18678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79640" y="18678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35752" y="205365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326701" y="18678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68068" y="1650993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37816" y="205365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2099204" y="1327940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2251604" y="1379412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2404004" y="1436028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2556404" y="1489167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2708804" y="1545783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547711" y="904577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404477" y="6999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041490" y="6999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2697602" y="52617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3688551" y="6999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2529918" y="904577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399666" y="52617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3547711" y="1853530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404477" y="207035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3041490" y="207035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2697602" y="225619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3688551" y="207035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2529918" y="1853530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3399666" y="225619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6755325" y="1102208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612091" y="89755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6249104" y="89755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905216" y="72380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896165" y="89755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5737532" y="1102208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607280" y="72380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/>
        </p:nvSpPr>
        <p:spPr>
          <a:xfrm>
            <a:off x="6755325" y="1645109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612091" y="186193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249104" y="186193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905216" y="204777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896165" y="186193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5737532" y="1645109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607280" y="204777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7616179" y="1322056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ight Arrow 81"/>
          <p:cNvSpPr/>
          <p:nvPr/>
        </p:nvSpPr>
        <p:spPr>
          <a:xfrm>
            <a:off x="7768579" y="1373528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/>
          <p:cNvSpPr/>
          <p:nvPr/>
        </p:nvSpPr>
        <p:spPr>
          <a:xfrm>
            <a:off x="7920979" y="1430144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Arrow 83"/>
          <p:cNvSpPr/>
          <p:nvPr/>
        </p:nvSpPr>
        <p:spPr>
          <a:xfrm>
            <a:off x="8073379" y="1483283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Arrow 84"/>
          <p:cNvSpPr/>
          <p:nvPr/>
        </p:nvSpPr>
        <p:spPr>
          <a:xfrm>
            <a:off x="8225779" y="1539899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9117175" y="1064885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7973941" y="86022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8610954" y="86022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8267066" y="68648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9258015" y="86022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ounded Rectangle 90"/>
          <p:cNvSpPr/>
          <p:nvPr/>
        </p:nvSpPr>
        <p:spPr>
          <a:xfrm>
            <a:off x="8099382" y="1064885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8969130" y="68648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/>
          <p:cNvSpPr/>
          <p:nvPr/>
        </p:nvSpPr>
        <p:spPr>
          <a:xfrm>
            <a:off x="9117175" y="1681454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7973941" y="189828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8610954" y="189828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8267066" y="208411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9258015" y="189828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8099382" y="1681454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8969130" y="208411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3277350" y="1137415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3322419" y="1481898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3852101" y="1436860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3942665" y="1072306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2877300" y="1223140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8722114" y="1243977"/>
            <a:ext cx="6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</a:t>
            </a:r>
            <a:r>
              <a:rPr lang="en-US" sz="1000" b="1" baseline="30000" dirty="0"/>
              <a:t>.</a:t>
            </a:r>
            <a:endParaRPr lang="en-US" sz="10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8767183" y="1489070"/>
            <a:ext cx="6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</a:t>
            </a:r>
            <a:r>
              <a:rPr lang="en-US" sz="1000" b="1" baseline="30000" dirty="0"/>
              <a:t>.</a:t>
            </a:r>
            <a:endParaRPr lang="en-US" sz="10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9296865" y="1444032"/>
            <a:ext cx="6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</a:t>
            </a:r>
            <a:r>
              <a:rPr lang="en-US" sz="1000" b="1" baseline="30000" dirty="0"/>
              <a:t>.</a:t>
            </a:r>
            <a:endParaRPr lang="en-US" sz="1000" b="1" dirty="0"/>
          </a:p>
        </p:txBody>
      </p:sp>
      <p:sp>
        <p:nvSpPr>
          <p:cNvPr id="101" name="Rounded Rectangle 100"/>
          <p:cNvSpPr/>
          <p:nvPr/>
        </p:nvSpPr>
        <p:spPr>
          <a:xfrm>
            <a:off x="1204911" y="5466655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61677" y="526199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98690" y="526199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354802" y="508825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1345751" y="526199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/>
          <p:cNvSpPr/>
          <p:nvPr/>
        </p:nvSpPr>
        <p:spPr>
          <a:xfrm>
            <a:off x="187118" y="5466655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1056866" y="508825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1204911" y="6009556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61677" y="6226382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98690" y="6226382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354802" y="641222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1345751" y="6226382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/>
          <p:cNvSpPr/>
          <p:nvPr/>
        </p:nvSpPr>
        <p:spPr>
          <a:xfrm>
            <a:off x="187118" y="6009556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56866" y="6412220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ight Arrow 121"/>
          <p:cNvSpPr/>
          <p:nvPr/>
        </p:nvSpPr>
        <p:spPr>
          <a:xfrm>
            <a:off x="2098377" y="5686503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ight Arrow 122"/>
          <p:cNvSpPr/>
          <p:nvPr/>
        </p:nvSpPr>
        <p:spPr>
          <a:xfrm>
            <a:off x="2250777" y="5737975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ight Arrow 123"/>
          <p:cNvSpPr/>
          <p:nvPr/>
        </p:nvSpPr>
        <p:spPr>
          <a:xfrm>
            <a:off x="2403177" y="5794591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ight Arrow 124"/>
          <p:cNvSpPr/>
          <p:nvPr/>
        </p:nvSpPr>
        <p:spPr>
          <a:xfrm>
            <a:off x="2555577" y="5847730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ight Arrow 125"/>
          <p:cNvSpPr/>
          <p:nvPr/>
        </p:nvSpPr>
        <p:spPr>
          <a:xfrm>
            <a:off x="2707977" y="5904346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ounded Rectangle 126"/>
          <p:cNvSpPr/>
          <p:nvPr/>
        </p:nvSpPr>
        <p:spPr>
          <a:xfrm>
            <a:off x="3566761" y="5263140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2423527" y="5058482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3060540" y="5058482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2716652" y="488473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3707601" y="5058482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2548968" y="5263140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3418716" y="488473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3566761" y="6212093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2423527" y="64289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3060540" y="64289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2716652" y="661475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3707601" y="642891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ounded Rectangle 138"/>
          <p:cNvSpPr/>
          <p:nvPr/>
        </p:nvSpPr>
        <p:spPr>
          <a:xfrm>
            <a:off x="2548968" y="6212093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3418716" y="6614757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/>
          <p:cNvSpPr txBox="1"/>
          <p:nvPr/>
        </p:nvSpPr>
        <p:spPr>
          <a:xfrm>
            <a:off x="3296400" y="5495978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42" name="TextBox 141"/>
          <p:cNvSpPr txBox="1"/>
          <p:nvPr/>
        </p:nvSpPr>
        <p:spPr>
          <a:xfrm>
            <a:off x="3341469" y="5840461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3871151" y="5795423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3961715" y="5430869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896350" y="5581703"/>
            <a:ext cx="63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</a:t>
            </a:r>
            <a:r>
              <a:rPr lang="en-US" sz="2000" b="1" baseline="30000" dirty="0"/>
              <a:t>.</a:t>
            </a:r>
            <a:endParaRPr lang="en-US" sz="2000" b="1" dirty="0"/>
          </a:p>
        </p:txBody>
      </p:sp>
      <p:sp>
        <p:nvSpPr>
          <p:cNvPr id="186" name="Rounded Rectangle 185"/>
          <p:cNvSpPr/>
          <p:nvPr/>
        </p:nvSpPr>
        <p:spPr>
          <a:xfrm>
            <a:off x="6755142" y="5465401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611908" y="526074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6248921" y="526074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5905033" y="508699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6895982" y="526074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ounded Rectangle 190"/>
          <p:cNvSpPr/>
          <p:nvPr/>
        </p:nvSpPr>
        <p:spPr>
          <a:xfrm>
            <a:off x="5737349" y="5465401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6607097" y="5086999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ounded Rectangle 192"/>
          <p:cNvSpPr/>
          <p:nvPr/>
        </p:nvSpPr>
        <p:spPr>
          <a:xfrm>
            <a:off x="6755142" y="6008302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5611908" y="622512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6248921" y="622512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5905033" y="641096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6895982" y="622512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ounded Rectangle 197"/>
          <p:cNvSpPr/>
          <p:nvPr/>
        </p:nvSpPr>
        <p:spPr>
          <a:xfrm>
            <a:off x="5737349" y="6008302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6607097" y="6410966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ight Arrow 199"/>
          <p:cNvSpPr/>
          <p:nvPr/>
        </p:nvSpPr>
        <p:spPr>
          <a:xfrm>
            <a:off x="7640451" y="5685249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ight Arrow 200"/>
          <p:cNvSpPr/>
          <p:nvPr/>
        </p:nvSpPr>
        <p:spPr>
          <a:xfrm>
            <a:off x="7792851" y="5736721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ight Arrow 201"/>
          <p:cNvSpPr/>
          <p:nvPr/>
        </p:nvSpPr>
        <p:spPr>
          <a:xfrm>
            <a:off x="7945251" y="5793337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ight Arrow 202"/>
          <p:cNvSpPr/>
          <p:nvPr/>
        </p:nvSpPr>
        <p:spPr>
          <a:xfrm>
            <a:off x="8097651" y="5846476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ight Arrow 203"/>
          <p:cNvSpPr/>
          <p:nvPr/>
        </p:nvSpPr>
        <p:spPr>
          <a:xfrm>
            <a:off x="8250051" y="5903092"/>
            <a:ext cx="143471" cy="8096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ounded Rectangle 204"/>
          <p:cNvSpPr/>
          <p:nvPr/>
        </p:nvSpPr>
        <p:spPr>
          <a:xfrm>
            <a:off x="9116992" y="5261886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7973758" y="505722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8610771" y="505722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8266883" y="488348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9257832" y="5057228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ounded Rectangle 209"/>
          <p:cNvSpPr/>
          <p:nvPr/>
        </p:nvSpPr>
        <p:spPr>
          <a:xfrm>
            <a:off x="8099199" y="5261886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8968947" y="4883484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ounded Rectangle 211"/>
          <p:cNvSpPr/>
          <p:nvPr/>
        </p:nvSpPr>
        <p:spPr>
          <a:xfrm>
            <a:off x="9116992" y="6210839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7973758" y="642766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8610771" y="642766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8266883" y="661350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9257832" y="6427665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ounded Rectangle 216"/>
          <p:cNvSpPr/>
          <p:nvPr/>
        </p:nvSpPr>
        <p:spPr>
          <a:xfrm>
            <a:off x="8099199" y="6210839"/>
            <a:ext cx="997527" cy="1995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8968947" y="6613503"/>
            <a:ext cx="989215" cy="191193"/>
          </a:xfrm>
          <a:prstGeom prst="ellipse">
            <a:avLst/>
          </a:prstGeom>
          <a:solidFill>
            <a:srgbClr val="C16F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TextBox 222"/>
          <p:cNvSpPr txBox="1"/>
          <p:nvPr/>
        </p:nvSpPr>
        <p:spPr>
          <a:xfrm>
            <a:off x="8232170" y="5439644"/>
            <a:ext cx="756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</a:t>
            </a:r>
            <a:r>
              <a:rPr lang="en-US" sz="2000" b="1" baseline="-25000" dirty="0"/>
              <a:t>2</a:t>
            </a:r>
            <a:r>
              <a:rPr lang="en-US" sz="2000" b="1" dirty="0"/>
              <a:t>O</a:t>
            </a:r>
            <a:r>
              <a:rPr lang="en-US" sz="2000" b="1" baseline="-25000" dirty="0"/>
              <a:t>2</a:t>
            </a:r>
            <a:endParaRPr lang="en-US" sz="2000" b="1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140938" y="-49695"/>
            <a:ext cx="2562" cy="703897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490" y="-112680"/>
            <a:ext cx="3653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 Pressure 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6228654" y="-112680"/>
            <a:ext cx="3653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Pressure 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9349266" y="946571"/>
            <a:ext cx="3653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Sedentary </a:t>
            </a: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Vasculature 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9349266" y="5313712"/>
            <a:ext cx="3653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Exercised </a:t>
            </a: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Vasculature 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8354430" y="5868269"/>
            <a:ext cx="786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</a:t>
            </a:r>
            <a:r>
              <a:rPr lang="en-US" sz="2000" b="1" baseline="-25000" dirty="0"/>
              <a:t>2</a:t>
            </a:r>
            <a:r>
              <a:rPr lang="en-US" sz="2000" b="1" dirty="0"/>
              <a:t>O</a:t>
            </a:r>
            <a:r>
              <a:rPr lang="en-US" sz="2000" b="1" baseline="-25000" dirty="0"/>
              <a:t>2</a:t>
            </a:r>
            <a:endParaRPr lang="en-US" sz="2000" b="1" dirty="0"/>
          </a:p>
        </p:txBody>
      </p:sp>
      <p:sp>
        <p:nvSpPr>
          <p:cNvPr id="230" name="TextBox 229"/>
          <p:cNvSpPr txBox="1"/>
          <p:nvPr/>
        </p:nvSpPr>
        <p:spPr>
          <a:xfrm>
            <a:off x="9440280" y="5868269"/>
            <a:ext cx="786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</a:t>
            </a:r>
            <a:r>
              <a:rPr lang="en-US" sz="2000" b="1" baseline="-25000" dirty="0"/>
              <a:t>2</a:t>
            </a:r>
            <a:r>
              <a:rPr lang="en-US" sz="2000" b="1" dirty="0"/>
              <a:t>O</a:t>
            </a:r>
            <a:r>
              <a:rPr lang="en-US" sz="2000" b="1" baseline="-25000" dirty="0"/>
              <a:t>2</a:t>
            </a:r>
            <a:endParaRPr lang="en-US" sz="2000" b="1" dirty="0"/>
          </a:p>
        </p:txBody>
      </p:sp>
      <p:sp>
        <p:nvSpPr>
          <p:cNvPr id="231" name="TextBox 230"/>
          <p:cNvSpPr txBox="1"/>
          <p:nvPr/>
        </p:nvSpPr>
        <p:spPr>
          <a:xfrm>
            <a:off x="9421230" y="5439644"/>
            <a:ext cx="786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</a:t>
            </a:r>
            <a:r>
              <a:rPr lang="en-US" sz="2000" b="1" baseline="-25000" dirty="0"/>
              <a:t>2</a:t>
            </a:r>
            <a:r>
              <a:rPr lang="en-US" sz="2000" b="1" dirty="0"/>
              <a:t>O</a:t>
            </a:r>
            <a:r>
              <a:rPr lang="en-US" sz="2000" b="1" baseline="-25000" dirty="0"/>
              <a:t>2</a:t>
            </a:r>
            <a:endParaRPr lang="en-US" sz="2000" b="1" dirty="0"/>
          </a:p>
        </p:txBody>
      </p:sp>
      <p:sp>
        <p:nvSpPr>
          <p:cNvPr id="239" name="Oval 238"/>
          <p:cNvSpPr/>
          <p:nvPr/>
        </p:nvSpPr>
        <p:spPr>
          <a:xfrm>
            <a:off x="1205145" y="2577554"/>
            <a:ext cx="2373243" cy="2248821"/>
          </a:xfrm>
          <a:prstGeom prst="ellipse">
            <a:avLst/>
          </a:prstGeom>
          <a:solidFill>
            <a:srgbClr val="FFFF00">
              <a:alpha val="20000"/>
            </a:srgbClr>
          </a:solidFill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53" y="2962329"/>
            <a:ext cx="1828800" cy="4681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068" y="3959080"/>
            <a:ext cx="1828800" cy="487680"/>
          </a:xfrm>
          <a:prstGeom prst="rect">
            <a:avLst/>
          </a:prstGeom>
        </p:spPr>
      </p:pic>
      <p:cxnSp>
        <p:nvCxnSpPr>
          <p:cNvPr id="240" name="Straight Connector 239"/>
          <p:cNvCxnSpPr>
            <a:stCxn id="239" idx="6"/>
            <a:endCxn id="127" idx="0"/>
          </p:cNvCxnSpPr>
          <p:nvPr/>
        </p:nvCxnSpPr>
        <p:spPr>
          <a:xfrm>
            <a:off x="3578388" y="3701965"/>
            <a:ext cx="487137" cy="1561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>
            <a:stCxn id="239" idx="4"/>
            <a:endCxn id="132" idx="3"/>
          </p:cNvCxnSpPr>
          <p:nvPr/>
        </p:nvCxnSpPr>
        <p:spPr>
          <a:xfrm>
            <a:off x="2391767" y="4826375"/>
            <a:ext cx="1154728" cy="53651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>
            <a:stCxn id="50" idx="2"/>
            <a:endCxn id="239" idx="6"/>
          </p:cNvCxnSpPr>
          <p:nvPr/>
        </p:nvCxnSpPr>
        <p:spPr>
          <a:xfrm flipH="1">
            <a:off x="3578388" y="2053036"/>
            <a:ext cx="468087" cy="164892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>
            <a:stCxn id="50" idx="1"/>
            <a:endCxn id="239" idx="0"/>
          </p:cNvCxnSpPr>
          <p:nvPr/>
        </p:nvCxnSpPr>
        <p:spPr>
          <a:xfrm flipH="1">
            <a:off x="2391767" y="1953283"/>
            <a:ext cx="1155944" cy="62427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Oval 243"/>
          <p:cNvSpPr/>
          <p:nvPr/>
        </p:nvSpPr>
        <p:spPr>
          <a:xfrm>
            <a:off x="5522032" y="2594828"/>
            <a:ext cx="2373243" cy="2248821"/>
          </a:xfrm>
          <a:prstGeom prst="ellipse">
            <a:avLst/>
          </a:prstGeom>
          <a:solidFill>
            <a:srgbClr val="FFFF00">
              <a:alpha val="20000"/>
            </a:srgbClr>
          </a:solidFill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5" name="Picture 2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635" y="2979603"/>
            <a:ext cx="1828800" cy="468171"/>
          </a:xfrm>
          <a:prstGeom prst="rect">
            <a:avLst/>
          </a:prstGeom>
        </p:spPr>
      </p:pic>
      <p:pic>
        <p:nvPicPr>
          <p:cNvPr id="246" name="Picture 2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650" y="3976354"/>
            <a:ext cx="1828800" cy="487680"/>
          </a:xfrm>
          <a:prstGeom prst="rect">
            <a:avLst/>
          </a:prstGeom>
        </p:spPr>
      </p:pic>
      <p:cxnSp>
        <p:nvCxnSpPr>
          <p:cNvPr id="247" name="Straight Connector 246"/>
          <p:cNvCxnSpPr>
            <a:stCxn id="98" idx="2"/>
            <a:endCxn id="244" idx="6"/>
          </p:cNvCxnSpPr>
          <p:nvPr/>
        </p:nvCxnSpPr>
        <p:spPr>
          <a:xfrm flipH="1">
            <a:off x="7895275" y="1880960"/>
            <a:ext cx="702871" cy="183827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stCxn id="98" idx="1"/>
            <a:endCxn id="244" idx="0"/>
          </p:cNvCxnSpPr>
          <p:nvPr/>
        </p:nvCxnSpPr>
        <p:spPr>
          <a:xfrm flipH="1">
            <a:off x="6708654" y="1781207"/>
            <a:ext cx="1390728" cy="81362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Oval 248"/>
          <p:cNvSpPr/>
          <p:nvPr/>
        </p:nvSpPr>
        <p:spPr>
          <a:xfrm>
            <a:off x="7957114" y="2584888"/>
            <a:ext cx="2373243" cy="2248821"/>
          </a:xfrm>
          <a:prstGeom prst="ellipse">
            <a:avLst/>
          </a:prstGeom>
          <a:solidFill>
            <a:srgbClr val="FFFF00">
              <a:alpha val="20000"/>
            </a:srgbClr>
          </a:solidFill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0" name="Picture 2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0266" y="2969663"/>
            <a:ext cx="1828800" cy="468171"/>
          </a:xfrm>
          <a:prstGeom prst="rect">
            <a:avLst/>
          </a:prstGeom>
        </p:spPr>
      </p:pic>
      <p:pic>
        <p:nvPicPr>
          <p:cNvPr id="251" name="Picture 2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281" y="3966414"/>
            <a:ext cx="1828800" cy="487680"/>
          </a:xfrm>
          <a:prstGeom prst="rect">
            <a:avLst/>
          </a:prstGeom>
        </p:spPr>
      </p:pic>
      <p:cxnSp>
        <p:nvCxnSpPr>
          <p:cNvPr id="252" name="Straight Connector 251"/>
          <p:cNvCxnSpPr>
            <a:stCxn id="205" idx="3"/>
            <a:endCxn id="249" idx="6"/>
          </p:cNvCxnSpPr>
          <p:nvPr/>
        </p:nvCxnSpPr>
        <p:spPr>
          <a:xfrm flipV="1">
            <a:off x="10114519" y="3709299"/>
            <a:ext cx="215838" cy="165234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>
            <a:stCxn id="205" idx="0"/>
            <a:endCxn id="249" idx="4"/>
          </p:cNvCxnSpPr>
          <p:nvPr/>
        </p:nvCxnSpPr>
        <p:spPr>
          <a:xfrm flipH="1" flipV="1">
            <a:off x="9143736" y="4833709"/>
            <a:ext cx="472020" cy="4281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010710" y="3303800"/>
            <a:ext cx="755374" cy="261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eNOS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04261" y="3602717"/>
            <a:ext cx="113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L-Arginine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2768888" y="3602717"/>
            <a:ext cx="63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</a:t>
            </a:r>
            <a:r>
              <a:rPr lang="en-US" baseline="30000" dirty="0"/>
              <a:t>.</a:t>
            </a:r>
            <a:endParaRPr lang="en-US" dirty="0"/>
          </a:p>
        </p:txBody>
      </p:sp>
      <p:sp>
        <p:nvSpPr>
          <p:cNvPr id="255" name="TextBox 254"/>
          <p:cNvSpPr txBox="1"/>
          <p:nvPr/>
        </p:nvSpPr>
        <p:spPr>
          <a:xfrm>
            <a:off x="7056770" y="3631438"/>
            <a:ext cx="63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</a:t>
            </a:r>
            <a:r>
              <a:rPr lang="en-US" baseline="30000" dirty="0"/>
              <a:t>.</a:t>
            </a:r>
            <a:endParaRPr lang="en-US" dirty="0"/>
          </a:p>
        </p:txBody>
      </p:sp>
      <p:sp>
        <p:nvSpPr>
          <p:cNvPr id="256" name="TextBox 255"/>
          <p:cNvSpPr txBox="1"/>
          <p:nvPr/>
        </p:nvSpPr>
        <p:spPr>
          <a:xfrm>
            <a:off x="6080819" y="3624787"/>
            <a:ext cx="63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61" name="Down Arrow 60"/>
          <p:cNvSpPr/>
          <p:nvPr/>
        </p:nvSpPr>
        <p:spPr>
          <a:xfrm>
            <a:off x="6960120" y="3675143"/>
            <a:ext cx="167684" cy="21656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Down Arrow 257"/>
          <p:cNvSpPr/>
          <p:nvPr/>
        </p:nvSpPr>
        <p:spPr>
          <a:xfrm rot="10800000">
            <a:off x="5972850" y="3679128"/>
            <a:ext cx="167684" cy="21656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TextBox 258"/>
          <p:cNvSpPr txBox="1"/>
          <p:nvPr/>
        </p:nvSpPr>
        <p:spPr>
          <a:xfrm>
            <a:off x="8473818" y="3633539"/>
            <a:ext cx="63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260" name="Rectangle 259"/>
          <p:cNvSpPr/>
          <p:nvPr/>
        </p:nvSpPr>
        <p:spPr>
          <a:xfrm>
            <a:off x="8788696" y="3303800"/>
            <a:ext cx="755374" cy="26152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SOD</a:t>
            </a:r>
          </a:p>
        </p:txBody>
      </p:sp>
      <p:sp>
        <p:nvSpPr>
          <p:cNvPr id="62" name="Chevron 61"/>
          <p:cNvSpPr/>
          <p:nvPr/>
        </p:nvSpPr>
        <p:spPr>
          <a:xfrm>
            <a:off x="6486013" y="3699527"/>
            <a:ext cx="115899" cy="216243"/>
          </a:xfrm>
          <a:prstGeom prst="chevron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2" name="Chevron 261"/>
          <p:cNvSpPr/>
          <p:nvPr/>
        </p:nvSpPr>
        <p:spPr>
          <a:xfrm>
            <a:off x="6638413" y="3699527"/>
            <a:ext cx="115899" cy="216243"/>
          </a:xfrm>
          <a:prstGeom prst="chevron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3" name="Chevron 262"/>
          <p:cNvSpPr/>
          <p:nvPr/>
        </p:nvSpPr>
        <p:spPr>
          <a:xfrm>
            <a:off x="6790813" y="3699527"/>
            <a:ext cx="115899" cy="216243"/>
          </a:xfrm>
          <a:prstGeom prst="chevron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9535530" y="3644240"/>
            <a:ext cx="786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  <a:endParaRPr lang="en-US" sz="2000" dirty="0"/>
          </a:p>
        </p:txBody>
      </p:sp>
      <p:sp>
        <p:nvSpPr>
          <p:cNvPr id="2" name="Up-Down Arrow 1"/>
          <p:cNvSpPr/>
          <p:nvPr/>
        </p:nvSpPr>
        <p:spPr>
          <a:xfrm>
            <a:off x="9001314" y="5506349"/>
            <a:ext cx="253564" cy="609600"/>
          </a:xfrm>
          <a:prstGeom prst="up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TextBox 218"/>
          <p:cNvSpPr txBox="1"/>
          <p:nvPr/>
        </p:nvSpPr>
        <p:spPr>
          <a:xfrm>
            <a:off x="9040621" y="60424"/>
            <a:ext cx="308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288398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97325" y="-1773219"/>
            <a:ext cx="1991277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own Arrow 8"/>
          <p:cNvSpPr/>
          <p:nvPr/>
        </p:nvSpPr>
        <p:spPr>
          <a:xfrm rot="16200000">
            <a:off x="5368963" y="488690"/>
            <a:ext cx="228600" cy="4572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6200000">
            <a:off x="5673763" y="717290"/>
            <a:ext cx="228600" cy="4572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6200000">
            <a:off x="5978563" y="945890"/>
            <a:ext cx="228600" cy="4572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rot="16200000">
            <a:off x="6283363" y="1174490"/>
            <a:ext cx="228600" cy="4572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 rot="10800000">
            <a:off x="8185277" y="2666269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48408" y="271020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  <p:sp>
        <p:nvSpPr>
          <p:cNvPr id="23" name="Oval 22"/>
          <p:cNvSpPr/>
          <p:nvPr/>
        </p:nvSpPr>
        <p:spPr>
          <a:xfrm rot="16200000">
            <a:off x="8713742" y="2313235"/>
            <a:ext cx="763662" cy="1163271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SOD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074" y="4886631"/>
            <a:ext cx="1258778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Down Arrow 24"/>
          <p:cNvSpPr/>
          <p:nvPr/>
        </p:nvSpPr>
        <p:spPr>
          <a:xfrm>
            <a:off x="6236721" y="5067798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899852" y="51117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629208" y="2550306"/>
            <a:ext cx="1143000" cy="689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Down Arrow 27"/>
          <p:cNvSpPr/>
          <p:nvPr/>
        </p:nvSpPr>
        <p:spPr>
          <a:xfrm rot="10800000">
            <a:off x="6248208" y="2666269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867208" y="271020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  <p:sp>
        <p:nvSpPr>
          <p:cNvPr id="17" name="Bent Arrow 16"/>
          <p:cNvSpPr/>
          <p:nvPr/>
        </p:nvSpPr>
        <p:spPr>
          <a:xfrm flipV="1">
            <a:off x="4275843" y="2523359"/>
            <a:ext cx="1482155" cy="521527"/>
          </a:xfrm>
          <a:prstGeom prst="bentArrow">
            <a:avLst>
              <a:gd name="adj1" fmla="val 18912"/>
              <a:gd name="adj2" fmla="val 25000"/>
              <a:gd name="adj3" fmla="val 25000"/>
              <a:gd name="adj4" fmla="val 5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Bent Arrow 32"/>
          <p:cNvSpPr/>
          <p:nvPr/>
        </p:nvSpPr>
        <p:spPr>
          <a:xfrm flipV="1">
            <a:off x="4276536" y="2948466"/>
            <a:ext cx="1482155" cy="2478845"/>
          </a:xfrm>
          <a:prstGeom prst="bentArrow">
            <a:avLst>
              <a:gd name="adj1" fmla="val 5924"/>
              <a:gd name="adj2" fmla="val 7828"/>
              <a:gd name="adj3" fmla="val 8948"/>
              <a:gd name="adj4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08403" y="5118342"/>
            <a:ext cx="1085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931" y="1797523"/>
            <a:ext cx="2678836" cy="3089108"/>
          </a:xfrm>
          <a:prstGeom prst="rect">
            <a:avLst/>
          </a:prstGeom>
        </p:spPr>
      </p:pic>
      <p:sp>
        <p:nvSpPr>
          <p:cNvPr id="5" name="Trapezoid 4"/>
          <p:cNvSpPr/>
          <p:nvPr/>
        </p:nvSpPr>
        <p:spPr>
          <a:xfrm>
            <a:off x="7781732" y="3682355"/>
            <a:ext cx="1290683" cy="784516"/>
          </a:xfrm>
          <a:prstGeom prst="trapezoid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eNOS</a:t>
            </a:r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 rot="10800000">
            <a:off x="7355699" y="3867033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9876257" y="2475769"/>
            <a:ext cx="195943" cy="76366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Brace 26"/>
          <p:cNvSpPr/>
          <p:nvPr/>
        </p:nvSpPr>
        <p:spPr>
          <a:xfrm>
            <a:off x="9876257" y="3692782"/>
            <a:ext cx="195943" cy="76366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Brace 29"/>
          <p:cNvSpPr/>
          <p:nvPr/>
        </p:nvSpPr>
        <p:spPr>
          <a:xfrm>
            <a:off x="9876257" y="4910406"/>
            <a:ext cx="195943" cy="76366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10800000">
            <a:off x="10272091" y="2594731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 rot="10800000">
            <a:off x="10272091" y="3831769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04470" y="2710203"/>
            <a:ext cx="1311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H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575013" y="3889817"/>
            <a:ext cx="57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35" name="Down Arrow 34"/>
          <p:cNvSpPr/>
          <p:nvPr/>
        </p:nvSpPr>
        <p:spPr>
          <a:xfrm>
            <a:off x="10272091" y="5063637"/>
            <a:ext cx="228600" cy="457200"/>
          </a:xfrm>
          <a:prstGeom prst="downArrow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611882" y="5063637"/>
            <a:ext cx="500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0604470" y="4456445"/>
            <a:ext cx="7412" cy="534656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329156" y="1509439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↑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shear stress</a:t>
            </a:r>
          </a:p>
        </p:txBody>
      </p:sp>
      <p:cxnSp>
        <p:nvCxnSpPr>
          <p:cNvPr id="42" name="Straight Connector 41"/>
          <p:cNvCxnSpPr>
            <a:endCxn id="1026" idx="3"/>
          </p:cNvCxnSpPr>
          <p:nvPr/>
        </p:nvCxnSpPr>
        <p:spPr>
          <a:xfrm flipV="1">
            <a:off x="2172272" y="2308520"/>
            <a:ext cx="4720692" cy="92459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1026" idx="2"/>
          </p:cNvCxnSpPr>
          <p:nvPr/>
        </p:nvCxnSpPr>
        <p:spPr>
          <a:xfrm flipV="1">
            <a:off x="2172273" y="1312882"/>
            <a:ext cx="1634591" cy="192655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040621" y="60424"/>
            <a:ext cx="308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313382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80"/>
          <p:cNvGrpSpPr>
            <a:grpSpLocks/>
          </p:cNvGrpSpPr>
          <p:nvPr/>
        </p:nvGrpSpPr>
        <p:grpSpPr bwMode="auto">
          <a:xfrm>
            <a:off x="4413035" y="2203906"/>
            <a:ext cx="4095080" cy="3710228"/>
            <a:chOff x="7581900" y="2209800"/>
            <a:chExt cx="2514601" cy="2856947"/>
          </a:xfrm>
        </p:grpSpPr>
        <p:sp>
          <p:nvSpPr>
            <p:cNvPr id="15" name="Rounded Rectangle 12"/>
            <p:cNvSpPr/>
            <p:nvPr/>
          </p:nvSpPr>
          <p:spPr>
            <a:xfrm>
              <a:off x="7581901" y="4503185"/>
              <a:ext cx="2514600" cy="563562"/>
            </a:xfrm>
            <a:prstGeom prst="roundRect">
              <a:avLst/>
            </a:prstGeom>
            <a:solidFill>
              <a:srgbClr val="C16FA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ounded Rectangle 13"/>
            <p:cNvSpPr/>
            <p:nvPr/>
          </p:nvSpPr>
          <p:spPr>
            <a:xfrm>
              <a:off x="7581900" y="2209800"/>
              <a:ext cx="2514600" cy="190500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Group 17"/>
            <p:cNvGrpSpPr>
              <a:grpSpLocks/>
            </p:cNvGrpSpPr>
            <p:nvPr/>
          </p:nvGrpSpPr>
          <p:grpSpPr bwMode="auto">
            <a:xfrm>
              <a:off x="8640580" y="3168380"/>
              <a:ext cx="727620" cy="397436"/>
              <a:chOff x="-415" y="299"/>
              <a:chExt cx="1808" cy="736"/>
            </a:xfrm>
          </p:grpSpPr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-415" y="299"/>
                <a:ext cx="1808" cy="736"/>
              </a:xfrm>
              <a:prstGeom prst="ellipse">
                <a:avLst/>
              </a:prstGeom>
              <a:solidFill>
                <a:srgbClr val="8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-226" y="366"/>
                <a:ext cx="1421" cy="600"/>
              </a:xfrm>
              <a:custGeom>
                <a:avLst/>
                <a:gdLst>
                  <a:gd name="T0" fmla="*/ 1016 w 1376"/>
                  <a:gd name="T1" fmla="*/ 6 h 616"/>
                  <a:gd name="T2" fmla="*/ 1016 w 1376"/>
                  <a:gd name="T3" fmla="*/ 6 h 616"/>
                  <a:gd name="T4" fmla="*/ 872 w 1376"/>
                  <a:gd name="T5" fmla="*/ 6 h 616"/>
                  <a:gd name="T6" fmla="*/ 872 w 1376"/>
                  <a:gd name="T7" fmla="*/ 6 h 616"/>
                  <a:gd name="T8" fmla="*/ 824 w 1376"/>
                  <a:gd name="T9" fmla="*/ 6 h 616"/>
                  <a:gd name="T10" fmla="*/ 728 w 1376"/>
                  <a:gd name="T11" fmla="*/ 6 h 616"/>
                  <a:gd name="T12" fmla="*/ 776 w 1376"/>
                  <a:gd name="T13" fmla="*/ 6 h 616"/>
                  <a:gd name="T14" fmla="*/ 680 w 1376"/>
                  <a:gd name="T15" fmla="*/ 6 h 616"/>
                  <a:gd name="T16" fmla="*/ 680 w 1376"/>
                  <a:gd name="T17" fmla="*/ 6 h 616"/>
                  <a:gd name="T18" fmla="*/ 536 w 1376"/>
                  <a:gd name="T19" fmla="*/ 6 h 616"/>
                  <a:gd name="T20" fmla="*/ 632 w 1376"/>
                  <a:gd name="T21" fmla="*/ 6 h 616"/>
                  <a:gd name="T22" fmla="*/ 488 w 1376"/>
                  <a:gd name="T23" fmla="*/ 6 h 616"/>
                  <a:gd name="T24" fmla="*/ 392 w 1376"/>
                  <a:gd name="T25" fmla="*/ 6 h 616"/>
                  <a:gd name="T26" fmla="*/ 440 w 1376"/>
                  <a:gd name="T27" fmla="*/ 6 h 616"/>
                  <a:gd name="T28" fmla="*/ 392 w 1376"/>
                  <a:gd name="T29" fmla="*/ 6 h 616"/>
                  <a:gd name="T30" fmla="*/ 248 w 1376"/>
                  <a:gd name="T31" fmla="*/ 6 h 616"/>
                  <a:gd name="T32" fmla="*/ 248 w 1376"/>
                  <a:gd name="T33" fmla="*/ 6 h 616"/>
                  <a:gd name="T34" fmla="*/ 296 w 1376"/>
                  <a:gd name="T35" fmla="*/ 6 h 616"/>
                  <a:gd name="T36" fmla="*/ 152 w 1376"/>
                  <a:gd name="T37" fmla="*/ 6 h 616"/>
                  <a:gd name="T38" fmla="*/ 8 w 1376"/>
                  <a:gd name="T39" fmla="*/ 6 h 616"/>
                  <a:gd name="T40" fmla="*/ 200 w 1376"/>
                  <a:gd name="T41" fmla="*/ 6 h 616"/>
                  <a:gd name="T42" fmla="*/ 152 w 1376"/>
                  <a:gd name="T43" fmla="*/ 6 h 616"/>
                  <a:gd name="T44" fmla="*/ 8 w 1376"/>
                  <a:gd name="T45" fmla="*/ 6 h 616"/>
                  <a:gd name="T46" fmla="*/ 152 w 1376"/>
                  <a:gd name="T47" fmla="*/ 6 h 616"/>
                  <a:gd name="T48" fmla="*/ 248 w 1376"/>
                  <a:gd name="T49" fmla="*/ 6 h 616"/>
                  <a:gd name="T50" fmla="*/ 200 w 1376"/>
                  <a:gd name="T51" fmla="*/ 6 h 616"/>
                  <a:gd name="T52" fmla="*/ 296 w 1376"/>
                  <a:gd name="T53" fmla="*/ 6 h 616"/>
                  <a:gd name="T54" fmla="*/ 344 w 1376"/>
                  <a:gd name="T55" fmla="*/ 6 h 616"/>
                  <a:gd name="T56" fmla="*/ 440 w 1376"/>
                  <a:gd name="T57" fmla="*/ 6 h 616"/>
                  <a:gd name="T58" fmla="*/ 440 w 1376"/>
                  <a:gd name="T59" fmla="*/ 6 h 616"/>
                  <a:gd name="T60" fmla="*/ 488 w 1376"/>
                  <a:gd name="T61" fmla="*/ 6 h 616"/>
                  <a:gd name="T62" fmla="*/ 536 w 1376"/>
                  <a:gd name="T63" fmla="*/ 6 h 616"/>
                  <a:gd name="T64" fmla="*/ 584 w 1376"/>
                  <a:gd name="T65" fmla="*/ 6 h 616"/>
                  <a:gd name="T66" fmla="*/ 536 w 1376"/>
                  <a:gd name="T67" fmla="*/ 6 h 616"/>
                  <a:gd name="T68" fmla="*/ 680 w 1376"/>
                  <a:gd name="T69" fmla="*/ 6 h 616"/>
                  <a:gd name="T70" fmla="*/ 632 w 1376"/>
                  <a:gd name="T71" fmla="*/ 6 h 616"/>
                  <a:gd name="T72" fmla="*/ 776 w 1376"/>
                  <a:gd name="T73" fmla="*/ 6 h 616"/>
                  <a:gd name="T74" fmla="*/ 776 w 1376"/>
                  <a:gd name="T75" fmla="*/ 6 h 616"/>
                  <a:gd name="T76" fmla="*/ 824 w 1376"/>
                  <a:gd name="T77" fmla="*/ 6 h 616"/>
                  <a:gd name="T78" fmla="*/ 920 w 1376"/>
                  <a:gd name="T79" fmla="*/ 6 h 616"/>
                  <a:gd name="T80" fmla="*/ 1016 w 1376"/>
                  <a:gd name="T81" fmla="*/ 6 h 616"/>
                  <a:gd name="T82" fmla="*/ 1016 w 1376"/>
                  <a:gd name="T83" fmla="*/ 6 h 616"/>
                  <a:gd name="T84" fmla="*/ 1064 w 1376"/>
                  <a:gd name="T85" fmla="*/ 6 h 616"/>
                  <a:gd name="T86" fmla="*/ 1208 w 1376"/>
                  <a:gd name="T87" fmla="*/ 6 h 616"/>
                  <a:gd name="T88" fmla="*/ 1160 w 1376"/>
                  <a:gd name="T89" fmla="*/ 6 h 616"/>
                  <a:gd name="T90" fmla="*/ 1112 w 1376"/>
                  <a:gd name="T91" fmla="*/ 6 h 616"/>
                  <a:gd name="T92" fmla="*/ 1352 w 1376"/>
                  <a:gd name="T93" fmla="*/ 6 h 616"/>
                  <a:gd name="T94" fmla="*/ 1304 w 1376"/>
                  <a:gd name="T95" fmla="*/ 6 h 616"/>
                  <a:gd name="T96" fmla="*/ 1160 w 1376"/>
                  <a:gd name="T97" fmla="*/ 6 h 616"/>
                  <a:gd name="T98" fmla="*/ 1160 w 1376"/>
                  <a:gd name="T99" fmla="*/ 6 h 616"/>
                  <a:gd name="T100" fmla="*/ 1112 w 1376"/>
                  <a:gd name="T101" fmla="*/ 6 h 616"/>
                  <a:gd name="T102" fmla="*/ 1064 w 1376"/>
                  <a:gd name="T103" fmla="*/ 6 h 616"/>
                  <a:gd name="T104" fmla="*/ 1064 w 1376"/>
                  <a:gd name="T105" fmla="*/ 6 h 61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76"/>
                  <a:gd name="T160" fmla="*/ 0 h 616"/>
                  <a:gd name="T161" fmla="*/ 1376 w 1376"/>
                  <a:gd name="T162" fmla="*/ 616 h 61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76" h="616">
                    <a:moveTo>
                      <a:pt x="1064" y="72"/>
                    </a:moveTo>
                    <a:cubicBezTo>
                      <a:pt x="1064" y="72"/>
                      <a:pt x="1032" y="192"/>
                      <a:pt x="1016" y="216"/>
                    </a:cubicBezTo>
                    <a:cubicBezTo>
                      <a:pt x="1000" y="240"/>
                      <a:pt x="968" y="240"/>
                      <a:pt x="968" y="216"/>
                    </a:cubicBezTo>
                    <a:cubicBezTo>
                      <a:pt x="968" y="192"/>
                      <a:pt x="1016" y="104"/>
                      <a:pt x="1016" y="72"/>
                    </a:cubicBezTo>
                    <a:cubicBezTo>
                      <a:pt x="1016" y="40"/>
                      <a:pt x="992" y="32"/>
                      <a:pt x="968" y="24"/>
                    </a:cubicBezTo>
                    <a:cubicBezTo>
                      <a:pt x="944" y="16"/>
                      <a:pt x="888" y="8"/>
                      <a:pt x="872" y="24"/>
                    </a:cubicBezTo>
                    <a:cubicBezTo>
                      <a:pt x="856" y="40"/>
                      <a:pt x="872" y="88"/>
                      <a:pt x="872" y="120"/>
                    </a:cubicBezTo>
                    <a:cubicBezTo>
                      <a:pt x="872" y="152"/>
                      <a:pt x="880" y="208"/>
                      <a:pt x="872" y="216"/>
                    </a:cubicBezTo>
                    <a:cubicBezTo>
                      <a:pt x="864" y="224"/>
                      <a:pt x="832" y="200"/>
                      <a:pt x="824" y="168"/>
                    </a:cubicBezTo>
                    <a:cubicBezTo>
                      <a:pt x="816" y="136"/>
                      <a:pt x="832" y="48"/>
                      <a:pt x="824" y="24"/>
                    </a:cubicBezTo>
                    <a:cubicBezTo>
                      <a:pt x="816" y="0"/>
                      <a:pt x="792" y="24"/>
                      <a:pt x="776" y="24"/>
                    </a:cubicBezTo>
                    <a:cubicBezTo>
                      <a:pt x="760" y="24"/>
                      <a:pt x="736" y="16"/>
                      <a:pt x="728" y="24"/>
                    </a:cubicBezTo>
                    <a:cubicBezTo>
                      <a:pt x="720" y="32"/>
                      <a:pt x="720" y="40"/>
                      <a:pt x="728" y="72"/>
                    </a:cubicBezTo>
                    <a:cubicBezTo>
                      <a:pt x="736" y="104"/>
                      <a:pt x="784" y="192"/>
                      <a:pt x="776" y="216"/>
                    </a:cubicBezTo>
                    <a:cubicBezTo>
                      <a:pt x="768" y="240"/>
                      <a:pt x="696" y="224"/>
                      <a:pt x="680" y="216"/>
                    </a:cubicBezTo>
                    <a:cubicBezTo>
                      <a:pt x="664" y="208"/>
                      <a:pt x="680" y="192"/>
                      <a:pt x="680" y="168"/>
                    </a:cubicBezTo>
                    <a:cubicBezTo>
                      <a:pt x="680" y="144"/>
                      <a:pt x="680" y="96"/>
                      <a:pt x="680" y="72"/>
                    </a:cubicBezTo>
                    <a:cubicBezTo>
                      <a:pt x="680" y="48"/>
                      <a:pt x="696" y="32"/>
                      <a:pt x="680" y="24"/>
                    </a:cubicBezTo>
                    <a:cubicBezTo>
                      <a:pt x="664" y="16"/>
                      <a:pt x="608" y="24"/>
                      <a:pt x="584" y="24"/>
                    </a:cubicBezTo>
                    <a:cubicBezTo>
                      <a:pt x="560" y="24"/>
                      <a:pt x="528" y="8"/>
                      <a:pt x="536" y="24"/>
                    </a:cubicBezTo>
                    <a:cubicBezTo>
                      <a:pt x="544" y="40"/>
                      <a:pt x="616" y="96"/>
                      <a:pt x="632" y="120"/>
                    </a:cubicBezTo>
                    <a:cubicBezTo>
                      <a:pt x="648" y="144"/>
                      <a:pt x="648" y="152"/>
                      <a:pt x="632" y="168"/>
                    </a:cubicBezTo>
                    <a:cubicBezTo>
                      <a:pt x="616" y="184"/>
                      <a:pt x="560" y="232"/>
                      <a:pt x="536" y="216"/>
                    </a:cubicBezTo>
                    <a:cubicBezTo>
                      <a:pt x="512" y="200"/>
                      <a:pt x="496" y="104"/>
                      <a:pt x="488" y="72"/>
                    </a:cubicBezTo>
                    <a:cubicBezTo>
                      <a:pt x="480" y="40"/>
                      <a:pt x="504" y="32"/>
                      <a:pt x="488" y="24"/>
                    </a:cubicBezTo>
                    <a:cubicBezTo>
                      <a:pt x="472" y="16"/>
                      <a:pt x="408" y="16"/>
                      <a:pt x="392" y="24"/>
                    </a:cubicBezTo>
                    <a:cubicBezTo>
                      <a:pt x="376" y="32"/>
                      <a:pt x="384" y="56"/>
                      <a:pt x="392" y="72"/>
                    </a:cubicBezTo>
                    <a:cubicBezTo>
                      <a:pt x="400" y="88"/>
                      <a:pt x="432" y="96"/>
                      <a:pt x="440" y="120"/>
                    </a:cubicBezTo>
                    <a:cubicBezTo>
                      <a:pt x="448" y="144"/>
                      <a:pt x="448" y="200"/>
                      <a:pt x="440" y="216"/>
                    </a:cubicBezTo>
                    <a:cubicBezTo>
                      <a:pt x="432" y="232"/>
                      <a:pt x="408" y="232"/>
                      <a:pt x="392" y="216"/>
                    </a:cubicBezTo>
                    <a:cubicBezTo>
                      <a:pt x="376" y="200"/>
                      <a:pt x="368" y="144"/>
                      <a:pt x="344" y="120"/>
                    </a:cubicBezTo>
                    <a:cubicBezTo>
                      <a:pt x="320" y="96"/>
                      <a:pt x="272" y="72"/>
                      <a:pt x="248" y="72"/>
                    </a:cubicBezTo>
                    <a:cubicBezTo>
                      <a:pt x="224" y="72"/>
                      <a:pt x="200" y="104"/>
                      <a:pt x="200" y="120"/>
                    </a:cubicBezTo>
                    <a:cubicBezTo>
                      <a:pt x="200" y="136"/>
                      <a:pt x="232" y="152"/>
                      <a:pt x="248" y="168"/>
                    </a:cubicBezTo>
                    <a:cubicBezTo>
                      <a:pt x="264" y="184"/>
                      <a:pt x="288" y="200"/>
                      <a:pt x="296" y="216"/>
                    </a:cubicBezTo>
                    <a:cubicBezTo>
                      <a:pt x="304" y="232"/>
                      <a:pt x="304" y="264"/>
                      <a:pt x="296" y="264"/>
                    </a:cubicBezTo>
                    <a:cubicBezTo>
                      <a:pt x="288" y="264"/>
                      <a:pt x="272" y="240"/>
                      <a:pt x="248" y="216"/>
                    </a:cubicBezTo>
                    <a:cubicBezTo>
                      <a:pt x="224" y="192"/>
                      <a:pt x="184" y="120"/>
                      <a:pt x="152" y="120"/>
                    </a:cubicBezTo>
                    <a:cubicBezTo>
                      <a:pt x="120" y="120"/>
                      <a:pt x="80" y="192"/>
                      <a:pt x="56" y="216"/>
                    </a:cubicBezTo>
                    <a:cubicBezTo>
                      <a:pt x="32" y="240"/>
                      <a:pt x="0" y="256"/>
                      <a:pt x="8" y="264"/>
                    </a:cubicBezTo>
                    <a:cubicBezTo>
                      <a:pt x="16" y="272"/>
                      <a:pt x="72" y="256"/>
                      <a:pt x="104" y="264"/>
                    </a:cubicBezTo>
                    <a:cubicBezTo>
                      <a:pt x="136" y="272"/>
                      <a:pt x="184" y="296"/>
                      <a:pt x="200" y="312"/>
                    </a:cubicBezTo>
                    <a:cubicBezTo>
                      <a:pt x="216" y="328"/>
                      <a:pt x="208" y="352"/>
                      <a:pt x="200" y="360"/>
                    </a:cubicBezTo>
                    <a:cubicBezTo>
                      <a:pt x="192" y="368"/>
                      <a:pt x="176" y="368"/>
                      <a:pt x="152" y="360"/>
                    </a:cubicBezTo>
                    <a:cubicBezTo>
                      <a:pt x="128" y="352"/>
                      <a:pt x="80" y="312"/>
                      <a:pt x="56" y="312"/>
                    </a:cubicBezTo>
                    <a:cubicBezTo>
                      <a:pt x="32" y="312"/>
                      <a:pt x="0" y="336"/>
                      <a:pt x="8" y="360"/>
                    </a:cubicBezTo>
                    <a:cubicBezTo>
                      <a:pt x="16" y="384"/>
                      <a:pt x="80" y="448"/>
                      <a:pt x="104" y="456"/>
                    </a:cubicBezTo>
                    <a:cubicBezTo>
                      <a:pt x="128" y="464"/>
                      <a:pt x="136" y="424"/>
                      <a:pt x="152" y="408"/>
                    </a:cubicBezTo>
                    <a:cubicBezTo>
                      <a:pt x="168" y="392"/>
                      <a:pt x="184" y="360"/>
                      <a:pt x="200" y="360"/>
                    </a:cubicBezTo>
                    <a:cubicBezTo>
                      <a:pt x="216" y="360"/>
                      <a:pt x="256" y="392"/>
                      <a:pt x="248" y="408"/>
                    </a:cubicBezTo>
                    <a:cubicBezTo>
                      <a:pt x="240" y="424"/>
                      <a:pt x="160" y="440"/>
                      <a:pt x="152" y="456"/>
                    </a:cubicBezTo>
                    <a:cubicBezTo>
                      <a:pt x="144" y="472"/>
                      <a:pt x="176" y="488"/>
                      <a:pt x="200" y="504"/>
                    </a:cubicBezTo>
                    <a:cubicBezTo>
                      <a:pt x="224" y="520"/>
                      <a:pt x="280" y="552"/>
                      <a:pt x="296" y="552"/>
                    </a:cubicBezTo>
                    <a:cubicBezTo>
                      <a:pt x="312" y="552"/>
                      <a:pt x="296" y="520"/>
                      <a:pt x="296" y="504"/>
                    </a:cubicBezTo>
                    <a:cubicBezTo>
                      <a:pt x="296" y="488"/>
                      <a:pt x="288" y="464"/>
                      <a:pt x="296" y="456"/>
                    </a:cubicBezTo>
                    <a:cubicBezTo>
                      <a:pt x="304" y="448"/>
                      <a:pt x="336" y="440"/>
                      <a:pt x="344" y="456"/>
                    </a:cubicBezTo>
                    <a:cubicBezTo>
                      <a:pt x="352" y="472"/>
                      <a:pt x="328" y="528"/>
                      <a:pt x="344" y="552"/>
                    </a:cubicBezTo>
                    <a:cubicBezTo>
                      <a:pt x="360" y="576"/>
                      <a:pt x="424" y="608"/>
                      <a:pt x="440" y="600"/>
                    </a:cubicBezTo>
                    <a:cubicBezTo>
                      <a:pt x="456" y="592"/>
                      <a:pt x="440" y="528"/>
                      <a:pt x="440" y="504"/>
                    </a:cubicBezTo>
                    <a:cubicBezTo>
                      <a:pt x="440" y="480"/>
                      <a:pt x="432" y="472"/>
                      <a:pt x="440" y="456"/>
                    </a:cubicBezTo>
                    <a:cubicBezTo>
                      <a:pt x="448" y="440"/>
                      <a:pt x="480" y="400"/>
                      <a:pt x="488" y="408"/>
                    </a:cubicBezTo>
                    <a:cubicBezTo>
                      <a:pt x="496" y="416"/>
                      <a:pt x="488" y="480"/>
                      <a:pt x="488" y="504"/>
                    </a:cubicBezTo>
                    <a:cubicBezTo>
                      <a:pt x="488" y="528"/>
                      <a:pt x="480" y="536"/>
                      <a:pt x="488" y="552"/>
                    </a:cubicBezTo>
                    <a:cubicBezTo>
                      <a:pt x="496" y="568"/>
                      <a:pt x="520" y="592"/>
                      <a:pt x="536" y="600"/>
                    </a:cubicBezTo>
                    <a:cubicBezTo>
                      <a:pt x="552" y="608"/>
                      <a:pt x="576" y="608"/>
                      <a:pt x="584" y="600"/>
                    </a:cubicBezTo>
                    <a:cubicBezTo>
                      <a:pt x="592" y="592"/>
                      <a:pt x="584" y="568"/>
                      <a:pt x="584" y="552"/>
                    </a:cubicBezTo>
                    <a:cubicBezTo>
                      <a:pt x="584" y="536"/>
                      <a:pt x="592" y="520"/>
                      <a:pt x="584" y="504"/>
                    </a:cubicBezTo>
                    <a:cubicBezTo>
                      <a:pt x="576" y="488"/>
                      <a:pt x="528" y="472"/>
                      <a:pt x="536" y="456"/>
                    </a:cubicBezTo>
                    <a:cubicBezTo>
                      <a:pt x="544" y="440"/>
                      <a:pt x="608" y="408"/>
                      <a:pt x="632" y="408"/>
                    </a:cubicBezTo>
                    <a:cubicBezTo>
                      <a:pt x="656" y="408"/>
                      <a:pt x="672" y="440"/>
                      <a:pt x="680" y="456"/>
                    </a:cubicBezTo>
                    <a:cubicBezTo>
                      <a:pt x="688" y="472"/>
                      <a:pt x="688" y="480"/>
                      <a:pt x="680" y="504"/>
                    </a:cubicBezTo>
                    <a:cubicBezTo>
                      <a:pt x="672" y="528"/>
                      <a:pt x="632" y="584"/>
                      <a:pt x="632" y="600"/>
                    </a:cubicBezTo>
                    <a:cubicBezTo>
                      <a:pt x="632" y="616"/>
                      <a:pt x="656" y="600"/>
                      <a:pt x="680" y="600"/>
                    </a:cubicBezTo>
                    <a:cubicBezTo>
                      <a:pt x="704" y="600"/>
                      <a:pt x="752" y="608"/>
                      <a:pt x="776" y="600"/>
                    </a:cubicBezTo>
                    <a:cubicBezTo>
                      <a:pt x="800" y="592"/>
                      <a:pt x="824" y="576"/>
                      <a:pt x="824" y="552"/>
                    </a:cubicBezTo>
                    <a:cubicBezTo>
                      <a:pt x="824" y="528"/>
                      <a:pt x="784" y="480"/>
                      <a:pt x="776" y="456"/>
                    </a:cubicBezTo>
                    <a:cubicBezTo>
                      <a:pt x="768" y="432"/>
                      <a:pt x="768" y="424"/>
                      <a:pt x="776" y="408"/>
                    </a:cubicBezTo>
                    <a:cubicBezTo>
                      <a:pt x="784" y="392"/>
                      <a:pt x="808" y="360"/>
                      <a:pt x="824" y="360"/>
                    </a:cubicBezTo>
                    <a:cubicBezTo>
                      <a:pt x="840" y="360"/>
                      <a:pt x="856" y="384"/>
                      <a:pt x="872" y="408"/>
                    </a:cubicBezTo>
                    <a:cubicBezTo>
                      <a:pt x="888" y="432"/>
                      <a:pt x="912" y="480"/>
                      <a:pt x="920" y="504"/>
                    </a:cubicBezTo>
                    <a:cubicBezTo>
                      <a:pt x="928" y="528"/>
                      <a:pt x="904" y="536"/>
                      <a:pt x="920" y="552"/>
                    </a:cubicBezTo>
                    <a:cubicBezTo>
                      <a:pt x="936" y="568"/>
                      <a:pt x="992" y="600"/>
                      <a:pt x="1016" y="600"/>
                    </a:cubicBezTo>
                    <a:cubicBezTo>
                      <a:pt x="1040" y="600"/>
                      <a:pt x="1064" y="576"/>
                      <a:pt x="1064" y="552"/>
                    </a:cubicBezTo>
                    <a:cubicBezTo>
                      <a:pt x="1064" y="528"/>
                      <a:pt x="1032" y="480"/>
                      <a:pt x="1016" y="456"/>
                    </a:cubicBezTo>
                    <a:cubicBezTo>
                      <a:pt x="1000" y="432"/>
                      <a:pt x="960" y="416"/>
                      <a:pt x="968" y="408"/>
                    </a:cubicBezTo>
                    <a:cubicBezTo>
                      <a:pt x="976" y="400"/>
                      <a:pt x="1032" y="392"/>
                      <a:pt x="1064" y="408"/>
                    </a:cubicBezTo>
                    <a:cubicBezTo>
                      <a:pt x="1096" y="424"/>
                      <a:pt x="1136" y="488"/>
                      <a:pt x="1160" y="504"/>
                    </a:cubicBezTo>
                    <a:cubicBezTo>
                      <a:pt x="1184" y="520"/>
                      <a:pt x="1192" y="520"/>
                      <a:pt x="1208" y="504"/>
                    </a:cubicBezTo>
                    <a:cubicBezTo>
                      <a:pt x="1224" y="488"/>
                      <a:pt x="1264" y="432"/>
                      <a:pt x="1256" y="408"/>
                    </a:cubicBezTo>
                    <a:cubicBezTo>
                      <a:pt x="1248" y="384"/>
                      <a:pt x="1192" y="368"/>
                      <a:pt x="1160" y="360"/>
                    </a:cubicBezTo>
                    <a:cubicBezTo>
                      <a:pt x="1128" y="352"/>
                      <a:pt x="1072" y="368"/>
                      <a:pt x="1064" y="360"/>
                    </a:cubicBezTo>
                    <a:cubicBezTo>
                      <a:pt x="1056" y="352"/>
                      <a:pt x="1088" y="320"/>
                      <a:pt x="1112" y="312"/>
                    </a:cubicBezTo>
                    <a:cubicBezTo>
                      <a:pt x="1136" y="304"/>
                      <a:pt x="1168" y="304"/>
                      <a:pt x="1208" y="312"/>
                    </a:cubicBezTo>
                    <a:cubicBezTo>
                      <a:pt x="1248" y="320"/>
                      <a:pt x="1328" y="376"/>
                      <a:pt x="1352" y="360"/>
                    </a:cubicBezTo>
                    <a:cubicBezTo>
                      <a:pt x="1376" y="344"/>
                      <a:pt x="1360" y="248"/>
                      <a:pt x="1352" y="216"/>
                    </a:cubicBezTo>
                    <a:cubicBezTo>
                      <a:pt x="1344" y="184"/>
                      <a:pt x="1320" y="168"/>
                      <a:pt x="1304" y="168"/>
                    </a:cubicBezTo>
                    <a:cubicBezTo>
                      <a:pt x="1288" y="168"/>
                      <a:pt x="1280" y="200"/>
                      <a:pt x="1256" y="216"/>
                    </a:cubicBezTo>
                    <a:cubicBezTo>
                      <a:pt x="1232" y="232"/>
                      <a:pt x="1184" y="256"/>
                      <a:pt x="1160" y="264"/>
                    </a:cubicBezTo>
                    <a:cubicBezTo>
                      <a:pt x="1136" y="272"/>
                      <a:pt x="1112" y="280"/>
                      <a:pt x="1112" y="264"/>
                    </a:cubicBezTo>
                    <a:cubicBezTo>
                      <a:pt x="1112" y="248"/>
                      <a:pt x="1144" y="192"/>
                      <a:pt x="1160" y="168"/>
                    </a:cubicBezTo>
                    <a:cubicBezTo>
                      <a:pt x="1176" y="144"/>
                      <a:pt x="1216" y="136"/>
                      <a:pt x="1208" y="120"/>
                    </a:cubicBezTo>
                    <a:cubicBezTo>
                      <a:pt x="1200" y="104"/>
                      <a:pt x="1136" y="72"/>
                      <a:pt x="1112" y="72"/>
                    </a:cubicBezTo>
                    <a:cubicBezTo>
                      <a:pt x="1088" y="72"/>
                      <a:pt x="1072" y="96"/>
                      <a:pt x="1064" y="120"/>
                    </a:cubicBezTo>
                    <a:cubicBezTo>
                      <a:pt x="1056" y="144"/>
                      <a:pt x="1072" y="200"/>
                      <a:pt x="1064" y="216"/>
                    </a:cubicBezTo>
                    <a:cubicBezTo>
                      <a:pt x="1056" y="232"/>
                      <a:pt x="1016" y="240"/>
                      <a:pt x="1016" y="216"/>
                    </a:cubicBezTo>
                    <a:cubicBezTo>
                      <a:pt x="1016" y="192"/>
                      <a:pt x="1064" y="72"/>
                      <a:pt x="1064" y="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Group 81"/>
          <p:cNvGrpSpPr>
            <a:grpSpLocks/>
          </p:cNvGrpSpPr>
          <p:nvPr/>
        </p:nvGrpSpPr>
        <p:grpSpPr bwMode="auto">
          <a:xfrm>
            <a:off x="5439130" y="248569"/>
            <a:ext cx="2280811" cy="5446292"/>
            <a:chOff x="7753513" y="-34834"/>
            <a:chExt cx="2281577" cy="5447578"/>
          </a:xfrm>
        </p:grpSpPr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>
              <a:off x="7908876" y="-34834"/>
              <a:ext cx="1903222" cy="36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</a:rPr>
                <a:t>Exercise Trained</a:t>
              </a:r>
            </a:p>
          </p:txBody>
        </p:sp>
        <p:grpSp>
          <p:nvGrpSpPr>
            <p:cNvPr id="24" name="Group 61"/>
            <p:cNvGrpSpPr>
              <a:grpSpLocks/>
            </p:cNvGrpSpPr>
            <p:nvPr/>
          </p:nvGrpSpPr>
          <p:grpSpPr bwMode="auto">
            <a:xfrm>
              <a:off x="7753513" y="337586"/>
              <a:ext cx="2281577" cy="5075158"/>
              <a:chOff x="7753513" y="337586"/>
              <a:chExt cx="2281577" cy="5075158"/>
            </a:xfrm>
          </p:grpSpPr>
          <p:sp>
            <p:nvSpPr>
              <p:cNvPr id="25" name="TextBox 42"/>
              <p:cNvSpPr txBox="1">
                <a:spLocks noChangeArrowheads="1"/>
              </p:cNvSpPr>
              <p:nvPr/>
            </p:nvSpPr>
            <p:spPr bwMode="auto">
              <a:xfrm>
                <a:off x="7753513" y="2439950"/>
                <a:ext cx="68480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 dirty="0">
                    <a:cs typeface="Arial" panose="020B0604020202020204" pitchFamily="34" charset="0"/>
                  </a:rPr>
                  <a:t>NOS</a:t>
                </a:r>
              </a:p>
            </p:txBody>
          </p:sp>
          <p:sp>
            <p:nvSpPr>
              <p:cNvPr id="26" name="TextBox 43"/>
              <p:cNvSpPr txBox="1">
                <a:spLocks noChangeArrowheads="1"/>
              </p:cNvSpPr>
              <p:nvPr/>
            </p:nvSpPr>
            <p:spPr bwMode="auto">
              <a:xfrm>
                <a:off x="7911923" y="632996"/>
                <a:ext cx="628909" cy="338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dirty="0">
                    <a:cs typeface="Arial" panose="020B0604020202020204" pitchFamily="34" charset="0"/>
                  </a:rPr>
                  <a:t>Rest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8028740" y="5043325"/>
                <a:ext cx="2006350" cy="36941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VSMC</a:t>
                </a:r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Relaxation</a:t>
                </a:r>
                <a:endParaRPr lang="en-US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45"/>
              <p:cNvSpPr txBox="1">
                <a:spLocks noChangeArrowheads="1"/>
              </p:cNvSpPr>
              <p:nvPr/>
            </p:nvSpPr>
            <p:spPr bwMode="auto">
              <a:xfrm>
                <a:off x="7800648" y="3596157"/>
                <a:ext cx="53091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 dirty="0">
                    <a:cs typeface="Arial" panose="020B0604020202020204" pitchFamily="34" charset="0"/>
                  </a:rPr>
                  <a:t>NO</a:t>
                </a:r>
              </a:p>
            </p:txBody>
          </p:sp>
          <p:cxnSp>
            <p:nvCxnSpPr>
              <p:cNvPr id="29" name="Straight Connector 28"/>
              <p:cNvCxnSpPr>
                <a:endCxn id="25" idx="0"/>
              </p:cNvCxnSpPr>
              <p:nvPr/>
            </p:nvCxnSpPr>
            <p:spPr>
              <a:xfrm flipH="1">
                <a:off x="8095915" y="1833876"/>
                <a:ext cx="93143" cy="60607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8033654" y="2809283"/>
                <a:ext cx="27081" cy="795091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8331561" y="337586"/>
                <a:ext cx="344241" cy="29846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66"/>
          <p:cNvGrpSpPr>
            <a:grpSpLocks/>
          </p:cNvGrpSpPr>
          <p:nvPr/>
        </p:nvGrpSpPr>
        <p:grpSpPr bwMode="auto">
          <a:xfrm>
            <a:off x="6887462" y="2116838"/>
            <a:ext cx="1132504" cy="1567936"/>
            <a:chOff x="9030522" y="1890132"/>
            <a:chExt cx="1135619" cy="1628408"/>
          </a:xfrm>
        </p:grpSpPr>
        <p:sp>
          <p:nvSpPr>
            <p:cNvPr id="33" name="Freeform 265237"/>
            <p:cNvSpPr/>
            <p:nvPr/>
          </p:nvSpPr>
          <p:spPr>
            <a:xfrm flipH="1">
              <a:off x="9030522" y="1890132"/>
              <a:ext cx="195461" cy="1381859"/>
            </a:xfrm>
            <a:custGeom>
              <a:avLst/>
              <a:gdLst>
                <a:gd name="connsiteX0" fmla="*/ 0 w 255320"/>
                <a:gd name="connsiteY0" fmla="*/ 0 h 326572"/>
                <a:gd name="connsiteX1" fmla="*/ 47502 w 255320"/>
                <a:gd name="connsiteY1" fmla="*/ 213756 h 326572"/>
                <a:gd name="connsiteX2" fmla="*/ 255320 w 255320"/>
                <a:gd name="connsiteY2" fmla="*/ 326572 h 326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320" h="326572">
                  <a:moveTo>
                    <a:pt x="0" y="0"/>
                  </a:moveTo>
                  <a:cubicBezTo>
                    <a:pt x="2474" y="79663"/>
                    <a:pt x="4949" y="159327"/>
                    <a:pt x="47502" y="213756"/>
                  </a:cubicBezTo>
                  <a:cubicBezTo>
                    <a:pt x="90055" y="268185"/>
                    <a:pt x="172687" y="297378"/>
                    <a:pt x="255320" y="32657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265243"/>
            <p:cNvSpPr/>
            <p:nvPr/>
          </p:nvSpPr>
          <p:spPr>
            <a:xfrm rot="2934281" flipH="1">
              <a:off x="9867385" y="2416832"/>
              <a:ext cx="275474" cy="322039"/>
            </a:xfrm>
            <a:custGeom>
              <a:avLst/>
              <a:gdLst>
                <a:gd name="connsiteX0" fmla="*/ 166255 w 166255"/>
                <a:gd name="connsiteY0" fmla="*/ 0 h 243445"/>
                <a:gd name="connsiteX1" fmla="*/ 29689 w 166255"/>
                <a:gd name="connsiteY1" fmla="*/ 53439 h 243445"/>
                <a:gd name="connsiteX2" fmla="*/ 0 w 166255"/>
                <a:gd name="connsiteY2" fmla="*/ 243445 h 243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5" h="243445">
                  <a:moveTo>
                    <a:pt x="166255" y="0"/>
                  </a:moveTo>
                  <a:cubicBezTo>
                    <a:pt x="111826" y="6432"/>
                    <a:pt x="57398" y="12865"/>
                    <a:pt x="29689" y="53439"/>
                  </a:cubicBezTo>
                  <a:cubicBezTo>
                    <a:pt x="1980" y="94013"/>
                    <a:pt x="990" y="168729"/>
                    <a:pt x="0" y="2434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4"/>
            <p:cNvSpPr/>
            <p:nvPr/>
          </p:nvSpPr>
          <p:spPr>
            <a:xfrm rot="1261698">
              <a:off x="9373105" y="2951219"/>
              <a:ext cx="563213" cy="567321"/>
            </a:xfrm>
            <a:custGeom>
              <a:avLst/>
              <a:gdLst>
                <a:gd name="connsiteX0" fmla="*/ 35626 w 49423"/>
                <a:gd name="connsiteY0" fmla="*/ 0 h 184068"/>
                <a:gd name="connsiteX1" fmla="*/ 47501 w 49423"/>
                <a:gd name="connsiteY1" fmla="*/ 118754 h 184068"/>
                <a:gd name="connsiteX2" fmla="*/ 0 w 49423"/>
                <a:gd name="connsiteY2" fmla="*/ 184068 h 18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23" h="184068">
                  <a:moveTo>
                    <a:pt x="35626" y="0"/>
                  </a:moveTo>
                  <a:cubicBezTo>
                    <a:pt x="44532" y="44038"/>
                    <a:pt x="53439" y="88076"/>
                    <a:pt x="47501" y="118754"/>
                  </a:cubicBezTo>
                  <a:cubicBezTo>
                    <a:pt x="41563" y="149432"/>
                    <a:pt x="20781" y="166750"/>
                    <a:pt x="0" y="18406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72"/>
          <p:cNvGrpSpPr>
            <a:grpSpLocks/>
          </p:cNvGrpSpPr>
          <p:nvPr/>
        </p:nvGrpSpPr>
        <p:grpSpPr bwMode="auto">
          <a:xfrm>
            <a:off x="7084028" y="3973422"/>
            <a:ext cx="750998" cy="870215"/>
            <a:chOff x="9349408" y="3469176"/>
            <a:chExt cx="749879" cy="1393015"/>
          </a:xfrm>
        </p:grpSpPr>
        <p:sp>
          <p:nvSpPr>
            <p:cNvPr id="38" name="TextBox 108"/>
            <p:cNvSpPr txBox="1">
              <a:spLocks noChangeArrowheads="1"/>
            </p:cNvSpPr>
            <p:nvPr/>
          </p:nvSpPr>
          <p:spPr bwMode="auto">
            <a:xfrm>
              <a:off x="9349408" y="3989753"/>
              <a:ext cx="749879" cy="54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cs typeface="Arial" panose="020B0604020202020204" pitchFamily="34" charset="0"/>
                </a:rPr>
                <a:t>H</a:t>
              </a:r>
              <a:r>
                <a:rPr lang="en-US" altLang="en-US" sz="1600" b="1" baseline="-25000" dirty="0">
                  <a:cs typeface="Arial" panose="020B0604020202020204" pitchFamily="34" charset="0"/>
                </a:rPr>
                <a:t>2</a:t>
              </a:r>
              <a:r>
                <a:rPr lang="en-US" altLang="en-US" sz="1600" b="1" dirty="0">
                  <a:cs typeface="Arial" panose="020B0604020202020204" pitchFamily="34" charset="0"/>
                </a:rPr>
                <a:t>O</a:t>
              </a:r>
              <a:r>
                <a:rPr lang="en-US" altLang="en-US" sz="1600" b="1" baseline="-25000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9" name="Freeform 37"/>
            <p:cNvSpPr/>
            <p:nvPr/>
          </p:nvSpPr>
          <p:spPr>
            <a:xfrm>
              <a:off x="9352952" y="3469176"/>
              <a:ext cx="104560" cy="635826"/>
            </a:xfrm>
            <a:custGeom>
              <a:avLst/>
              <a:gdLst>
                <a:gd name="connsiteX0" fmla="*/ 0 w 166254"/>
                <a:gd name="connsiteY0" fmla="*/ 0 h 201881"/>
                <a:gd name="connsiteX1" fmla="*/ 166254 w 166254"/>
                <a:gd name="connsiteY1" fmla="*/ 201881 h 20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6254" h="201881">
                  <a:moveTo>
                    <a:pt x="0" y="0"/>
                  </a:moveTo>
                  <a:lnTo>
                    <a:pt x="166254" y="201881"/>
                  </a:ln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8"/>
            <p:cNvSpPr/>
            <p:nvPr/>
          </p:nvSpPr>
          <p:spPr>
            <a:xfrm>
              <a:off x="9618171" y="4433623"/>
              <a:ext cx="90286" cy="428568"/>
            </a:xfrm>
            <a:custGeom>
              <a:avLst/>
              <a:gdLst>
                <a:gd name="connsiteX0" fmla="*/ 148441 w 187833"/>
                <a:gd name="connsiteY0" fmla="*/ 0 h 754083"/>
                <a:gd name="connsiteX1" fmla="*/ 178130 w 187833"/>
                <a:gd name="connsiteY1" fmla="*/ 350322 h 754083"/>
                <a:gd name="connsiteX2" fmla="*/ 0 w 187833"/>
                <a:gd name="connsiteY2" fmla="*/ 754083 h 75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833" h="754083">
                  <a:moveTo>
                    <a:pt x="148441" y="0"/>
                  </a:moveTo>
                  <a:cubicBezTo>
                    <a:pt x="175655" y="112321"/>
                    <a:pt x="202870" y="224642"/>
                    <a:pt x="178130" y="350322"/>
                  </a:cubicBezTo>
                  <a:cubicBezTo>
                    <a:pt x="153390" y="476003"/>
                    <a:pt x="76695" y="615043"/>
                    <a:pt x="0" y="754083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65"/>
          <p:cNvGrpSpPr>
            <a:grpSpLocks/>
          </p:cNvGrpSpPr>
          <p:nvPr/>
        </p:nvGrpSpPr>
        <p:grpSpPr bwMode="auto">
          <a:xfrm>
            <a:off x="6330193" y="630264"/>
            <a:ext cx="1686406" cy="1994127"/>
            <a:chOff x="8624245" y="544522"/>
            <a:chExt cx="1687928" cy="1881482"/>
          </a:xfrm>
        </p:grpSpPr>
        <p:sp>
          <p:nvSpPr>
            <p:cNvPr id="42" name="TextBox 53"/>
            <p:cNvSpPr txBox="1">
              <a:spLocks noChangeArrowheads="1"/>
            </p:cNvSpPr>
            <p:nvPr/>
          </p:nvSpPr>
          <p:spPr bwMode="auto">
            <a:xfrm>
              <a:off x="8624245" y="821206"/>
              <a:ext cx="1401003" cy="493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cs typeface="Arial" panose="020B0604020202020204" pitchFamily="34" charset="0"/>
                </a:rPr>
                <a:t>Exertion or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cs typeface="Arial" panose="020B0604020202020204" pitchFamily="34" charset="0"/>
                </a:rPr>
                <a:t>High Pressure</a:t>
              </a:r>
            </a:p>
          </p:txBody>
        </p:sp>
        <p:sp>
          <p:nvSpPr>
            <p:cNvPr id="43" name="Freeform 41"/>
            <p:cNvSpPr/>
            <p:nvPr/>
          </p:nvSpPr>
          <p:spPr>
            <a:xfrm>
              <a:off x="8965359" y="544522"/>
              <a:ext cx="340029" cy="307802"/>
            </a:xfrm>
            <a:custGeom>
              <a:avLst/>
              <a:gdLst>
                <a:gd name="connsiteX0" fmla="*/ 0 w 344384"/>
                <a:gd name="connsiteY0" fmla="*/ 0 h 445324"/>
                <a:gd name="connsiteX1" fmla="*/ 249382 w 344384"/>
                <a:gd name="connsiteY1" fmla="*/ 273132 h 445324"/>
                <a:gd name="connsiteX2" fmla="*/ 344384 w 344384"/>
                <a:gd name="connsiteY2" fmla="*/ 445324 h 44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384" h="445324">
                  <a:moveTo>
                    <a:pt x="0" y="0"/>
                  </a:moveTo>
                  <a:cubicBezTo>
                    <a:pt x="95992" y="99455"/>
                    <a:pt x="191985" y="198911"/>
                    <a:pt x="249382" y="273132"/>
                  </a:cubicBezTo>
                  <a:cubicBezTo>
                    <a:pt x="306779" y="347353"/>
                    <a:pt x="325581" y="396338"/>
                    <a:pt x="344384" y="44532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67"/>
            <p:cNvSpPr txBox="1">
              <a:spLocks noChangeArrowheads="1"/>
            </p:cNvSpPr>
            <p:nvPr/>
          </p:nvSpPr>
          <p:spPr bwMode="auto">
            <a:xfrm rot="21199795">
              <a:off x="9588245" y="2135613"/>
              <a:ext cx="723928" cy="290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 smtClean="0">
                  <a:cs typeface="Arial" panose="020B0604020202020204" pitchFamily="34" charset="0"/>
                </a:rPr>
                <a:t>NOX II</a:t>
              </a:r>
              <a:endParaRPr lang="en-US" altLang="en-US" sz="1400" b="1" dirty="0">
                <a:cs typeface="Arial" panose="020B0604020202020204" pitchFamily="34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9738670" y="1947122"/>
              <a:ext cx="144583" cy="207306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Connector 48"/>
          <p:cNvCxnSpPr>
            <a:stCxn id="58" idx="1"/>
            <a:endCxn id="25" idx="3"/>
          </p:cNvCxnSpPr>
          <p:nvPr/>
        </p:nvCxnSpPr>
        <p:spPr bwMode="auto">
          <a:xfrm flipH="1" flipV="1">
            <a:off x="6123702" y="2907393"/>
            <a:ext cx="1467109" cy="17221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42"/>
          <p:cNvSpPr/>
          <p:nvPr/>
        </p:nvSpPr>
        <p:spPr bwMode="auto">
          <a:xfrm>
            <a:off x="5748441" y="4205228"/>
            <a:ext cx="268543" cy="602322"/>
          </a:xfrm>
          <a:custGeom>
            <a:avLst/>
            <a:gdLst>
              <a:gd name="connsiteX0" fmla="*/ 19868 w 405816"/>
              <a:gd name="connsiteY0" fmla="*/ 0 h 1282535"/>
              <a:gd name="connsiteX1" fmla="*/ 43618 w 405816"/>
              <a:gd name="connsiteY1" fmla="*/ 676893 h 1282535"/>
              <a:gd name="connsiteX2" fmla="*/ 405816 w 405816"/>
              <a:gd name="connsiteY2" fmla="*/ 1282535 h 128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816" h="1282535">
                <a:moveTo>
                  <a:pt x="19868" y="0"/>
                </a:moveTo>
                <a:cubicBezTo>
                  <a:pt x="-420" y="231568"/>
                  <a:pt x="-20707" y="463137"/>
                  <a:pt x="43618" y="676893"/>
                </a:cubicBezTo>
                <a:cubicBezTo>
                  <a:pt x="107943" y="890649"/>
                  <a:pt x="256879" y="1086592"/>
                  <a:pt x="405816" y="1282535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867"/>
          <p:cNvSpPr>
            <a:spLocks noChangeArrowheads="1"/>
          </p:cNvSpPr>
          <p:nvPr/>
        </p:nvSpPr>
        <p:spPr bwMode="auto">
          <a:xfrm>
            <a:off x="7590811" y="2925714"/>
            <a:ext cx="490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4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ˉ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45"/>
          <p:cNvSpPr txBox="1">
            <a:spLocks noChangeArrowheads="1"/>
          </p:cNvSpPr>
          <p:nvPr/>
        </p:nvSpPr>
        <p:spPr bwMode="auto">
          <a:xfrm>
            <a:off x="5874528" y="4793615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cs typeface="Arial" panose="020B0604020202020204" pitchFamily="34" charset="0"/>
              </a:rPr>
              <a:t>NO</a:t>
            </a:r>
          </a:p>
        </p:txBody>
      </p:sp>
      <p:sp>
        <p:nvSpPr>
          <p:cNvPr id="65" name="TextBox 108"/>
          <p:cNvSpPr txBox="1">
            <a:spLocks noChangeArrowheads="1"/>
          </p:cNvSpPr>
          <p:nvPr/>
        </p:nvSpPr>
        <p:spPr bwMode="auto">
          <a:xfrm>
            <a:off x="7010721" y="4806314"/>
            <a:ext cx="8049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cs typeface="Arial" panose="020B0604020202020204" pitchFamily="34" charset="0"/>
              </a:rPr>
              <a:t>H</a:t>
            </a:r>
            <a:r>
              <a:rPr lang="en-US" altLang="en-US" sz="2000" b="1" baseline="-25000" dirty="0">
                <a:cs typeface="Arial" panose="020B0604020202020204" pitchFamily="34" charset="0"/>
              </a:rPr>
              <a:t>2</a:t>
            </a:r>
            <a:r>
              <a:rPr lang="en-US" altLang="en-US" sz="2000" b="1" dirty="0">
                <a:cs typeface="Arial" panose="020B0604020202020204" pitchFamily="34" charset="0"/>
              </a:rPr>
              <a:t>O</a:t>
            </a:r>
            <a:r>
              <a:rPr lang="en-US" altLang="en-US" sz="2000" b="1" baseline="-25000" dirty="0">
                <a:cs typeface="Arial" panose="020B0604020202020204" pitchFamily="34" charset="0"/>
              </a:rPr>
              <a:t>2</a:t>
            </a:r>
          </a:p>
        </p:txBody>
      </p:sp>
      <p:sp>
        <p:nvSpPr>
          <p:cNvPr id="68" name="Text Box 889"/>
          <p:cNvSpPr txBox="1">
            <a:spLocks noChangeArrowheads="1"/>
          </p:cNvSpPr>
          <p:nvPr/>
        </p:nvSpPr>
        <p:spPr bwMode="auto">
          <a:xfrm>
            <a:off x="5427700" y="1749444"/>
            <a:ext cx="933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Shear</a:t>
            </a:r>
          </a:p>
        </p:txBody>
      </p:sp>
      <p:sp>
        <p:nvSpPr>
          <p:cNvPr id="72" name="TextBox 43"/>
          <p:cNvSpPr txBox="1">
            <a:spLocks noChangeArrowheads="1"/>
          </p:cNvSpPr>
          <p:nvPr/>
        </p:nvSpPr>
        <p:spPr bwMode="auto">
          <a:xfrm>
            <a:off x="4301692" y="4824306"/>
            <a:ext cx="6286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cs typeface="Arial" panose="020B0604020202020204" pitchFamily="34" charset="0"/>
              </a:rPr>
              <a:t>Rest</a:t>
            </a:r>
          </a:p>
        </p:txBody>
      </p:sp>
      <p:cxnSp>
        <p:nvCxnSpPr>
          <p:cNvPr id="74" name="Straight Arrow Connector 73"/>
          <p:cNvCxnSpPr>
            <a:stCxn id="72" idx="3"/>
          </p:cNvCxnSpPr>
          <p:nvPr/>
        </p:nvCxnSpPr>
        <p:spPr>
          <a:xfrm flipV="1">
            <a:off x="4930390" y="4985910"/>
            <a:ext cx="851026" cy="76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53"/>
          <p:cNvSpPr txBox="1">
            <a:spLocks noChangeArrowheads="1"/>
          </p:cNvSpPr>
          <p:nvPr/>
        </p:nvSpPr>
        <p:spPr bwMode="auto">
          <a:xfrm>
            <a:off x="9599657" y="4723148"/>
            <a:ext cx="16273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cs typeface="Arial" panose="020B0604020202020204" pitchFamily="34" charset="0"/>
              </a:rPr>
              <a:t>Post- Exertion 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cs typeface="Arial" panose="020B0604020202020204" pitchFamily="34" charset="0"/>
              </a:rPr>
              <a:t>High Pressure</a:t>
            </a:r>
          </a:p>
        </p:txBody>
      </p:sp>
      <p:cxnSp>
        <p:nvCxnSpPr>
          <p:cNvPr id="77" name="Straight Arrow Connector 76"/>
          <p:cNvCxnSpPr>
            <a:stCxn id="76" idx="1"/>
          </p:cNvCxnSpPr>
          <p:nvPr/>
        </p:nvCxnSpPr>
        <p:spPr>
          <a:xfrm flipH="1">
            <a:off x="8957112" y="4984758"/>
            <a:ext cx="64254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957112" y="360485"/>
            <a:ext cx="1007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6094445" y="2769124"/>
            <a:ext cx="34727" cy="24302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803916"/>
              </p:ext>
            </p:extLst>
          </p:nvPr>
        </p:nvGraphicFramePr>
        <p:xfrm>
          <a:off x="8850398" y="1004826"/>
          <a:ext cx="3038128" cy="2357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7" r:id="rId3" imgW="3819239" imgH="2964068" progId="Prism7.Document">
                  <p:embed/>
                </p:oleObj>
              </mc:Choice>
              <mc:Fallback>
                <p:oleObj name="Prism 7" r:id="rId3" imgW="3819239" imgH="296406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50398" y="1004826"/>
                        <a:ext cx="3038128" cy="2357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Oval 58"/>
          <p:cNvSpPr/>
          <p:nvPr/>
        </p:nvSpPr>
        <p:spPr>
          <a:xfrm rot="16200000">
            <a:off x="7703297" y="3372306"/>
            <a:ext cx="408549" cy="103903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Cu-Zn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34"/>
          <p:cNvSpPr/>
          <p:nvPr/>
        </p:nvSpPr>
        <p:spPr bwMode="auto">
          <a:xfrm rot="19666401">
            <a:off x="7796317" y="3162222"/>
            <a:ext cx="443987" cy="411477"/>
          </a:xfrm>
          <a:custGeom>
            <a:avLst/>
            <a:gdLst>
              <a:gd name="connsiteX0" fmla="*/ 35626 w 49423"/>
              <a:gd name="connsiteY0" fmla="*/ 0 h 184068"/>
              <a:gd name="connsiteX1" fmla="*/ 47501 w 49423"/>
              <a:gd name="connsiteY1" fmla="*/ 118754 h 184068"/>
              <a:gd name="connsiteX2" fmla="*/ 0 w 49423"/>
              <a:gd name="connsiteY2" fmla="*/ 184068 h 18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23" h="184068">
                <a:moveTo>
                  <a:pt x="35626" y="0"/>
                </a:moveTo>
                <a:cubicBezTo>
                  <a:pt x="44532" y="44038"/>
                  <a:pt x="53439" y="88076"/>
                  <a:pt x="47501" y="118754"/>
                </a:cubicBezTo>
                <a:cubicBezTo>
                  <a:pt x="41563" y="149432"/>
                  <a:pt x="20781" y="166750"/>
                  <a:pt x="0" y="184068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>
            <a:endCxn id="20" idx="6"/>
          </p:cNvCxnSpPr>
          <p:nvPr/>
        </p:nvCxnSpPr>
        <p:spPr>
          <a:xfrm flipH="1">
            <a:off x="7317124" y="3408042"/>
            <a:ext cx="2777117" cy="29881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9" idx="1"/>
            <a:endCxn id="20" idx="0"/>
          </p:cNvCxnSpPr>
          <p:nvPr/>
        </p:nvCxnSpPr>
        <p:spPr>
          <a:xfrm flipH="1">
            <a:off x="6729587" y="2183584"/>
            <a:ext cx="2120811" cy="1265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reeform 37"/>
          <p:cNvSpPr/>
          <p:nvPr/>
        </p:nvSpPr>
        <p:spPr bwMode="auto">
          <a:xfrm flipH="1">
            <a:off x="7588071" y="4179522"/>
            <a:ext cx="282006" cy="268220"/>
          </a:xfrm>
          <a:custGeom>
            <a:avLst/>
            <a:gdLst>
              <a:gd name="connsiteX0" fmla="*/ 0 w 166254"/>
              <a:gd name="connsiteY0" fmla="*/ 0 h 201881"/>
              <a:gd name="connsiteX1" fmla="*/ 166254 w 166254"/>
              <a:gd name="connsiteY1" fmla="*/ 201881 h 20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254" h="201881">
                <a:moveTo>
                  <a:pt x="0" y="0"/>
                </a:moveTo>
                <a:lnTo>
                  <a:pt x="166254" y="201881"/>
                </a:ln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8438792" y="4298626"/>
            <a:ext cx="108285" cy="86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8383375" y="4445158"/>
            <a:ext cx="108285" cy="86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8245396" y="4612820"/>
            <a:ext cx="108285" cy="86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>
            <a:stCxn id="79" idx="6"/>
            <a:endCxn id="83" idx="1"/>
          </p:cNvCxnSpPr>
          <p:nvPr/>
        </p:nvCxnSpPr>
        <p:spPr>
          <a:xfrm>
            <a:off x="8353681" y="4656072"/>
            <a:ext cx="597702" cy="6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5" idx="6"/>
            <a:endCxn id="83" idx="7"/>
          </p:cNvCxnSpPr>
          <p:nvPr/>
        </p:nvCxnSpPr>
        <p:spPr>
          <a:xfrm>
            <a:off x="8547077" y="4341878"/>
            <a:ext cx="404306" cy="3158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8" idx="6"/>
            <a:endCxn id="83" idx="0"/>
          </p:cNvCxnSpPr>
          <p:nvPr/>
        </p:nvCxnSpPr>
        <p:spPr>
          <a:xfrm>
            <a:off x="8491660" y="4488410"/>
            <a:ext cx="307559" cy="294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 rot="16200000">
            <a:off x="9114464" y="3998387"/>
            <a:ext cx="408549" cy="103903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EC-SOD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Freeform 34"/>
          <p:cNvSpPr/>
          <p:nvPr/>
        </p:nvSpPr>
        <p:spPr bwMode="auto">
          <a:xfrm rot="17634103">
            <a:off x="8284659" y="2711830"/>
            <a:ext cx="920855" cy="1620717"/>
          </a:xfrm>
          <a:custGeom>
            <a:avLst/>
            <a:gdLst>
              <a:gd name="connsiteX0" fmla="*/ 35626 w 49423"/>
              <a:gd name="connsiteY0" fmla="*/ 0 h 184068"/>
              <a:gd name="connsiteX1" fmla="*/ 47501 w 49423"/>
              <a:gd name="connsiteY1" fmla="*/ 118754 h 184068"/>
              <a:gd name="connsiteX2" fmla="*/ 0 w 49423"/>
              <a:gd name="connsiteY2" fmla="*/ 184068 h 18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23" h="184068">
                <a:moveTo>
                  <a:pt x="35626" y="0"/>
                </a:moveTo>
                <a:cubicBezTo>
                  <a:pt x="44532" y="44038"/>
                  <a:pt x="53439" y="88076"/>
                  <a:pt x="47501" y="118754"/>
                </a:cubicBezTo>
                <a:cubicBezTo>
                  <a:pt x="41563" y="149432"/>
                  <a:pt x="20781" y="166750"/>
                  <a:pt x="0" y="184068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Freeform 37"/>
          <p:cNvSpPr/>
          <p:nvPr/>
        </p:nvSpPr>
        <p:spPr bwMode="auto">
          <a:xfrm flipH="1">
            <a:off x="7835025" y="4764350"/>
            <a:ext cx="1486749" cy="220408"/>
          </a:xfrm>
          <a:custGeom>
            <a:avLst/>
            <a:gdLst>
              <a:gd name="connsiteX0" fmla="*/ 0 w 166254"/>
              <a:gd name="connsiteY0" fmla="*/ 0 h 201881"/>
              <a:gd name="connsiteX1" fmla="*/ 166254 w 166254"/>
              <a:gd name="connsiteY1" fmla="*/ 201881 h 20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254" h="201881">
                <a:moveTo>
                  <a:pt x="0" y="0"/>
                </a:moveTo>
                <a:lnTo>
                  <a:pt x="166254" y="201881"/>
                </a:ln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 Box 889"/>
          <p:cNvSpPr txBox="1">
            <a:spLocks noChangeArrowheads="1"/>
          </p:cNvSpPr>
          <p:nvPr/>
        </p:nvSpPr>
        <p:spPr bwMode="auto">
          <a:xfrm>
            <a:off x="6419832" y="1749444"/>
            <a:ext cx="17191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Local RAS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Straight Connector 98"/>
          <p:cNvCxnSpPr>
            <a:endCxn id="98" idx="0"/>
          </p:cNvCxnSpPr>
          <p:nvPr/>
        </p:nvCxnSpPr>
        <p:spPr bwMode="auto">
          <a:xfrm>
            <a:off x="7192292" y="1473898"/>
            <a:ext cx="87092" cy="27554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26" idx="2"/>
            <a:endCxn id="68" idx="0"/>
          </p:cNvCxnSpPr>
          <p:nvPr/>
        </p:nvCxnSpPr>
        <p:spPr bwMode="auto">
          <a:xfrm flipH="1">
            <a:off x="5894404" y="1254795"/>
            <a:ext cx="17432" cy="494649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4173116" y="3187939"/>
            <a:ext cx="479833" cy="435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 bwMode="auto">
          <a:xfrm>
            <a:off x="3598921" y="3194122"/>
            <a:ext cx="1645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Endothelium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80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102</Words>
  <Application>Microsoft Office PowerPoint</Application>
  <PresentationFormat>Widescreen</PresentationFormat>
  <Paragraphs>66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Prism 7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Phillips</dc:creator>
  <cp:lastModifiedBy>Phillips, Shane</cp:lastModifiedBy>
  <cp:revision>9</cp:revision>
  <dcterms:created xsi:type="dcterms:W3CDTF">2017-04-08T19:56:11Z</dcterms:created>
  <dcterms:modified xsi:type="dcterms:W3CDTF">2017-05-08T20:16:07Z</dcterms:modified>
</cp:coreProperties>
</file>