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n%20Lab%20microscope\Desktop\tabl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n%20Lab%20microscope\Desktop\tabl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n%20Lab%20microscope\Desktop\tabl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n%20Lab%20microscope\Desktop\tables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n%20Lab%20microscope\Desktop\tabl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(Sheet3!$C$27,Sheet3!$G$27)</c:f>
                <c:numCache>
                  <c:formatCode>General</c:formatCode>
                  <c:ptCount val="2"/>
                  <c:pt idx="0">
                    <c:v>0.15677672776736462</c:v>
                  </c:pt>
                  <c:pt idx="1">
                    <c:v>2.8727856017055582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Sheet3!$L$14:$P$14</c:f>
              <c:numCache>
                <c:formatCode>General</c:formatCode>
                <c:ptCount val="5"/>
              </c:numCache>
            </c:numRef>
          </c:cat>
          <c:val>
            <c:numRef>
              <c:f>(Sheet3!$C$25,Sheet3!$G$25)</c:f>
              <c:numCache>
                <c:formatCode>General</c:formatCode>
                <c:ptCount val="2"/>
                <c:pt idx="0">
                  <c:v>1.0450089310021848</c:v>
                </c:pt>
                <c:pt idx="1">
                  <c:v>17.853231788291492</c:v>
                </c:pt>
              </c:numCache>
            </c:numRef>
          </c:val>
        </c:ser>
        <c:axId val="54171904"/>
        <c:axId val="54173696"/>
      </c:barChart>
      <c:catAx>
        <c:axId val="54171904"/>
        <c:scaling>
          <c:orientation val="minMax"/>
        </c:scaling>
        <c:axPos val="b"/>
        <c:numFmt formatCode="General" sourceLinked="1"/>
        <c:tickLblPos val="nextTo"/>
        <c:crossAx val="54173696"/>
        <c:crosses val="autoZero"/>
        <c:auto val="1"/>
        <c:lblAlgn val="ctr"/>
        <c:lblOffset val="100"/>
      </c:catAx>
      <c:valAx>
        <c:axId val="541736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17190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(Sheet3!$C$39,Sheet3!$G$39)</c:f>
                <c:numCache>
                  <c:formatCode>General</c:formatCode>
                  <c:ptCount val="2"/>
                  <c:pt idx="0">
                    <c:v>0.4710406122291903</c:v>
                  </c:pt>
                  <c:pt idx="1">
                    <c:v>6.8111611822634401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Sheet3!$E$48:$I$48</c:f>
              <c:numCache>
                <c:formatCode>General</c:formatCode>
                <c:ptCount val="5"/>
              </c:numCache>
            </c:numRef>
          </c:cat>
          <c:val>
            <c:numRef>
              <c:f>(Sheet3!$C$37,Sheet3!$G$37)</c:f>
              <c:numCache>
                <c:formatCode>General</c:formatCode>
                <c:ptCount val="2"/>
                <c:pt idx="0">
                  <c:v>1.3012980926487578</c:v>
                </c:pt>
                <c:pt idx="1">
                  <c:v>23.770605059021342</c:v>
                </c:pt>
              </c:numCache>
            </c:numRef>
          </c:val>
        </c:ser>
        <c:axId val="54197248"/>
        <c:axId val="54600448"/>
      </c:barChart>
      <c:catAx>
        <c:axId val="54197248"/>
        <c:scaling>
          <c:orientation val="minMax"/>
        </c:scaling>
        <c:axPos val="b"/>
        <c:numFmt formatCode="General" sourceLinked="1"/>
        <c:tickLblPos val="nextTo"/>
        <c:crossAx val="54600448"/>
        <c:crosses val="autoZero"/>
        <c:auto val="1"/>
        <c:lblAlgn val="ctr"/>
        <c:lblOffset val="100"/>
      </c:catAx>
      <c:valAx>
        <c:axId val="5460044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197248"/>
        <c:crosses val="autoZero"/>
        <c:crossBetween val="between"/>
        <c:majorUnit val="10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(Sheet3!$C$64,Sheet3!$G$64)</c:f>
                <c:numCache>
                  <c:formatCode>General</c:formatCode>
                  <c:ptCount val="2"/>
                  <c:pt idx="0">
                    <c:v>7.1753192734645962E-2</c:v>
                  </c:pt>
                  <c:pt idx="1">
                    <c:v>11.644720577785568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numRef>
              <c:f>Sheet3!$L$75:$Q$75</c:f>
              <c:numCache>
                <c:formatCode>General</c:formatCode>
                <c:ptCount val="6"/>
              </c:numCache>
            </c:numRef>
          </c:cat>
          <c:val>
            <c:numRef>
              <c:f>(Sheet3!$C$62,Sheet3!$G$62)</c:f>
              <c:numCache>
                <c:formatCode>General</c:formatCode>
                <c:ptCount val="2"/>
                <c:pt idx="0">
                  <c:v>1.0079783621743692</c:v>
                </c:pt>
                <c:pt idx="1">
                  <c:v>77.208393031085649</c:v>
                </c:pt>
              </c:numCache>
            </c:numRef>
          </c:val>
        </c:ser>
        <c:axId val="54620160"/>
        <c:axId val="54621696"/>
      </c:barChart>
      <c:catAx>
        <c:axId val="54620160"/>
        <c:scaling>
          <c:orientation val="minMax"/>
        </c:scaling>
        <c:axPos val="b"/>
        <c:numFmt formatCode="General" sourceLinked="1"/>
        <c:tickLblPos val="nextTo"/>
        <c:crossAx val="54621696"/>
        <c:crosses val="autoZero"/>
        <c:auto val="1"/>
        <c:lblAlgn val="ctr"/>
        <c:lblOffset val="100"/>
      </c:catAx>
      <c:valAx>
        <c:axId val="5462169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620160"/>
        <c:crosses val="autoZero"/>
        <c:crossBetween val="between"/>
        <c:majorUnit val="20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(Sheet3!$C$92,Sheet3!$G$92)</c:f>
                <c:numCache>
                  <c:formatCode>General</c:formatCode>
                  <c:ptCount val="2"/>
                  <c:pt idx="0">
                    <c:v>8.8611955753836487</c:v>
                  </c:pt>
                  <c:pt idx="1">
                    <c:v>6.3952688945392806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(Sheet3!$C$90,Sheet3!$G$90)</c:f>
              <c:numCache>
                <c:formatCode>General</c:formatCode>
                <c:ptCount val="2"/>
                <c:pt idx="0">
                  <c:v>10.877551921877632</c:v>
                </c:pt>
                <c:pt idx="1">
                  <c:v>38.774415373452861</c:v>
                </c:pt>
              </c:numCache>
            </c:numRef>
          </c:val>
        </c:ser>
        <c:axId val="54930432"/>
        <c:axId val="54936320"/>
      </c:barChart>
      <c:catAx>
        <c:axId val="54930432"/>
        <c:scaling>
          <c:orientation val="minMax"/>
        </c:scaling>
        <c:delete val="1"/>
        <c:axPos val="b"/>
        <c:tickLblPos val="none"/>
        <c:crossAx val="54936320"/>
        <c:crosses val="autoZero"/>
        <c:auto val="1"/>
        <c:lblAlgn val="ctr"/>
        <c:lblOffset val="100"/>
      </c:catAx>
      <c:valAx>
        <c:axId val="549363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930432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(Sheet3!$C$129,Sheet3!$G$129)</c:f>
                <c:numCache>
                  <c:formatCode>General</c:formatCode>
                  <c:ptCount val="2"/>
                  <c:pt idx="0">
                    <c:v>0.20048767742502371</c:v>
                  </c:pt>
                  <c:pt idx="1">
                    <c:v>0.25346684906696387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val>
            <c:numRef>
              <c:f>(Sheet3!$C$126,Sheet3!$G$126)</c:f>
              <c:numCache>
                <c:formatCode>General</c:formatCode>
                <c:ptCount val="2"/>
                <c:pt idx="0">
                  <c:v>1.0588101016700848</c:v>
                </c:pt>
                <c:pt idx="1">
                  <c:v>1.969799654885378</c:v>
                </c:pt>
              </c:numCache>
            </c:numRef>
          </c:val>
        </c:ser>
        <c:axId val="54972416"/>
        <c:axId val="54973952"/>
      </c:barChart>
      <c:catAx>
        <c:axId val="54972416"/>
        <c:scaling>
          <c:orientation val="minMax"/>
        </c:scaling>
        <c:delete val="1"/>
        <c:axPos val="b"/>
        <c:tickLblPos val="none"/>
        <c:crossAx val="54973952"/>
        <c:crosses val="autoZero"/>
        <c:auto val="1"/>
        <c:lblAlgn val="ctr"/>
        <c:lblOffset val="100"/>
      </c:catAx>
      <c:valAx>
        <c:axId val="549739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54972416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2BBD6-DDE6-40E9-9F39-A703FE4CC5AE}" type="datetimeFigureOut">
              <a:rPr lang="en-US" smtClean="0"/>
              <a:pPr/>
              <a:t>3/6/2018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6FC0B-716A-459B-A8AD-67B507F3FD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133602" y="761988"/>
          <a:ext cx="4419599" cy="6248412"/>
        </p:xfrm>
        <a:graphic>
          <a:graphicData uri="http://schemas.openxmlformats.org/drawingml/2006/table">
            <a:tbl>
              <a:tblPr/>
              <a:tblGrid>
                <a:gridCol w="1885061"/>
                <a:gridCol w="1267269"/>
                <a:gridCol w="1267269"/>
              </a:tblGrid>
              <a:tr h="23498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microRNA</a:t>
                      </a:r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ID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ng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/ml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r>
                        <a:rPr lang="en-US" sz="13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ng</a:t>
                      </a:r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/ml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302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hsa-miR-101-5p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2.7236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hsa-miR-10b-5p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1.8003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hsa-miR-122-5p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3.5795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hsa-miR-142-3p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2.3158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hsa-miR-144-5p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1.9315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hsa-miR-146b-5p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1.5205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hsa-miR-147a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-2.2713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hsa-miR-183-3p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1.6211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hsa-miR-204-5p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5.1506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3.3531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hsa-miR-223-3p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2.1859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1.9443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hsa-miR-23b-5p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1.5836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hsa-miR-27b-5p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1.6518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1.8661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hsa-miR-298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1.6478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hsa-miR-30d-5p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1.5651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1.5026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hsa-miR-30d-3p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1.6526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1.766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hsa-miR-335-5p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1.8961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1.7121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hsa-miR-335-3p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2.5214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2.8079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hsa-miR-34b-3p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1.6074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1.8901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hsa-miR-370-3p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1.7288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hsa-miR-376a-3p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2.4567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hsa-miR-378a-3p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1.897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1.7387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hsa-miR-378a-5p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1.7916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2.3485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hsa-miR-490-3p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1.6197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1.5497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hsa-miR-495-3p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1.5263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1.7502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hsa-miR-518b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2.0466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621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hsa-miR-639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2.5416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4302"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hsa-miR-9-5p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2.5575</a:t>
                      </a: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4302">
                <a:tc>
                  <a:txBody>
                    <a:bodyPr/>
                    <a:lstStyle/>
                    <a:p>
                      <a:pPr algn="l" fontAlgn="b"/>
                      <a:endParaRPr lang="en-US" sz="13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947" marR="6947" marT="6947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772400" y="6324600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(n=4;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&lt;0.05)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762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Table 1.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MicroRNAs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dysregulated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by IL-4 in primary human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keratinocytes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(1)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1168019"/>
            <a:ext cx="8606330" cy="33277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91400" y="5486400"/>
            <a:ext cx="1079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(n=4;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&gt;0.05)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457200"/>
            <a:ext cx="899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 1.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MicroRNAs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that could be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dysregulated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by IL-4 in primary human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keratinocytes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14066" y="914400"/>
            <a:ext cx="7851161" cy="5855732"/>
            <a:chOff x="2438400" y="609600"/>
            <a:chExt cx="7851161" cy="5855732"/>
          </a:xfrm>
        </p:grpSpPr>
        <p:grpSp>
          <p:nvGrpSpPr>
            <p:cNvPr id="6" name="Group 5"/>
            <p:cNvGrpSpPr/>
            <p:nvPr/>
          </p:nvGrpSpPr>
          <p:grpSpPr>
            <a:xfrm>
              <a:off x="2438400" y="609600"/>
              <a:ext cx="4038600" cy="5638800"/>
              <a:chOff x="2438400" y="762000"/>
              <a:chExt cx="4038600" cy="5638800"/>
            </a:xfrm>
          </p:grpSpPr>
          <p:graphicFrame>
            <p:nvGraphicFramePr>
              <p:cNvPr id="2" name="Chart 1"/>
              <p:cNvGraphicFramePr/>
              <p:nvPr/>
            </p:nvGraphicFramePr>
            <p:xfrm>
              <a:off x="2514600" y="762000"/>
              <a:ext cx="3962400" cy="190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3" name="Chart 2"/>
              <p:cNvGraphicFramePr/>
              <p:nvPr/>
            </p:nvGraphicFramePr>
            <p:xfrm>
              <a:off x="2514600" y="2667000"/>
              <a:ext cx="3962400" cy="190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5" name="Chart 4"/>
              <p:cNvGraphicFramePr/>
              <p:nvPr/>
            </p:nvGraphicFramePr>
            <p:xfrm>
              <a:off x="2438400" y="4495800"/>
              <a:ext cx="3962400" cy="19050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sp>
          <p:nvSpPr>
            <p:cNvPr id="7" name="TextBox 6"/>
            <p:cNvSpPr txBox="1"/>
            <p:nvPr/>
          </p:nvSpPr>
          <p:spPr>
            <a:xfrm>
              <a:off x="3381675" y="6096000"/>
              <a:ext cx="2597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WT                     IL-4 </a:t>
              </a:r>
              <a:r>
                <a:rPr lang="en-US" b="1" dirty="0" err="1" smtClean="0">
                  <a:latin typeface="Times New Roman" pitchFamily="18" charset="0"/>
                  <a:cs typeface="Times New Roman" pitchFamily="18" charset="0"/>
                </a:rPr>
                <a:t>Tg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91734" y="5791200"/>
              <a:ext cx="25978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Times New Roman" pitchFamily="18" charset="0"/>
                  <a:cs typeface="Times New Roman" pitchFamily="18" charset="0"/>
                </a:rPr>
                <a:t>WT                     IL-4 </a:t>
              </a:r>
              <a:r>
                <a:rPr lang="en-US" b="1" dirty="0" err="1" smtClean="0">
                  <a:latin typeface="Times New Roman" pitchFamily="18" charset="0"/>
                  <a:cs typeface="Times New Roman" pitchFamily="18" charset="0"/>
                </a:rPr>
                <a:t>Tg</a:t>
              </a:r>
              <a:endParaRPr 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 rot="16200000">
            <a:off x="-168694" y="1681028"/>
            <a:ext cx="1408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miR-142a-3p 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relative expression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 rot="16200000">
            <a:off x="-168694" y="3586027"/>
            <a:ext cx="1408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miR-183-3p 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relative expression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-168694" y="5338627"/>
            <a:ext cx="1408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miR-223-3p 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relative expression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9666" y="111288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9666" y="31242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42291" y="475043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67600" y="6581001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(n=4; *,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&lt;0.05)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852859" y="228600"/>
            <a:ext cx="76721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 2.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Dysregulated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microRNAs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in IL-4 transgenic mice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Chart 17"/>
          <p:cNvGraphicFramePr/>
          <p:nvPr/>
        </p:nvGraphicFramePr>
        <p:xfrm>
          <a:off x="5029200" y="1143000"/>
          <a:ext cx="3962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9" name="Chart 18"/>
          <p:cNvGraphicFramePr/>
          <p:nvPr/>
        </p:nvGraphicFramePr>
        <p:xfrm>
          <a:off x="5029200" y="4114800"/>
          <a:ext cx="39624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7848600" y="41910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48600" y="12192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*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 rot="16200000">
            <a:off x="4170240" y="1884240"/>
            <a:ext cx="1408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miR-204-5p 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relative expression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 rot="16200000">
            <a:off x="3883969" y="4950768"/>
            <a:ext cx="1981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miR-30d-5p </a:t>
            </a:r>
          </a:p>
          <a:p>
            <a:pPr algn="ctr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relative expression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151</Words>
  <Application>Microsoft Office PowerPoint</Application>
  <PresentationFormat>On-screen Show (4:3)</PresentationFormat>
  <Paragraphs>107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UIC CoMD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Chan Lab microscope</dc:creator>
  <cp:lastModifiedBy>Chan Lab microscope</cp:lastModifiedBy>
  <cp:revision>65</cp:revision>
  <dcterms:created xsi:type="dcterms:W3CDTF">2017-04-14T15:25:26Z</dcterms:created>
  <dcterms:modified xsi:type="dcterms:W3CDTF">2018-03-06T17:16:08Z</dcterms:modified>
</cp:coreProperties>
</file>