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7" r:id="rId2"/>
    <p:sldId id="258" r:id="rId3"/>
    <p:sldId id="262" r:id="rId4"/>
    <p:sldId id="260" r:id="rId5"/>
    <p:sldId id="263" r:id="rId6"/>
  </p:sldIdLst>
  <p:sldSz cx="14401800" cy="19802475"/>
  <p:notesSz cx="9926638" cy="6797675"/>
  <p:defaultTextStyle>
    <a:defPPr>
      <a:defRPr lang="ja-JP"/>
    </a:defPPr>
    <a:lvl1pPr marL="0" algn="l" defTabSz="205740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1pPr>
    <a:lvl2pPr marL="1028700" algn="l" defTabSz="205740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2pPr>
    <a:lvl3pPr marL="2057400" algn="l" defTabSz="205740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3pPr>
    <a:lvl4pPr marL="3086100" algn="l" defTabSz="205740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4pPr>
    <a:lvl5pPr marL="4114800" algn="l" defTabSz="205740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5pPr>
    <a:lvl6pPr marL="5143500" algn="l" defTabSz="205740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6pPr>
    <a:lvl7pPr marL="6172200" algn="l" defTabSz="205740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7pPr>
    <a:lvl8pPr marL="7200900" algn="l" defTabSz="205740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8pPr>
    <a:lvl9pPr marL="8229600" algn="l" defTabSz="205740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37">
          <p15:clr>
            <a:srgbClr val="A4A3A4"/>
          </p15:clr>
        </p15:guide>
        <p15:guide id="2" pos="4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150" y="-3870"/>
      </p:cViewPr>
      <p:guideLst>
        <p:guide orient="horz" pos="6237"/>
        <p:guide pos="4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ota\data\&#30740;&#31350;&#38306;&#36899;\&#12459;&#12486;&#12491;&#12531;\Catenin&#12487;&#12540;&#12479;\&#65317;&#65336;&#65317;&#65324;\catenin&#12398;ratio%20cellsence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ota\data\&#30740;&#31350;&#38306;&#36899;\ChIP\OCT4%20gene&#12414;&#12392;&#12417;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ota\data\&#30740;&#31350;&#38306;&#36899;\ChIP\OCT4%20gene&#12414;&#12392;&#12417;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ota\Desktop\catenin%20paper\&#12522;&#12496;&#12452;&#12473;\ChIP&#12467;&#12531;&#12488;&#12525;&#12540;&#12523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ota\data\&#30740;&#31350;&#38306;&#36899;\&#12459;&#12486;&#12491;&#12531;\Catenin&#12487;&#12540;&#12479;\&#65317;&#65336;&#65317;&#65324;\catenin&#12398;ratio%20cellsenc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ota\data\&#30740;&#31350;&#38306;&#36899;\&#12459;&#12486;&#12491;&#12531;\Catenin&#12487;&#12540;&#12479;\b-cat%20box%20plot%20XAV939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ota\data\&#30740;&#31350;&#38306;&#36899;\&#12459;&#12486;&#12491;&#12531;\HaCaT%20b-catenin&#12487;&#12540;&#12479;&#12288;&#23665;&#26412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ota\Desktop\catenin%20paper\160121_Fig3b_&#23450;&#37327;PCR&#32080;&#26524;_c-jun&#36861;&#21152;&#65343;&#23665;&#23822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ota\data\&#30740;&#31350;&#38306;&#36899;\&#12459;&#12486;&#12491;&#12531;\Catenin&#12487;&#12540;&#12479;\&#65317;&#65336;&#65317;&#65324;\groth%20curve%20-%20&#12467;&#12500;&#12540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ota\Documents\&#27704;&#20037;&#20445;&#23384;&#29256;\DVD&#12395;&#20445;&#23384;\&#30740;&#31350;&#38306;&#36899;\&#12459;&#12486;&#12491;&#12531;\&#12523;&#12471;&#12501;&#12455;&#12521;&#12540;&#12476;&#12450;&#12483;&#12475;&#12452;\&#12523;&#12471;&#12501;&#12455;&#12521;&#12540;&#12476;&#12450;&#12483;&#12475;&#12452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ota\data\&#30740;&#31350;&#38306;&#36899;\ChIP\b-catenin%20ChIP\ChIP%20cyclin%20target\&#12414;&#12392;&#12417;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ota\data\&#30740;&#31350;&#38306;&#36899;\ChIP\b-catenin%20ChIP\OCT4\b-cat%20ChIP%20OCT4&#12414;&#12392;&#1241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4557742782153569E-2"/>
          <c:y val="5.1400554097404488E-2"/>
          <c:w val="0.83520756780402439"/>
          <c:h val="0.8326195683872849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'ImageJ箱ひげ図 stavation'!$I$87</c:f>
              <c:strCache>
                <c:ptCount val="1"/>
                <c:pt idx="0">
                  <c:v>25%</c:v>
                </c:pt>
              </c:strCache>
            </c:strRef>
          </c:tx>
          <c:spPr>
            <a:noFill/>
            <a:ln>
              <a:noFill/>
            </a:ln>
          </c:spPr>
          <c:invertIfNegative val="0"/>
          <c:errBars>
            <c:errBarType val="minus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'ImageJ箱ひげ図 stavation'!$I$48:$K$48</c:f>
                <c:numCache>
                  <c:formatCode>General</c:formatCode>
                  <c:ptCount val="3"/>
                  <c:pt idx="0">
                    <c:v>1.0996172793191429E-2</c:v>
                  </c:pt>
                  <c:pt idx="1">
                    <c:v>4.1852252260406293E-2</c:v>
                  </c:pt>
                  <c:pt idx="2">
                    <c:v>0.11179332134174579</c:v>
                  </c:pt>
                </c:numCache>
              </c:numRef>
            </c:minus>
          </c:errBars>
          <c:cat>
            <c:strRef>
              <c:f>'ImageJ箱ひげ図 stavation'!$J$28:$L$28</c:f>
              <c:strCache>
                <c:ptCount val="3"/>
                <c:pt idx="0">
                  <c:v>EYFP</c:v>
                </c:pt>
                <c:pt idx="1">
                  <c:v>EYFP-actin</c:v>
                </c:pt>
                <c:pt idx="2">
                  <c:v>EYFP-NLS-actin</c:v>
                </c:pt>
              </c:strCache>
            </c:strRef>
          </c:cat>
          <c:val>
            <c:numRef>
              <c:f>'ImageJ箱ひげ図 stavation'!$J$87:$L$87</c:f>
              <c:numCache>
                <c:formatCode>General</c:formatCode>
                <c:ptCount val="3"/>
                <c:pt idx="0">
                  <c:v>0.78330109182133556</c:v>
                </c:pt>
                <c:pt idx="1">
                  <c:v>0.38874533184771998</c:v>
                </c:pt>
                <c:pt idx="2">
                  <c:v>1.1235445358490499</c:v>
                </c:pt>
              </c:numCache>
            </c:numRef>
          </c:val>
        </c:ser>
        <c:ser>
          <c:idx val="1"/>
          <c:order val="1"/>
          <c:tx>
            <c:strRef>
              <c:f>'ImageJ箱ひげ図 stavation'!$I$86</c:f>
              <c:strCache>
                <c:ptCount val="1"/>
                <c:pt idx="0">
                  <c:v>中央値ー25%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c:spPr>
          <c:invertIfNegative val="0"/>
          <c:cat>
            <c:strRef>
              <c:f>'ImageJ箱ひげ図 stavation'!$J$28:$L$28</c:f>
              <c:strCache>
                <c:ptCount val="3"/>
                <c:pt idx="0">
                  <c:v>EYFP</c:v>
                </c:pt>
                <c:pt idx="1">
                  <c:v>EYFP-actin</c:v>
                </c:pt>
                <c:pt idx="2">
                  <c:v>EYFP-NLS-actin</c:v>
                </c:pt>
              </c:strCache>
            </c:strRef>
          </c:cat>
          <c:val>
            <c:numRef>
              <c:f>'ImageJ箱ひげ図 stavation'!$J$86:$L$86</c:f>
              <c:numCache>
                <c:formatCode>General</c:formatCode>
                <c:ptCount val="3"/>
                <c:pt idx="0">
                  <c:v>0.21669890817866821</c:v>
                </c:pt>
                <c:pt idx="1">
                  <c:v>0.14245076439390369</c:v>
                </c:pt>
                <c:pt idx="2">
                  <c:v>0.37270284274168808</c:v>
                </c:pt>
              </c:numCache>
            </c:numRef>
          </c:val>
        </c:ser>
        <c:ser>
          <c:idx val="0"/>
          <c:order val="2"/>
          <c:tx>
            <c:strRef>
              <c:f>'ImageJ箱ひげ図 stavation'!$I$85</c:f>
              <c:strCache>
                <c:ptCount val="1"/>
                <c:pt idx="0">
                  <c:v>75%-中央値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>
                  <a:lumMod val="95000"/>
                  <a:lumOff val="5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'ImageJ箱ひげ図 stavation'!$J$29:$L$29</c:f>
                <c:numCache>
                  <c:formatCode>General</c:formatCode>
                  <c:ptCount val="3"/>
                  <c:pt idx="0">
                    <c:v>0.13591577195126375</c:v>
                  </c:pt>
                  <c:pt idx="1">
                    <c:v>0.96879202330359915</c:v>
                  </c:pt>
                  <c:pt idx="2">
                    <c:v>0.36078670873284918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'ImageJ箱ひげ図 stavation'!$J$28:$L$28</c:f>
              <c:strCache>
                <c:ptCount val="3"/>
                <c:pt idx="0">
                  <c:v>EYFP</c:v>
                </c:pt>
                <c:pt idx="1">
                  <c:v>EYFP-actin</c:v>
                </c:pt>
                <c:pt idx="2">
                  <c:v>EYFP-NLS-actin</c:v>
                </c:pt>
              </c:strCache>
            </c:strRef>
          </c:cat>
          <c:val>
            <c:numRef>
              <c:f>'ImageJ箱ひげ図 stavation'!$J$85:$L$85</c:f>
              <c:numCache>
                <c:formatCode>General</c:formatCode>
                <c:ptCount val="3"/>
                <c:pt idx="0">
                  <c:v>0.13374436289782526</c:v>
                </c:pt>
                <c:pt idx="1">
                  <c:v>0.50906341408106459</c:v>
                </c:pt>
                <c:pt idx="2">
                  <c:v>3.9921194429353782E-2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41187608"/>
        <c:axId val="700250456"/>
      </c:barChart>
      <c:catAx>
        <c:axId val="6411876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crossAx val="700250456"/>
        <c:crosses val="autoZero"/>
        <c:auto val="1"/>
        <c:lblAlgn val="ctr"/>
        <c:lblOffset val="100"/>
        <c:noMultiLvlLbl val="0"/>
      </c:catAx>
      <c:valAx>
        <c:axId val="7002504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6411876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1">
          <a:latin typeface="Arial" pitchFamily="34" charset="0"/>
          <a:cs typeface="Arial" pitchFamily="34" charset="0"/>
        </a:defRPr>
      </a:pPr>
      <a:endParaRPr lang="ja-JP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CyclinD!$I$69:$I$71</c:f>
                <c:numCache>
                  <c:formatCode>General</c:formatCode>
                  <c:ptCount val="3"/>
                  <c:pt idx="0">
                    <c:v>0.11473886506555096</c:v>
                  </c:pt>
                  <c:pt idx="1">
                    <c:v>0.20717441291835112</c:v>
                  </c:pt>
                  <c:pt idx="2">
                    <c:v>0.21267049226485585</c:v>
                  </c:pt>
                </c:numCache>
              </c:numRef>
            </c:plus>
            <c:minus>
              <c:numRef>
                <c:f>CyclinD!$I$69:$I$71</c:f>
                <c:numCache>
                  <c:formatCode>General</c:formatCode>
                  <c:ptCount val="3"/>
                  <c:pt idx="0">
                    <c:v>0.11473886506555096</c:v>
                  </c:pt>
                  <c:pt idx="1">
                    <c:v>0.20717441291835112</c:v>
                  </c:pt>
                  <c:pt idx="2">
                    <c:v>0.21267049226485585</c:v>
                  </c:pt>
                </c:numCache>
              </c:numRef>
            </c:minus>
          </c:errBars>
          <c:cat>
            <c:strRef>
              <c:f>CyclinD!$D$69:$D$71</c:f>
              <c:strCache>
                <c:ptCount val="3"/>
                <c:pt idx="0">
                  <c:v>EYFP-actin</c:v>
                </c:pt>
                <c:pt idx="1">
                  <c:v>EYFP-NLS-actin</c:v>
                </c:pt>
                <c:pt idx="2">
                  <c:v>EYFP-NLS-G13R-actin</c:v>
                </c:pt>
              </c:strCache>
            </c:strRef>
          </c:cat>
          <c:val>
            <c:numRef>
              <c:f>CyclinD!$H$69:$H$71</c:f>
              <c:numCache>
                <c:formatCode>General</c:formatCode>
                <c:ptCount val="3"/>
                <c:pt idx="0">
                  <c:v>1</c:v>
                </c:pt>
                <c:pt idx="1">
                  <c:v>1.3825949898664831</c:v>
                </c:pt>
                <c:pt idx="2">
                  <c:v>0.71902068363064464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8467544"/>
        <c:axId val="699847048"/>
      </c:barChart>
      <c:catAx>
        <c:axId val="458467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txPr>
          <a:bodyPr/>
          <a:lstStyle/>
          <a:p>
            <a:pPr>
              <a:defRPr sz="1400"/>
            </a:pPr>
            <a:endParaRPr lang="ja-JP"/>
          </a:p>
        </c:txPr>
        <c:crossAx val="699847048"/>
        <c:crosses val="autoZero"/>
        <c:auto val="1"/>
        <c:lblAlgn val="ctr"/>
        <c:lblOffset val="100"/>
        <c:noMultiLvlLbl val="0"/>
      </c:catAx>
      <c:valAx>
        <c:axId val="6998470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crossAx val="458467544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1400" b="1">
          <a:latin typeface="Arial" pitchFamily="34" charset="0"/>
          <a:cs typeface="Arial" pitchFamily="34" charset="0"/>
        </a:defRPr>
      </a:pPr>
      <a:endParaRPr lang="ja-JP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0405074365704284E-2"/>
          <c:y val="5.1400554097404488E-2"/>
          <c:w val="0.91642957130359148"/>
          <c:h val="0.798225065616797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まとめ!$L$161</c:f>
              <c:strCache>
                <c:ptCount val="1"/>
                <c:pt idx="0">
                  <c:v>EYFP-actin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まとめ!$R$162:$R$165</c:f>
                <c:numCache>
                  <c:formatCode>General</c:formatCode>
                  <c:ptCount val="4"/>
                  <c:pt idx="0">
                    <c:v>0.27890952154090537</c:v>
                  </c:pt>
                  <c:pt idx="1">
                    <c:v>0.55346988278396336</c:v>
                  </c:pt>
                  <c:pt idx="2">
                    <c:v>0.31798416504695992</c:v>
                  </c:pt>
                  <c:pt idx="3">
                    <c:v>0.40591436214026166</c:v>
                  </c:pt>
                </c:numCache>
              </c:numRef>
            </c:plus>
            <c:minus>
              <c:numRef>
                <c:f>まとめ!$R$162:$R$165</c:f>
                <c:numCache>
                  <c:formatCode>General</c:formatCode>
                  <c:ptCount val="4"/>
                  <c:pt idx="0">
                    <c:v>0.27890952154090537</c:v>
                  </c:pt>
                  <c:pt idx="1">
                    <c:v>0.55346988278396336</c:v>
                  </c:pt>
                  <c:pt idx="2">
                    <c:v>0.31798416504695992</c:v>
                  </c:pt>
                  <c:pt idx="3">
                    <c:v>0.40591436214026166</c:v>
                  </c:pt>
                </c:numCache>
              </c:numRef>
            </c:minus>
          </c:errBars>
          <c:cat>
            <c:numRef>
              <c:f>まとめ!$S$202:$S$205</c:f>
              <c:numCache>
                <c:formatCode>General</c:formatCode>
                <c:ptCount val="4"/>
                <c:pt idx="0">
                  <c:v>-1335</c:v>
                </c:pt>
                <c:pt idx="1">
                  <c:v>-110</c:v>
                </c:pt>
                <c:pt idx="2">
                  <c:v>0</c:v>
                </c:pt>
                <c:pt idx="3">
                  <c:v>890</c:v>
                </c:pt>
              </c:numCache>
            </c:numRef>
          </c:cat>
          <c:val>
            <c:numRef>
              <c:f>まとめ!$Q$162:$Q$165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まとめ!$L$167</c:f>
              <c:strCache>
                <c:ptCount val="1"/>
                <c:pt idx="0">
                  <c:v>EYFP-NLS-actin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まとめ!$R$168:$R$171</c:f>
                <c:numCache>
                  <c:formatCode>General</c:formatCode>
                  <c:ptCount val="4"/>
                  <c:pt idx="0">
                    <c:v>0.80367462838312875</c:v>
                  </c:pt>
                  <c:pt idx="1">
                    <c:v>0.69475087425351489</c:v>
                  </c:pt>
                  <c:pt idx="2">
                    <c:v>0.78770480505397777</c:v>
                  </c:pt>
                  <c:pt idx="3">
                    <c:v>0.54104469026251634</c:v>
                  </c:pt>
                </c:numCache>
              </c:numRef>
            </c:plus>
            <c:minus>
              <c:numRef>
                <c:f>まとめ!$R$168:$R$171</c:f>
                <c:numCache>
                  <c:formatCode>General</c:formatCode>
                  <c:ptCount val="4"/>
                  <c:pt idx="0">
                    <c:v>0.80367462838312875</c:v>
                  </c:pt>
                  <c:pt idx="1">
                    <c:v>0.69475087425351489</c:v>
                  </c:pt>
                  <c:pt idx="2">
                    <c:v>0.78770480505397777</c:v>
                  </c:pt>
                  <c:pt idx="3">
                    <c:v>0.54104469026251634</c:v>
                  </c:pt>
                </c:numCache>
              </c:numRef>
            </c:minus>
          </c:errBars>
          <c:cat>
            <c:numRef>
              <c:f>まとめ!$S$202:$S$205</c:f>
              <c:numCache>
                <c:formatCode>General</c:formatCode>
                <c:ptCount val="4"/>
                <c:pt idx="0">
                  <c:v>-1335</c:v>
                </c:pt>
                <c:pt idx="1">
                  <c:v>-110</c:v>
                </c:pt>
                <c:pt idx="2">
                  <c:v>0</c:v>
                </c:pt>
                <c:pt idx="3">
                  <c:v>890</c:v>
                </c:pt>
              </c:numCache>
            </c:numRef>
          </c:cat>
          <c:val>
            <c:numRef>
              <c:f>まとめ!$Q$168:$Q$171</c:f>
              <c:numCache>
                <c:formatCode>General</c:formatCode>
                <c:ptCount val="4"/>
                <c:pt idx="0">
                  <c:v>2.5659108574794005</c:v>
                </c:pt>
                <c:pt idx="1">
                  <c:v>6.0708205822727423</c:v>
                </c:pt>
                <c:pt idx="2">
                  <c:v>2.1498286809008627</c:v>
                </c:pt>
                <c:pt idx="3">
                  <c:v>1.3885462730959859</c:v>
                </c:pt>
              </c:numCache>
            </c:numRef>
          </c:val>
        </c:ser>
        <c:ser>
          <c:idx val="2"/>
          <c:order val="2"/>
          <c:tx>
            <c:strRef>
              <c:f>まとめ!$L$173</c:f>
              <c:strCache>
                <c:ptCount val="1"/>
                <c:pt idx="0">
                  <c:v>EYFP-NLS-G13R-actin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まとめ!$R$174:$R$177</c:f>
                <c:numCache>
                  <c:formatCode>General</c:formatCode>
                  <c:ptCount val="4"/>
                  <c:pt idx="0">
                    <c:v>0.29308007876080422</c:v>
                  </c:pt>
                  <c:pt idx="1">
                    <c:v>0.63876482036379456</c:v>
                  </c:pt>
                  <c:pt idx="2">
                    <c:v>0.68326533105476117</c:v>
                  </c:pt>
                  <c:pt idx="3">
                    <c:v>0.30308513605209381</c:v>
                  </c:pt>
                </c:numCache>
              </c:numRef>
            </c:plus>
            <c:minus>
              <c:numRef>
                <c:f>まとめ!$R$174:$R$177</c:f>
                <c:numCache>
                  <c:formatCode>General</c:formatCode>
                  <c:ptCount val="4"/>
                  <c:pt idx="0">
                    <c:v>0.29308007876080422</c:v>
                  </c:pt>
                  <c:pt idx="1">
                    <c:v>0.63876482036379456</c:v>
                  </c:pt>
                  <c:pt idx="2">
                    <c:v>0.68326533105476117</c:v>
                  </c:pt>
                  <c:pt idx="3">
                    <c:v>0.30308513605209381</c:v>
                  </c:pt>
                </c:numCache>
              </c:numRef>
            </c:minus>
          </c:errBars>
          <c:cat>
            <c:numRef>
              <c:f>まとめ!$S$202:$S$205</c:f>
              <c:numCache>
                <c:formatCode>General</c:formatCode>
                <c:ptCount val="4"/>
                <c:pt idx="0">
                  <c:v>-1335</c:v>
                </c:pt>
                <c:pt idx="1">
                  <c:v>-110</c:v>
                </c:pt>
                <c:pt idx="2">
                  <c:v>0</c:v>
                </c:pt>
                <c:pt idx="3">
                  <c:v>890</c:v>
                </c:pt>
              </c:numCache>
            </c:numRef>
          </c:cat>
          <c:val>
            <c:numRef>
              <c:f>まとめ!$Q$174:$Q$177</c:f>
              <c:numCache>
                <c:formatCode>General</c:formatCode>
                <c:ptCount val="4"/>
                <c:pt idx="0">
                  <c:v>1.0273241814437377</c:v>
                </c:pt>
                <c:pt idx="1">
                  <c:v>1.7569622895610357</c:v>
                </c:pt>
                <c:pt idx="2">
                  <c:v>1.1608922451480788</c:v>
                </c:pt>
                <c:pt idx="3">
                  <c:v>0.69356704435986249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99847832"/>
        <c:axId val="699848224"/>
      </c:barChart>
      <c:catAx>
        <c:axId val="699847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txPr>
          <a:bodyPr/>
          <a:lstStyle/>
          <a:p>
            <a:pPr>
              <a:defRPr>
                <a:noFill/>
              </a:defRPr>
            </a:pPr>
            <a:endParaRPr lang="ja-JP"/>
          </a:p>
        </c:txPr>
        <c:crossAx val="699848224"/>
        <c:crosses val="autoZero"/>
        <c:auto val="1"/>
        <c:lblAlgn val="ctr"/>
        <c:lblOffset val="100"/>
        <c:noMultiLvlLbl val="0"/>
      </c:catAx>
      <c:valAx>
        <c:axId val="6998482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prstClr val="black"/>
            </a:solidFill>
          </a:ln>
        </c:spPr>
        <c:crossAx val="6998478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 b="1">
          <a:latin typeface="Arial" pitchFamily="34" charset="0"/>
          <a:cs typeface="Arial" pitchFamily="34" charset="0"/>
        </a:defRPr>
      </a:pPr>
      <a:endParaRPr lang="ja-JP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1541004999825033E-2"/>
          <c:y val="3.681453354510255E-2"/>
          <c:w val="0.93691799000034981"/>
          <c:h val="0.855921566333227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Sheet1!$Q$45</c:f>
              <c:strCache>
                <c:ptCount val="1"/>
                <c:pt idx="0">
                  <c:v>EYFP-actin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Sheet1!$W$45:$W$46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</c:v>
                  </c:pt>
                </c:numCache>
              </c:numRef>
            </c:plus>
            <c:minus>
              <c:numRef>
                <c:f>Sheet1!$W$45:$W$46</c:f>
                <c:numCache>
                  <c:formatCode>General</c:formatCode>
                  <c:ptCount val="2"/>
                  <c:pt idx="0">
                    <c:v>0</c:v>
                  </c:pt>
                  <c:pt idx="1">
                    <c:v>0</c:v>
                  </c:pt>
                </c:numCache>
              </c:numRef>
            </c:minus>
          </c:errBars>
          <c:cat>
            <c:strRef>
              <c:f>Sheet1!$Q$55:$R$55</c:f>
              <c:strCache>
                <c:ptCount val="2"/>
                <c:pt idx="0">
                  <c:v>TSS</c:v>
                </c:pt>
                <c:pt idx="1">
                  <c:v>exon1</c:v>
                </c:pt>
              </c:strCache>
            </c:strRef>
          </c:cat>
          <c:val>
            <c:numRef>
              <c:f>Sheet1!$V$45:$V$46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Sheet1!$Q$48</c:f>
              <c:strCache>
                <c:ptCount val="1"/>
                <c:pt idx="0">
                  <c:v>EYFP-NLS-actin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Sheet1!$W$48:$W$49</c:f>
                <c:numCache>
                  <c:formatCode>General</c:formatCode>
                  <c:ptCount val="2"/>
                  <c:pt idx="0">
                    <c:v>0.18630150022365605</c:v>
                  </c:pt>
                  <c:pt idx="1">
                    <c:v>0.18835088348761481</c:v>
                  </c:pt>
                </c:numCache>
              </c:numRef>
            </c:plus>
            <c:minus>
              <c:numRef>
                <c:f>Sheet1!$W$48:$W$49</c:f>
                <c:numCache>
                  <c:formatCode>General</c:formatCode>
                  <c:ptCount val="2"/>
                  <c:pt idx="0">
                    <c:v>0.18630150022365605</c:v>
                  </c:pt>
                  <c:pt idx="1">
                    <c:v>0.18835088348761481</c:v>
                  </c:pt>
                </c:numCache>
              </c:numRef>
            </c:minus>
          </c:errBars>
          <c:cat>
            <c:strRef>
              <c:f>Sheet1!$Q$55:$R$55</c:f>
              <c:strCache>
                <c:ptCount val="2"/>
                <c:pt idx="0">
                  <c:v>TSS</c:v>
                </c:pt>
                <c:pt idx="1">
                  <c:v>exon1</c:v>
                </c:pt>
              </c:strCache>
            </c:strRef>
          </c:cat>
          <c:val>
            <c:numRef>
              <c:f>Sheet1!$V$48:$V$49</c:f>
              <c:numCache>
                <c:formatCode>General</c:formatCode>
                <c:ptCount val="2"/>
                <c:pt idx="0">
                  <c:v>0.25957608639214574</c:v>
                </c:pt>
                <c:pt idx="1">
                  <c:v>0.23859481063858487</c:v>
                </c:pt>
              </c:numCache>
            </c:numRef>
          </c:val>
        </c:ser>
        <c:ser>
          <c:idx val="2"/>
          <c:order val="2"/>
          <c:tx>
            <c:strRef>
              <c:f>Sheet1!$Q$51</c:f>
              <c:strCache>
                <c:ptCount val="1"/>
                <c:pt idx="0">
                  <c:v>EYFP-NLS-G13R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Sheet1!$W$51:$W$52</c:f>
                <c:numCache>
                  <c:formatCode>General</c:formatCode>
                  <c:ptCount val="2"/>
                  <c:pt idx="0">
                    <c:v>0.66458831765522264</c:v>
                  </c:pt>
                  <c:pt idx="1">
                    <c:v>0.79259412709636556</c:v>
                  </c:pt>
                </c:numCache>
              </c:numRef>
            </c:plus>
            <c:minus>
              <c:numRef>
                <c:f>Sheet1!$W$51:$W$52</c:f>
                <c:numCache>
                  <c:formatCode>General</c:formatCode>
                  <c:ptCount val="2"/>
                  <c:pt idx="0">
                    <c:v>0.66458831765522264</c:v>
                  </c:pt>
                  <c:pt idx="1">
                    <c:v>0.79259412709636556</c:v>
                  </c:pt>
                </c:numCache>
              </c:numRef>
            </c:minus>
          </c:errBars>
          <c:cat>
            <c:strRef>
              <c:f>Sheet1!$Q$55:$R$55</c:f>
              <c:strCache>
                <c:ptCount val="2"/>
                <c:pt idx="0">
                  <c:v>TSS</c:v>
                </c:pt>
                <c:pt idx="1">
                  <c:v>exon1</c:v>
                </c:pt>
              </c:strCache>
            </c:strRef>
          </c:cat>
          <c:val>
            <c:numRef>
              <c:f>Sheet1!$V$51:$V$52</c:f>
              <c:numCache>
                <c:formatCode>General</c:formatCode>
                <c:ptCount val="2"/>
                <c:pt idx="0">
                  <c:v>1.8234226404579477</c:v>
                </c:pt>
                <c:pt idx="1">
                  <c:v>2.0358337049958428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6701880"/>
        <c:axId val="456702272"/>
      </c:barChart>
      <c:catAx>
        <c:axId val="4567018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19050">
            <a:solidFill>
              <a:schemeClr val="dk1">
                <a:shade val="50000"/>
              </a:schemeClr>
            </a:solidFill>
          </a:ln>
        </c:spPr>
        <c:crossAx val="456702272"/>
        <c:crosses val="autoZero"/>
        <c:auto val="1"/>
        <c:lblAlgn val="ctr"/>
        <c:lblOffset val="100"/>
        <c:noMultiLvlLbl val="0"/>
      </c:catAx>
      <c:valAx>
        <c:axId val="456702272"/>
        <c:scaling>
          <c:orientation val="minMax"/>
          <c:max val="8"/>
        </c:scaling>
        <c:delete val="1"/>
        <c:axPos val="l"/>
        <c:numFmt formatCode="General" sourceLinked="1"/>
        <c:majorTickMark val="out"/>
        <c:minorTickMark val="none"/>
        <c:tickLblPos val="none"/>
        <c:crossAx val="4567018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1">
          <a:solidFill>
            <a:schemeClr val="tx1"/>
          </a:solidFill>
          <a:latin typeface="Arial" pitchFamily="34" charset="0"/>
          <a:cs typeface="Arial" pitchFamily="34" charset="0"/>
        </a:defRPr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111129841912042"/>
          <c:y val="4.1430073081014061E-2"/>
          <c:w val="0.87272177268300144"/>
          <c:h val="0.81524739679353464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ImageJ箱ひげ図!$I$79</c:f>
              <c:strCache>
                <c:ptCount val="1"/>
                <c:pt idx="0">
                  <c:v>25%</c:v>
                </c:pt>
              </c:strCache>
            </c:strRef>
          </c:tx>
          <c:spPr>
            <a:noFill/>
            <a:ln>
              <a:noFill/>
            </a:ln>
          </c:spPr>
          <c:invertIfNegative val="0"/>
          <c:errBars>
            <c:errBarType val="minus"/>
            <c:errValType val="cust"/>
            <c:noEndCap val="0"/>
            <c:plus>
              <c:numLit>
                <c:formatCode>General</c:formatCode>
                <c:ptCount val="1"/>
                <c:pt idx="0">
                  <c:v>0</c:v>
                </c:pt>
              </c:numLit>
            </c:plus>
            <c:minus>
              <c:numRef>
                <c:f>ImageJ箱ひげ図!$J$80:$L$80</c:f>
                <c:numCache>
                  <c:formatCode>General</c:formatCode>
                  <c:ptCount val="3"/>
                  <c:pt idx="0">
                    <c:v>0.11103374817665378</c:v>
                  </c:pt>
                  <c:pt idx="1">
                    <c:v>0.16943827216624197</c:v>
                  </c:pt>
                  <c:pt idx="2">
                    <c:v>0.12435726247477615</c:v>
                  </c:pt>
                </c:numCache>
              </c:numRef>
            </c:minus>
          </c:errBars>
          <c:cat>
            <c:strRef>
              <c:f>ImageJ箱ひげ図!$I$40:$K$40</c:f>
              <c:strCache>
                <c:ptCount val="3"/>
                <c:pt idx="0">
                  <c:v>EYFP</c:v>
                </c:pt>
                <c:pt idx="1">
                  <c:v>EYFP-actin</c:v>
                </c:pt>
                <c:pt idx="2">
                  <c:v>EYFP-NLS-actin</c:v>
                </c:pt>
              </c:strCache>
            </c:strRef>
          </c:cat>
          <c:val>
            <c:numRef>
              <c:f>ImageJ箱ひげ図!$J$79:$L$79</c:f>
              <c:numCache>
                <c:formatCode>General</c:formatCode>
                <c:ptCount val="3"/>
                <c:pt idx="0">
                  <c:v>0.4758055429469169</c:v>
                </c:pt>
                <c:pt idx="1">
                  <c:v>0.63940693310140062</c:v>
                </c:pt>
                <c:pt idx="2">
                  <c:v>0.65399827753382167</c:v>
                </c:pt>
              </c:numCache>
            </c:numRef>
          </c:val>
        </c:ser>
        <c:ser>
          <c:idx val="1"/>
          <c:order val="1"/>
          <c:tx>
            <c:strRef>
              <c:f>ImageJ箱ひげ図!$I$78</c:f>
              <c:strCache>
                <c:ptCount val="1"/>
                <c:pt idx="0">
                  <c:v>中央値ー25%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ImageJ箱ひげ図!$I$40:$K$40</c:f>
              <c:strCache>
                <c:ptCount val="3"/>
                <c:pt idx="0">
                  <c:v>EYFP</c:v>
                </c:pt>
                <c:pt idx="1">
                  <c:v>EYFP-actin</c:v>
                </c:pt>
                <c:pt idx="2">
                  <c:v>EYFP-NLS-actin</c:v>
                </c:pt>
              </c:strCache>
            </c:strRef>
          </c:cat>
          <c:val>
            <c:numRef>
              <c:f>ImageJ箱ひげ図!$J$78:$L$78</c:f>
              <c:numCache>
                <c:formatCode>General</c:formatCode>
                <c:ptCount val="3"/>
                <c:pt idx="0">
                  <c:v>0.32690251173434126</c:v>
                </c:pt>
                <c:pt idx="1">
                  <c:v>0.1707820423132404</c:v>
                </c:pt>
                <c:pt idx="2">
                  <c:v>0.95924684452948639</c:v>
                </c:pt>
              </c:numCache>
            </c:numRef>
          </c:val>
        </c:ser>
        <c:ser>
          <c:idx val="0"/>
          <c:order val="2"/>
          <c:tx>
            <c:strRef>
              <c:f>ImageJ箱ひげ図!$I$77</c:f>
              <c:strCache>
                <c:ptCount val="1"/>
                <c:pt idx="0">
                  <c:v>75%-中央値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ImageJ箱ひげ図!$J$76:$L$76</c:f>
                <c:numCache>
                  <c:formatCode>General</c:formatCode>
                  <c:ptCount val="3"/>
                  <c:pt idx="0">
                    <c:v>0.73134230735995143</c:v>
                  </c:pt>
                  <c:pt idx="1">
                    <c:v>0.30982546220954477</c:v>
                  </c:pt>
                  <c:pt idx="2">
                    <c:v>0.46998785607794158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</c:errBars>
          <c:cat>
            <c:strRef>
              <c:f>ImageJ箱ひげ図!$I$40:$K$40</c:f>
              <c:strCache>
                <c:ptCount val="3"/>
                <c:pt idx="0">
                  <c:v>EYFP</c:v>
                </c:pt>
                <c:pt idx="1">
                  <c:v>EYFP-actin</c:v>
                </c:pt>
                <c:pt idx="2">
                  <c:v>EYFP-NLS-actin</c:v>
                </c:pt>
              </c:strCache>
            </c:strRef>
          </c:cat>
          <c:val>
            <c:numRef>
              <c:f>ImageJ箱ひげ図!$J$77:$L$77</c:f>
              <c:numCache>
                <c:formatCode>General</c:formatCode>
                <c:ptCount val="3"/>
                <c:pt idx="0">
                  <c:v>0.56528903738770564</c:v>
                </c:pt>
                <c:pt idx="1">
                  <c:v>8.2703153121920531E-2</c:v>
                </c:pt>
                <c:pt idx="2">
                  <c:v>0.28851699782649654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2560808"/>
        <c:axId val="492561200"/>
      </c:barChart>
      <c:catAx>
        <c:axId val="4925608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txPr>
          <a:bodyPr/>
          <a:lstStyle/>
          <a:p>
            <a:pPr>
              <a:defRPr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492561200"/>
        <c:crosses val="autoZero"/>
        <c:auto val="1"/>
        <c:lblAlgn val="ctr"/>
        <c:lblOffset val="100"/>
        <c:noMultiLvlLbl val="0"/>
      </c:catAx>
      <c:valAx>
        <c:axId val="492561200"/>
        <c:scaling>
          <c:orientation val="minMax"/>
          <c:max val="3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crossAx val="4925608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1">
          <a:latin typeface="Arial" pitchFamily="34" charset="0"/>
          <a:cs typeface="Arial" pitchFamily="34" charset="0"/>
        </a:defRPr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4557742782153555E-2"/>
          <c:y val="5.1400554097404488E-2"/>
          <c:w val="0.86298534558180262"/>
          <c:h val="0.8229764216092349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ImageJ箱ひげ図!$I$32</c:f>
              <c:strCache>
                <c:ptCount val="1"/>
                <c:pt idx="0">
                  <c:v>25%</c:v>
                </c:pt>
              </c:strCache>
            </c:strRef>
          </c:tx>
          <c:spPr>
            <a:noFill/>
            <a:ln>
              <a:noFill/>
            </a:ln>
          </c:spPr>
          <c:invertIfNegative val="0"/>
          <c:errBars>
            <c:errBarType val="minus"/>
            <c:errValType val="cust"/>
            <c:noEndCap val="0"/>
            <c:plus>
              <c:numLit>
                <c:formatCode>General</c:formatCode>
                <c:ptCount val="1"/>
                <c:pt idx="0">
                  <c:v>0</c:v>
                </c:pt>
              </c:numLit>
            </c:plus>
            <c:minus>
              <c:numRef>
                <c:f>ImageJ箱ひげ図!$I$78:$K$78</c:f>
                <c:numCache>
                  <c:formatCode>General</c:formatCode>
                  <c:ptCount val="3"/>
                  <c:pt idx="0">
                    <c:v>0.11604289358096731</c:v>
                  </c:pt>
                  <c:pt idx="1">
                    <c:v>0.20367263274754788</c:v>
                  </c:pt>
                  <c:pt idx="2">
                    <c:v>0.32223776796006526</c:v>
                  </c:pt>
                </c:numCache>
              </c:numRef>
            </c:minus>
          </c:errBars>
          <c:cat>
            <c:strRef>
              <c:f>ImageJ箱ひげ図!$J$27:$L$27</c:f>
              <c:strCache>
                <c:ptCount val="3"/>
                <c:pt idx="0">
                  <c:v>EYFP</c:v>
                </c:pt>
                <c:pt idx="1">
                  <c:v>EYFP-actin</c:v>
                </c:pt>
                <c:pt idx="2">
                  <c:v>EYFP-NLS-actin</c:v>
                </c:pt>
              </c:strCache>
            </c:strRef>
          </c:cat>
          <c:val>
            <c:numRef>
              <c:f>ImageJ箱ひげ図!$I$77:$K$77</c:f>
              <c:numCache>
                <c:formatCode>General</c:formatCode>
                <c:ptCount val="3"/>
                <c:pt idx="0">
                  <c:v>0.74598027087094287</c:v>
                </c:pt>
                <c:pt idx="1">
                  <c:v>1.0450688684490959</c:v>
                </c:pt>
                <c:pt idx="2">
                  <c:v>1.7591966266171073</c:v>
                </c:pt>
              </c:numCache>
            </c:numRef>
          </c:val>
        </c:ser>
        <c:ser>
          <c:idx val="1"/>
          <c:order val="1"/>
          <c:tx>
            <c:strRef>
              <c:f>ImageJ箱ひげ図!$H$76</c:f>
              <c:strCache>
                <c:ptCount val="1"/>
                <c:pt idx="0">
                  <c:v>中央値ー25%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ImageJ箱ひげ図!$J$27:$L$27</c:f>
              <c:strCache>
                <c:ptCount val="3"/>
                <c:pt idx="0">
                  <c:v>EYFP</c:v>
                </c:pt>
                <c:pt idx="1">
                  <c:v>EYFP-actin</c:v>
                </c:pt>
                <c:pt idx="2">
                  <c:v>EYFP-NLS-actin</c:v>
                </c:pt>
              </c:strCache>
            </c:strRef>
          </c:cat>
          <c:val>
            <c:numRef>
              <c:f>ImageJ箱ひげ図!$I$76:$K$76</c:f>
              <c:numCache>
                <c:formatCode>General</c:formatCode>
                <c:ptCount val="3"/>
                <c:pt idx="0">
                  <c:v>0.25788948645359189</c:v>
                </c:pt>
                <c:pt idx="1">
                  <c:v>0.31853054452356822</c:v>
                </c:pt>
                <c:pt idx="2">
                  <c:v>0.14362673393545111</c:v>
                </c:pt>
              </c:numCache>
            </c:numRef>
          </c:val>
        </c:ser>
        <c:ser>
          <c:idx val="0"/>
          <c:order val="2"/>
          <c:tx>
            <c:strRef>
              <c:f>ImageJ箱ひげ図!$H$75</c:f>
              <c:strCache>
                <c:ptCount val="1"/>
                <c:pt idx="0">
                  <c:v>75%-中央値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ImageJ箱ひげ図!$I$74:$K$74</c:f>
                <c:numCache>
                  <c:formatCode>General</c:formatCode>
                  <c:ptCount val="3"/>
                  <c:pt idx="0">
                    <c:v>0.41227299566559855</c:v>
                  </c:pt>
                  <c:pt idx="1">
                    <c:v>7.8618327720262782E-2</c:v>
                  </c:pt>
                  <c:pt idx="2">
                    <c:v>0.45495600044953777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</c:errBars>
          <c:cat>
            <c:strRef>
              <c:f>ImageJ箱ひげ図!$J$27:$L$27</c:f>
              <c:strCache>
                <c:ptCount val="3"/>
                <c:pt idx="0">
                  <c:v>EYFP</c:v>
                </c:pt>
                <c:pt idx="1">
                  <c:v>EYFP-actin</c:v>
                </c:pt>
                <c:pt idx="2">
                  <c:v>EYFP-NLS-actin</c:v>
                </c:pt>
              </c:strCache>
            </c:strRef>
          </c:cat>
          <c:val>
            <c:numRef>
              <c:f>ImageJ箱ひげ図!$I$75:$K$75</c:f>
              <c:numCache>
                <c:formatCode>General</c:formatCode>
                <c:ptCount val="3"/>
                <c:pt idx="0">
                  <c:v>0.15240634208343223</c:v>
                </c:pt>
                <c:pt idx="1">
                  <c:v>0.10948523162141574</c:v>
                </c:pt>
                <c:pt idx="2">
                  <c:v>0.27696074581725955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2561984"/>
        <c:axId val="492562376"/>
      </c:barChart>
      <c:catAx>
        <c:axId val="4925619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crossAx val="492562376"/>
        <c:crosses val="autoZero"/>
        <c:auto val="1"/>
        <c:lblAlgn val="ctr"/>
        <c:lblOffset val="100"/>
        <c:noMultiLvlLbl val="0"/>
      </c:catAx>
      <c:valAx>
        <c:axId val="4925623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crossAx val="4925619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1" baseline="0">
          <a:latin typeface="Arial" pitchFamily="34" charset="0"/>
          <a:ea typeface="Arial Unicode MS" pitchFamily="50" charset="-128"/>
          <a:cs typeface="Arial" pitchFamily="34" charset="0"/>
        </a:defRPr>
      </a:pPr>
      <a:endParaRPr lang="ja-JP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2806337323380261E-2"/>
          <c:y val="6.612537715082191E-2"/>
          <c:w val="0.87794225721785146"/>
          <c:h val="0.81024912325207565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'Sheet3 (2)'!$I$17</c:f>
              <c:strCache>
                <c:ptCount val="1"/>
                <c:pt idx="0">
                  <c:v>25%</c:v>
                </c:pt>
              </c:strCache>
            </c:strRef>
          </c:tx>
          <c:spPr>
            <a:noFill/>
          </c:spPr>
          <c:invertIfNegative val="0"/>
          <c:errBars>
            <c:errBarType val="minus"/>
            <c:errValType val="cust"/>
            <c:noEndCap val="0"/>
            <c:plus>
              <c:numRef>
                <c:f>'Sheet3 (2)'!$P$21</c:f>
                <c:numCache>
                  <c:formatCode>General</c:formatCode>
                  <c:ptCount val="1"/>
                </c:numCache>
              </c:numRef>
            </c:plus>
            <c:minus>
              <c:numRef>
                <c:f>'Sheet3 (2)'!$J$18:$L$18</c:f>
                <c:numCache>
                  <c:formatCode>General</c:formatCode>
                  <c:ptCount val="3"/>
                  <c:pt idx="0">
                    <c:v>0.31551469940048094</c:v>
                  </c:pt>
                  <c:pt idx="1">
                    <c:v>0.22638364998386737</c:v>
                  </c:pt>
                  <c:pt idx="2">
                    <c:v>0.26430399358015111</c:v>
                  </c:pt>
                </c:numCache>
              </c:numRef>
            </c:minus>
          </c:errBars>
          <c:cat>
            <c:strRef>
              <c:f>'Sheet3 (2)'!$B$3:$B$5</c:f>
              <c:strCache>
                <c:ptCount val="3"/>
                <c:pt idx="0">
                  <c:v>EYFP</c:v>
                </c:pt>
                <c:pt idx="1">
                  <c:v>EYFP-actin</c:v>
                </c:pt>
                <c:pt idx="2">
                  <c:v>EYFP-NLS-actin</c:v>
                </c:pt>
              </c:strCache>
            </c:strRef>
          </c:cat>
          <c:val>
            <c:numRef>
              <c:f>'Sheet3 (2)'!$J$17:$L$17</c:f>
              <c:numCache>
                <c:formatCode>General</c:formatCode>
                <c:ptCount val="3"/>
                <c:pt idx="0">
                  <c:v>0.86786581400434748</c:v>
                </c:pt>
                <c:pt idx="1">
                  <c:v>1.3372605018468344</c:v>
                </c:pt>
                <c:pt idx="2">
                  <c:v>1.8275655623567471</c:v>
                </c:pt>
              </c:numCache>
            </c:numRef>
          </c:val>
        </c:ser>
        <c:ser>
          <c:idx val="1"/>
          <c:order val="1"/>
          <c:tx>
            <c:strRef>
              <c:f>'Sheet3 (2)'!$I$16</c:f>
              <c:strCache>
                <c:ptCount val="1"/>
                <c:pt idx="0">
                  <c:v>中央値-25%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'Sheet3 (2)'!$B$3:$B$5</c:f>
              <c:strCache>
                <c:ptCount val="3"/>
                <c:pt idx="0">
                  <c:v>EYFP</c:v>
                </c:pt>
                <c:pt idx="1">
                  <c:v>EYFP-actin</c:v>
                </c:pt>
                <c:pt idx="2">
                  <c:v>EYFP-NLS-actin</c:v>
                </c:pt>
              </c:strCache>
            </c:strRef>
          </c:cat>
          <c:val>
            <c:numRef>
              <c:f>'Sheet3 (2)'!$J$16:$L$16</c:f>
              <c:numCache>
                <c:formatCode>General</c:formatCode>
                <c:ptCount val="3"/>
                <c:pt idx="0">
                  <c:v>0.14457569592835687</c:v>
                </c:pt>
                <c:pt idx="1">
                  <c:v>0.12418879480508092</c:v>
                </c:pt>
                <c:pt idx="2">
                  <c:v>9.4342169935814693E-2</c:v>
                </c:pt>
              </c:numCache>
            </c:numRef>
          </c:val>
        </c:ser>
        <c:ser>
          <c:idx val="0"/>
          <c:order val="2"/>
          <c:tx>
            <c:strRef>
              <c:f>'Sheet3 (2)'!$I$15</c:f>
              <c:strCache>
                <c:ptCount val="1"/>
                <c:pt idx="0">
                  <c:v>75%-中央値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'Sheet3 (2)'!$J$14:$L$14</c:f>
                <c:numCache>
                  <c:formatCode>General</c:formatCode>
                  <c:ptCount val="3"/>
                  <c:pt idx="0">
                    <c:v>0.46596125738730848</c:v>
                  </c:pt>
                  <c:pt idx="1">
                    <c:v>0.71147732662498564</c:v>
                  </c:pt>
                  <c:pt idx="2">
                    <c:v>1.1204210076887389</c:v>
                  </c:pt>
                </c:numCache>
              </c:numRef>
            </c:plus>
            <c:minus>
              <c:numRef>
                <c:f>'Sheet3 (2)'!$P$21</c:f>
                <c:numCache>
                  <c:formatCode>General</c:formatCode>
                  <c:ptCount val="1"/>
                </c:numCache>
              </c:numRef>
            </c:minus>
          </c:errBars>
          <c:cat>
            <c:strRef>
              <c:f>'Sheet3 (2)'!$B$3:$B$5</c:f>
              <c:strCache>
                <c:ptCount val="3"/>
                <c:pt idx="0">
                  <c:v>EYFP</c:v>
                </c:pt>
                <c:pt idx="1">
                  <c:v>EYFP-actin</c:v>
                </c:pt>
                <c:pt idx="2">
                  <c:v>EYFP-NLS-actin</c:v>
                </c:pt>
              </c:strCache>
            </c:strRef>
          </c:cat>
          <c:val>
            <c:numRef>
              <c:f>'Sheet3 (2)'!$J$15:$L$15</c:f>
              <c:numCache>
                <c:formatCode>General</c:formatCode>
                <c:ptCount val="3"/>
                <c:pt idx="0">
                  <c:v>6.9661857034106114E-2</c:v>
                </c:pt>
                <c:pt idx="1">
                  <c:v>0.13664449463889541</c:v>
                </c:pt>
                <c:pt idx="2">
                  <c:v>0.26136269944800061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68874064"/>
        <c:axId val="468874456"/>
      </c:barChart>
      <c:catAx>
        <c:axId val="4688740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crossAx val="468874456"/>
        <c:crosses val="autoZero"/>
        <c:auto val="1"/>
        <c:lblAlgn val="ctr"/>
        <c:lblOffset val="100"/>
        <c:noMultiLvlLbl val="0"/>
      </c:catAx>
      <c:valAx>
        <c:axId val="4688744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crossAx val="4688740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1">
          <a:latin typeface="Arial" pitchFamily="34" charset="0"/>
          <a:cs typeface="Arial" pitchFamily="34" charset="0"/>
        </a:defRPr>
      </a:pPr>
      <a:endParaRPr lang="ja-JP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4316674882645248E-2"/>
          <c:y val="0.24160878505972699"/>
          <c:w val="0.89680678240093059"/>
          <c:h val="0.638756458341048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血清有!$Q$5</c:f>
              <c:strCache>
                <c:ptCount val="1"/>
                <c:pt idx="0">
                  <c:v>EYFP-actin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血清有!$R$10:$V$10</c:f>
                <c:numCache>
                  <c:formatCode>General</c:formatCode>
                  <c:ptCount val="5"/>
                  <c:pt idx="0">
                    <c:v>0.44690032336002056</c:v>
                  </c:pt>
                  <c:pt idx="1">
                    <c:v>0.35360692708104108</c:v>
                  </c:pt>
                  <c:pt idx="2">
                    <c:v>0.10665820896814562</c:v>
                  </c:pt>
                  <c:pt idx="3">
                    <c:v>0.31094733062705382</c:v>
                  </c:pt>
                  <c:pt idx="4">
                    <c:v>0.39859722180589191</c:v>
                  </c:pt>
                </c:numCache>
              </c:numRef>
            </c:plus>
            <c:minus>
              <c:numRef>
                <c:f>血清有!$R$10:$V$10</c:f>
                <c:numCache>
                  <c:formatCode>General</c:formatCode>
                  <c:ptCount val="5"/>
                  <c:pt idx="0">
                    <c:v>0.44690032336002056</c:v>
                  </c:pt>
                  <c:pt idx="1">
                    <c:v>0.35360692708104108</c:v>
                  </c:pt>
                  <c:pt idx="2">
                    <c:v>0.10665820896814562</c:v>
                  </c:pt>
                  <c:pt idx="3">
                    <c:v>0.31094733062705382</c:v>
                  </c:pt>
                  <c:pt idx="4">
                    <c:v>0.39859722180589191</c:v>
                  </c:pt>
                </c:numCache>
              </c:numRef>
            </c:minus>
          </c:errBars>
          <c:cat>
            <c:strRef>
              <c:f>血清有!$X$5:$AB$5</c:f>
              <c:strCache>
                <c:ptCount val="5"/>
                <c:pt idx="0">
                  <c:v>MYC</c:v>
                </c:pt>
                <c:pt idx="1">
                  <c:v>CCND1</c:v>
                </c:pt>
                <c:pt idx="2">
                  <c:v>OCT4</c:v>
                </c:pt>
                <c:pt idx="3">
                  <c:v>TCF-1</c:v>
                </c:pt>
                <c:pt idx="4">
                  <c:v>JUN</c:v>
                </c:pt>
              </c:strCache>
            </c:strRef>
          </c:cat>
          <c:val>
            <c:numRef>
              <c:f>血清有!$R$9:$V$9</c:f>
              <c:numCache>
                <c:formatCode>General</c:formatCode>
                <c:ptCount val="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ser>
          <c:idx val="1"/>
          <c:order val="1"/>
          <c:tx>
            <c:strRef>
              <c:f>血清有!$W$5</c:f>
              <c:strCache>
                <c:ptCount val="1"/>
                <c:pt idx="0">
                  <c:v>EYFP-NLS-actin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血清有!$X$10:$AB$10</c:f>
                <c:numCache>
                  <c:formatCode>General</c:formatCode>
                  <c:ptCount val="5"/>
                  <c:pt idx="0">
                    <c:v>0.41960691893156632</c:v>
                  </c:pt>
                  <c:pt idx="1">
                    <c:v>0.59620091754562998</c:v>
                  </c:pt>
                  <c:pt idx="2">
                    <c:v>0.57521728384429349</c:v>
                  </c:pt>
                  <c:pt idx="3">
                    <c:v>0.18624873068739431</c:v>
                  </c:pt>
                  <c:pt idx="4">
                    <c:v>0.18022199722083398</c:v>
                  </c:pt>
                </c:numCache>
              </c:numRef>
            </c:plus>
            <c:minus>
              <c:numRef>
                <c:f>血清有!$X$10:$AB$10</c:f>
                <c:numCache>
                  <c:formatCode>General</c:formatCode>
                  <c:ptCount val="5"/>
                  <c:pt idx="0">
                    <c:v>0.41960691893156632</c:v>
                  </c:pt>
                  <c:pt idx="1">
                    <c:v>0.59620091754562998</c:v>
                  </c:pt>
                  <c:pt idx="2">
                    <c:v>0.57521728384429349</c:v>
                  </c:pt>
                  <c:pt idx="3">
                    <c:v>0.18624873068739431</c:v>
                  </c:pt>
                  <c:pt idx="4">
                    <c:v>0.18022199722083398</c:v>
                  </c:pt>
                </c:numCache>
              </c:numRef>
            </c:minus>
          </c:errBars>
          <c:cat>
            <c:strRef>
              <c:f>血清有!$X$5:$AB$5</c:f>
              <c:strCache>
                <c:ptCount val="5"/>
                <c:pt idx="0">
                  <c:v>MYC</c:v>
                </c:pt>
                <c:pt idx="1">
                  <c:v>CCND1</c:v>
                </c:pt>
                <c:pt idx="2">
                  <c:v>OCT4</c:v>
                </c:pt>
                <c:pt idx="3">
                  <c:v>TCF-1</c:v>
                </c:pt>
                <c:pt idx="4">
                  <c:v>JUN</c:v>
                </c:pt>
              </c:strCache>
            </c:strRef>
          </c:cat>
          <c:val>
            <c:numRef>
              <c:f>血清有!$X$9:$AB$9</c:f>
              <c:numCache>
                <c:formatCode>General</c:formatCode>
                <c:ptCount val="5"/>
                <c:pt idx="0">
                  <c:v>2.18772157347408</c:v>
                </c:pt>
                <c:pt idx="1">
                  <c:v>2.0211200270454892</c:v>
                </c:pt>
                <c:pt idx="2">
                  <c:v>1.9939960635148004</c:v>
                </c:pt>
                <c:pt idx="3">
                  <c:v>1.570996955341305</c:v>
                </c:pt>
                <c:pt idx="4" formatCode="0.00000_);[Red]\(0.00000\)">
                  <c:v>1.0865901258841493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8874848"/>
        <c:axId val="468875240"/>
      </c:barChart>
      <c:catAx>
        <c:axId val="4688748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i="1"/>
            </a:pPr>
            <a:endParaRPr lang="ja-JP"/>
          </a:p>
        </c:txPr>
        <c:crossAx val="468875240"/>
        <c:crosses val="autoZero"/>
        <c:auto val="1"/>
        <c:lblAlgn val="ctr"/>
        <c:lblOffset val="100"/>
        <c:noMultiLvlLbl val="0"/>
      </c:catAx>
      <c:valAx>
        <c:axId val="4688752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4688748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9248976432408218"/>
          <c:y val="6.3902919653315529E-2"/>
          <c:w val="0.37869973920991562"/>
          <c:h val="0.1332074650889634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 b="1">
          <a:latin typeface="Arial" pitchFamily="34" charset="0"/>
          <a:cs typeface="Arial" pitchFamily="34" charset="0"/>
        </a:defRPr>
      </a:pPr>
      <a:endParaRPr lang="ja-JP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5455426199531263E-2"/>
          <c:y val="4.868320698321351E-2"/>
          <c:w val="0.84918685470360022"/>
          <c:h val="0.80889212057934268"/>
        </c:manualLayout>
      </c:layout>
      <c:lineChart>
        <c:grouping val="standard"/>
        <c:varyColors val="0"/>
        <c:ser>
          <c:idx val="0"/>
          <c:order val="0"/>
          <c:tx>
            <c:strRef>
              <c:f>Sheet1!$G$3</c:f>
              <c:strCache>
                <c:ptCount val="1"/>
                <c:pt idx="0">
                  <c:v>EYFP</c:v>
                </c:pt>
              </c:strCache>
            </c:strRef>
          </c:tx>
          <c:spPr>
            <a:ln w="31750"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Sheet1!$M$15:$M$17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0.47517603755520682</c:v>
                  </c:pt>
                  <c:pt idx="2">
                    <c:v>0.80916417781976258</c:v>
                  </c:pt>
                </c:numCache>
              </c:numRef>
            </c:plus>
            <c:minus>
              <c:numRef>
                <c:f>Sheet1!$M$15:$M$17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0.47517603755520682</c:v>
                  </c:pt>
                  <c:pt idx="2">
                    <c:v>0.80916417781976258</c:v>
                  </c:pt>
                </c:numCache>
              </c:numRef>
            </c:minus>
          </c:errBars>
          <c:cat>
            <c:strRef>
              <c:f>Sheet1!$O$3:$O$5</c:f>
              <c:strCache>
                <c:ptCount val="3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</c:strCache>
            </c:strRef>
          </c:cat>
          <c:val>
            <c:numRef>
              <c:f>Sheet1!$M$3:$M$5</c:f>
              <c:numCache>
                <c:formatCode>General</c:formatCode>
                <c:ptCount val="3"/>
                <c:pt idx="0">
                  <c:v>1</c:v>
                </c:pt>
                <c:pt idx="1">
                  <c:v>2.8463333333333334</c:v>
                </c:pt>
                <c:pt idx="2">
                  <c:v>13.433333333333332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Sheet1!$G$6</c:f>
              <c:strCache>
                <c:ptCount val="1"/>
                <c:pt idx="0">
                  <c:v>EYFP-actin</c:v>
                </c:pt>
              </c:strCache>
            </c:strRef>
          </c:tx>
          <c:spPr>
            <a:ln w="31750"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Sheet1!$M$18:$M$20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0.22060522810365879</c:v>
                  </c:pt>
                  <c:pt idx="2">
                    <c:v>1.1615621665096809</c:v>
                  </c:pt>
                </c:numCache>
              </c:numRef>
            </c:plus>
            <c:minus>
              <c:numRef>
                <c:f>Sheet1!$M$18:$M$20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0.22060522810365879</c:v>
                  </c:pt>
                  <c:pt idx="2">
                    <c:v>1.1615621665096809</c:v>
                  </c:pt>
                </c:numCache>
              </c:numRef>
            </c:minus>
          </c:errBars>
          <c:cat>
            <c:strRef>
              <c:f>Sheet1!$O$3:$O$5</c:f>
              <c:strCache>
                <c:ptCount val="3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</c:strCache>
            </c:strRef>
          </c:cat>
          <c:val>
            <c:numRef>
              <c:f>Sheet1!$M$6:$M$8</c:f>
              <c:numCache>
                <c:formatCode>General</c:formatCode>
                <c:ptCount val="3"/>
                <c:pt idx="0">
                  <c:v>1</c:v>
                </c:pt>
                <c:pt idx="1">
                  <c:v>2.3166666666666567</c:v>
                </c:pt>
                <c:pt idx="2">
                  <c:v>12.953333333333354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Sheet1!$G$9</c:f>
              <c:strCache>
                <c:ptCount val="1"/>
                <c:pt idx="0">
                  <c:v>EYFP-NLS-actin</c:v>
                </c:pt>
              </c:strCache>
            </c:strRef>
          </c:tx>
          <c:spPr>
            <a:ln w="31750"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Sheet1!$M$21:$M$23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0.47240519331043007</c:v>
                  </c:pt>
                  <c:pt idx="2">
                    <c:v>2.6533953091589493</c:v>
                  </c:pt>
                </c:numCache>
              </c:numRef>
            </c:plus>
            <c:minus>
              <c:numRef>
                <c:f>Sheet1!$M$21:$M$23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0.47240519331043007</c:v>
                  </c:pt>
                  <c:pt idx="2">
                    <c:v>2.6533953091589493</c:v>
                  </c:pt>
                </c:numCache>
              </c:numRef>
            </c:minus>
          </c:errBars>
          <c:cat>
            <c:strRef>
              <c:f>Sheet1!$O$3:$O$5</c:f>
              <c:strCache>
                <c:ptCount val="3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</c:strCache>
            </c:strRef>
          </c:cat>
          <c:val>
            <c:numRef>
              <c:f>Sheet1!$M$9:$M$11</c:f>
              <c:numCache>
                <c:formatCode>General</c:formatCode>
                <c:ptCount val="3"/>
                <c:pt idx="0">
                  <c:v>1</c:v>
                </c:pt>
                <c:pt idx="1">
                  <c:v>3.9083333333333332</c:v>
                </c:pt>
                <c:pt idx="2">
                  <c:v>19.463333333332994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62159368"/>
        <c:axId val="462159760"/>
      </c:lineChart>
      <c:catAx>
        <c:axId val="4621593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462159760"/>
        <c:crosses val="autoZero"/>
        <c:auto val="1"/>
        <c:lblAlgn val="ctr"/>
        <c:lblOffset val="100"/>
        <c:noMultiLvlLbl val="0"/>
      </c:catAx>
      <c:valAx>
        <c:axId val="462159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4621593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3147920030111584"/>
          <c:y val="2.5887704971520892E-2"/>
          <c:w val="0.51296773270372753"/>
          <c:h val="0.237874169160350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400" b="1">
          <a:latin typeface="Arial" pitchFamily="34" charset="0"/>
          <a:cs typeface="Arial" pitchFamily="34" charset="0"/>
        </a:defRPr>
      </a:pPr>
      <a:endParaRPr lang="ja-JP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'まとめ(WNT)'!$D$13:$F$13</c:f>
                <c:numCache>
                  <c:formatCode>General</c:formatCode>
                  <c:ptCount val="3"/>
                  <c:pt idx="0">
                    <c:v>0.25238200000000038</c:v>
                  </c:pt>
                  <c:pt idx="1">
                    <c:v>0.37200100000000008</c:v>
                  </c:pt>
                  <c:pt idx="2">
                    <c:v>0.6909651999999995</c:v>
                  </c:pt>
                </c:numCache>
              </c:numRef>
            </c:plus>
            <c:minus>
              <c:numRef>
                <c:f>'まとめ(WNT)'!$D$13:$F$13</c:f>
                <c:numCache>
                  <c:formatCode>General</c:formatCode>
                  <c:ptCount val="3"/>
                  <c:pt idx="0">
                    <c:v>0.25238200000000038</c:v>
                  </c:pt>
                  <c:pt idx="1">
                    <c:v>0.37200100000000008</c:v>
                  </c:pt>
                  <c:pt idx="2">
                    <c:v>0.6909651999999995</c:v>
                  </c:pt>
                </c:numCache>
              </c:numRef>
            </c:minus>
          </c:errBars>
          <c:cat>
            <c:strRef>
              <c:f>'まとめ(WNT)'!$I$5:$I$10</c:f>
              <c:strCache>
                <c:ptCount val="6"/>
                <c:pt idx="0">
                  <c:v>EYFP</c:v>
                </c:pt>
                <c:pt idx="1">
                  <c:v>EYFP-actin</c:v>
                </c:pt>
                <c:pt idx="2">
                  <c:v>EYFP-NLS-actin</c:v>
                </c:pt>
                <c:pt idx="3">
                  <c:v>EYFP</c:v>
                </c:pt>
                <c:pt idx="4">
                  <c:v>EYFP-actin</c:v>
                </c:pt>
                <c:pt idx="5">
                  <c:v>EYFP-NLS-actin</c:v>
                </c:pt>
              </c:strCache>
            </c:strRef>
          </c:cat>
          <c:val>
            <c:numRef>
              <c:f>'まとめ(WNT)'!$D$12:$F$12</c:f>
              <c:numCache>
                <c:formatCode>General</c:formatCode>
                <c:ptCount val="3"/>
                <c:pt idx="0">
                  <c:v>1</c:v>
                </c:pt>
                <c:pt idx="1">
                  <c:v>1.4356429999999998</c:v>
                </c:pt>
                <c:pt idx="2">
                  <c:v>3.3629049999999987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2160544"/>
        <c:axId val="490323504"/>
      </c:barChart>
      <c:catAx>
        <c:axId val="4621605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490323504"/>
        <c:crosses val="autoZero"/>
        <c:auto val="1"/>
        <c:lblAlgn val="ctr"/>
        <c:lblOffset val="100"/>
        <c:noMultiLvlLbl val="0"/>
      </c:catAx>
      <c:valAx>
        <c:axId val="4903235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462160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1"/>
      </a:pPr>
      <a:endParaRPr lang="ja-JP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Sheet1!$M$43:$M$45</c:f>
                <c:numCache>
                  <c:formatCode>General</c:formatCode>
                  <c:ptCount val="3"/>
                  <c:pt idx="0">
                    <c:v>1.0780640703773086</c:v>
                  </c:pt>
                  <c:pt idx="1">
                    <c:v>5.4705931070040545</c:v>
                  </c:pt>
                  <c:pt idx="2">
                    <c:v>0.75663920419925978</c:v>
                  </c:pt>
                </c:numCache>
              </c:numRef>
            </c:plus>
            <c:minus>
              <c:numRef>
                <c:f>Sheet1!$M$43:$M$45</c:f>
                <c:numCache>
                  <c:formatCode>General</c:formatCode>
                  <c:ptCount val="3"/>
                  <c:pt idx="0">
                    <c:v>1.0780640703773086</c:v>
                  </c:pt>
                  <c:pt idx="1">
                    <c:v>5.4705931070040545</c:v>
                  </c:pt>
                  <c:pt idx="2">
                    <c:v>0.75663920419925978</c:v>
                  </c:pt>
                </c:numCache>
              </c:numRef>
            </c:minus>
          </c:errBars>
          <c:cat>
            <c:strRef>
              <c:f>Sheet1!$H$43:$H$45</c:f>
              <c:strCache>
                <c:ptCount val="3"/>
                <c:pt idx="0">
                  <c:v>EYFP-actin</c:v>
                </c:pt>
                <c:pt idx="1">
                  <c:v>EYFP-NLS-actin</c:v>
                </c:pt>
                <c:pt idx="2">
                  <c:v>EYFP-NLS-G13R-actin</c:v>
                </c:pt>
              </c:strCache>
            </c:strRef>
          </c:cat>
          <c:val>
            <c:numRef>
              <c:f>Sheet1!$L$43:$L$45</c:f>
              <c:numCache>
                <c:formatCode>General</c:formatCode>
                <c:ptCount val="3"/>
                <c:pt idx="0">
                  <c:v>1</c:v>
                </c:pt>
                <c:pt idx="1">
                  <c:v>12.658536270354336</c:v>
                </c:pt>
                <c:pt idx="2">
                  <c:v>2.4887159006415249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90324288"/>
        <c:axId val="490324680"/>
      </c:barChart>
      <c:catAx>
        <c:axId val="4903242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txPr>
          <a:bodyPr/>
          <a:lstStyle/>
          <a:p>
            <a:pPr>
              <a:defRPr sz="1400"/>
            </a:pPr>
            <a:endParaRPr lang="ja-JP"/>
          </a:p>
        </c:txPr>
        <c:crossAx val="490324680"/>
        <c:crosses val="autoZero"/>
        <c:auto val="1"/>
        <c:lblAlgn val="ctr"/>
        <c:lblOffset val="100"/>
        <c:noMultiLvlLbl val="0"/>
      </c:catAx>
      <c:valAx>
        <c:axId val="490324680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crossAx val="490324288"/>
        <c:crosses val="autoZero"/>
        <c:crossBetween val="between"/>
        <c:minorUnit val="5"/>
      </c:valAx>
    </c:plotArea>
    <c:plotVisOnly val="1"/>
    <c:dispBlanksAs val="gap"/>
    <c:showDLblsOverMax val="0"/>
  </c:chart>
  <c:txPr>
    <a:bodyPr/>
    <a:lstStyle/>
    <a:p>
      <a:pPr>
        <a:defRPr sz="1400" b="1">
          <a:latin typeface="Arial" pitchFamily="34" charset="0"/>
          <a:cs typeface="Arial" pitchFamily="34" charset="0"/>
        </a:defRPr>
      </a:pPr>
      <a:endParaRPr lang="ja-JP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c:spPr>
          </c:dPt>
          <c:dPt>
            <c:idx val="2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dPt>
          <c:errBars>
            <c:errBarType val="both"/>
            <c:errValType val="cust"/>
            <c:noEndCap val="0"/>
            <c:plus>
              <c:numRef>
                <c:f>'0'!$AA$102:$AA$104</c:f>
                <c:numCache>
                  <c:formatCode>General</c:formatCode>
                  <c:ptCount val="3"/>
                  <c:pt idx="0">
                    <c:v>0.32657181119931156</c:v>
                  </c:pt>
                  <c:pt idx="1">
                    <c:v>1.7970039948337941</c:v>
                  </c:pt>
                  <c:pt idx="2">
                    <c:v>1.2429049522582938</c:v>
                  </c:pt>
                </c:numCache>
              </c:numRef>
            </c:plus>
            <c:minus>
              <c:numRef>
                <c:f>'0'!$AA$102:$AA$104</c:f>
                <c:numCache>
                  <c:formatCode>General</c:formatCode>
                  <c:ptCount val="3"/>
                  <c:pt idx="0">
                    <c:v>0.32657181119931156</c:v>
                  </c:pt>
                  <c:pt idx="1">
                    <c:v>1.7970039948337941</c:v>
                  </c:pt>
                  <c:pt idx="2">
                    <c:v>1.2429049522582938</c:v>
                  </c:pt>
                </c:numCache>
              </c:numRef>
            </c:minus>
          </c:errBars>
          <c:cat>
            <c:strRef>
              <c:f>'0'!$V$102:$V$104</c:f>
              <c:strCache>
                <c:ptCount val="3"/>
                <c:pt idx="0">
                  <c:v>EYFP-actin</c:v>
                </c:pt>
                <c:pt idx="1">
                  <c:v>EYFP-NLS-actin</c:v>
                </c:pt>
                <c:pt idx="2">
                  <c:v>EYFP-NLS-G13R-actin</c:v>
                </c:pt>
              </c:strCache>
            </c:strRef>
          </c:cat>
          <c:val>
            <c:numRef>
              <c:f>'0'!$Z$102:$Z$104</c:f>
              <c:numCache>
                <c:formatCode>General</c:formatCode>
                <c:ptCount val="3"/>
                <c:pt idx="0">
                  <c:v>1</c:v>
                </c:pt>
                <c:pt idx="1">
                  <c:v>6.2586608230404117</c:v>
                </c:pt>
                <c:pt idx="2">
                  <c:v>2.7938627310811674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8465976"/>
        <c:axId val="458466368"/>
      </c:barChart>
      <c:catAx>
        <c:axId val="4584659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txPr>
          <a:bodyPr/>
          <a:lstStyle/>
          <a:p>
            <a:pPr>
              <a:defRPr sz="1400" b="1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458466368"/>
        <c:crosses val="autoZero"/>
        <c:auto val="1"/>
        <c:lblAlgn val="ctr"/>
        <c:lblOffset val="100"/>
        <c:noMultiLvlLbl val="0"/>
      </c:catAx>
      <c:valAx>
        <c:axId val="4584663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crossAx val="458465976"/>
        <c:crosses val="autoZero"/>
        <c:crossBetween val="between"/>
        <c:majorUnit val="2"/>
      </c:valAx>
    </c:plotArea>
    <c:plotVisOnly val="1"/>
    <c:dispBlanksAs val="gap"/>
    <c:showDLblsOverMax val="0"/>
  </c:chart>
  <c:txPr>
    <a:bodyPr/>
    <a:lstStyle/>
    <a:p>
      <a:pPr>
        <a:defRPr sz="1400" b="1">
          <a:latin typeface="Arial" pitchFamily="34" charset="0"/>
          <a:cs typeface="Arial" pitchFamily="34" charset="0"/>
        </a:defRPr>
      </a:pPr>
      <a:endParaRPr lang="ja-JP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 smtClean="0"/>
              <a:t>2016/1/27 </a:t>
            </a:r>
            <a:r>
              <a:rPr kumimoji="1" lang="ja-JP" altLang="en-US" smtClean="0"/>
              <a:t>山崎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57707A-2496-4A26-93BF-5B8D36E842C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03534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 smtClean="0"/>
              <a:t>2016/1/27 </a:t>
            </a:r>
            <a:r>
              <a:rPr kumimoji="1" lang="ja-JP" altLang="en-US" smtClean="0"/>
              <a:t>山崎</a:t>
            </a:r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4035425" y="509588"/>
            <a:ext cx="185578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92188" y="3228975"/>
            <a:ext cx="7942262" cy="3059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98E71-E8B8-4241-86D7-3AD445F6763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61682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C98E71-E8B8-4241-86D7-3AD445F6763A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kumimoji="1" lang="en-US" altLang="ja-JP" smtClean="0"/>
              <a:t>2016/1/27 </a:t>
            </a:r>
            <a:r>
              <a:rPr kumimoji="1" lang="ja-JP" altLang="en-US" smtClean="0"/>
              <a:t>山崎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5018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80135" y="6151604"/>
            <a:ext cx="12241530" cy="4244697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160270" y="11221402"/>
            <a:ext cx="10081260" cy="50606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143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22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6444558" y="2498231"/>
            <a:ext cx="5103137" cy="53223734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135143" y="2498231"/>
            <a:ext cx="15069384" cy="5322373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37643" y="12724926"/>
            <a:ext cx="12241530" cy="3932991"/>
          </a:xfrm>
        </p:spPr>
        <p:txBody>
          <a:bodyPr anchor="t"/>
          <a:lstStyle>
            <a:lvl1pPr algn="l">
              <a:defRPr sz="9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137643" y="8393136"/>
            <a:ext cx="12241530" cy="4331790"/>
          </a:xfrm>
        </p:spPr>
        <p:txBody>
          <a:bodyPr anchor="b"/>
          <a:lstStyle>
            <a:lvl1pPr marL="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1pPr>
            <a:lvl2pPr marL="1028700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0574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30861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114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1435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172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2009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229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135143" y="14553905"/>
            <a:ext cx="10086261" cy="41168061"/>
          </a:xfrm>
        </p:spPr>
        <p:txBody>
          <a:bodyPr/>
          <a:lstStyle>
            <a:lvl1pPr>
              <a:defRPr sz="6300"/>
            </a:lvl1pPr>
            <a:lvl2pPr>
              <a:defRPr sz="5400"/>
            </a:lvl2pPr>
            <a:lvl3pPr>
              <a:defRPr sz="45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1461434" y="14553905"/>
            <a:ext cx="10086261" cy="41168061"/>
          </a:xfrm>
        </p:spPr>
        <p:txBody>
          <a:bodyPr/>
          <a:lstStyle>
            <a:lvl1pPr>
              <a:defRPr sz="6300"/>
            </a:lvl1pPr>
            <a:lvl2pPr>
              <a:defRPr sz="5400"/>
            </a:lvl2pPr>
            <a:lvl3pPr>
              <a:defRPr sz="45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0090" y="793017"/>
            <a:ext cx="12961620" cy="330041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0090" y="4432639"/>
            <a:ext cx="6363296" cy="1847313"/>
          </a:xfrm>
        </p:spPr>
        <p:txBody>
          <a:bodyPr anchor="b"/>
          <a:lstStyle>
            <a:lvl1pPr marL="0" indent="0">
              <a:buNone/>
              <a:defRPr sz="5400" b="1"/>
            </a:lvl1pPr>
            <a:lvl2pPr marL="1028700" indent="0">
              <a:buNone/>
              <a:defRPr sz="4500" b="1"/>
            </a:lvl2pPr>
            <a:lvl3pPr marL="2057400" indent="0">
              <a:buNone/>
              <a:defRPr sz="4100" b="1"/>
            </a:lvl3pPr>
            <a:lvl4pPr marL="3086100" indent="0">
              <a:buNone/>
              <a:defRPr sz="3600" b="1"/>
            </a:lvl4pPr>
            <a:lvl5pPr marL="4114800" indent="0">
              <a:buNone/>
              <a:defRPr sz="3600" b="1"/>
            </a:lvl5pPr>
            <a:lvl6pPr marL="5143500" indent="0">
              <a:buNone/>
              <a:defRPr sz="3600" b="1"/>
            </a:lvl6pPr>
            <a:lvl7pPr marL="6172200" indent="0">
              <a:buNone/>
              <a:defRPr sz="3600" b="1"/>
            </a:lvl7pPr>
            <a:lvl8pPr marL="7200900" indent="0">
              <a:buNone/>
              <a:defRPr sz="3600" b="1"/>
            </a:lvl8pPr>
            <a:lvl9pPr marL="8229600" indent="0">
              <a:buNone/>
              <a:defRPr sz="3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720090" y="6279952"/>
            <a:ext cx="6363296" cy="11409344"/>
          </a:xfrm>
        </p:spPr>
        <p:txBody>
          <a:bodyPr/>
          <a:lstStyle>
            <a:lvl1pPr>
              <a:defRPr sz="5400"/>
            </a:lvl1pPr>
            <a:lvl2pPr>
              <a:defRPr sz="4500"/>
            </a:lvl2pPr>
            <a:lvl3pPr>
              <a:defRPr sz="41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315915" y="4432639"/>
            <a:ext cx="6365796" cy="1847313"/>
          </a:xfrm>
        </p:spPr>
        <p:txBody>
          <a:bodyPr anchor="b"/>
          <a:lstStyle>
            <a:lvl1pPr marL="0" indent="0">
              <a:buNone/>
              <a:defRPr sz="5400" b="1"/>
            </a:lvl1pPr>
            <a:lvl2pPr marL="1028700" indent="0">
              <a:buNone/>
              <a:defRPr sz="4500" b="1"/>
            </a:lvl2pPr>
            <a:lvl3pPr marL="2057400" indent="0">
              <a:buNone/>
              <a:defRPr sz="4100" b="1"/>
            </a:lvl3pPr>
            <a:lvl4pPr marL="3086100" indent="0">
              <a:buNone/>
              <a:defRPr sz="3600" b="1"/>
            </a:lvl4pPr>
            <a:lvl5pPr marL="4114800" indent="0">
              <a:buNone/>
              <a:defRPr sz="3600" b="1"/>
            </a:lvl5pPr>
            <a:lvl6pPr marL="5143500" indent="0">
              <a:buNone/>
              <a:defRPr sz="3600" b="1"/>
            </a:lvl6pPr>
            <a:lvl7pPr marL="6172200" indent="0">
              <a:buNone/>
              <a:defRPr sz="3600" b="1"/>
            </a:lvl7pPr>
            <a:lvl8pPr marL="7200900" indent="0">
              <a:buNone/>
              <a:defRPr sz="3600" b="1"/>
            </a:lvl8pPr>
            <a:lvl9pPr marL="8229600" indent="0">
              <a:buNone/>
              <a:defRPr sz="3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7315915" y="6279952"/>
            <a:ext cx="6365796" cy="11409344"/>
          </a:xfrm>
        </p:spPr>
        <p:txBody>
          <a:bodyPr/>
          <a:lstStyle>
            <a:lvl1pPr>
              <a:defRPr sz="5400"/>
            </a:lvl1pPr>
            <a:lvl2pPr>
              <a:defRPr sz="4500"/>
            </a:lvl2pPr>
            <a:lvl3pPr>
              <a:defRPr sz="41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0091" y="788431"/>
            <a:ext cx="4738093" cy="3355420"/>
          </a:xfrm>
        </p:spPr>
        <p:txBody>
          <a:bodyPr anchor="b"/>
          <a:lstStyle>
            <a:lvl1pPr algn="l">
              <a:defRPr sz="45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630704" y="788433"/>
            <a:ext cx="8051006" cy="16900864"/>
          </a:xfrm>
        </p:spPr>
        <p:txBody>
          <a:bodyPr/>
          <a:lstStyle>
            <a:lvl1pPr>
              <a:defRPr sz="7200"/>
            </a:lvl1pPr>
            <a:lvl2pPr>
              <a:defRPr sz="6300"/>
            </a:lvl2pPr>
            <a:lvl3pPr>
              <a:defRPr sz="5400"/>
            </a:lvl3pPr>
            <a:lvl4pPr>
              <a:defRPr sz="4500"/>
            </a:lvl4pPr>
            <a:lvl5pPr>
              <a:defRPr sz="4500"/>
            </a:lvl5pPr>
            <a:lvl6pPr>
              <a:defRPr sz="4500"/>
            </a:lvl6pPr>
            <a:lvl7pPr>
              <a:defRPr sz="4500"/>
            </a:lvl7pPr>
            <a:lvl8pPr>
              <a:defRPr sz="4500"/>
            </a:lvl8pPr>
            <a:lvl9pPr>
              <a:defRPr sz="4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20091" y="4143853"/>
            <a:ext cx="4738093" cy="13545444"/>
          </a:xfrm>
        </p:spPr>
        <p:txBody>
          <a:bodyPr/>
          <a:lstStyle>
            <a:lvl1pPr marL="0" indent="0">
              <a:buNone/>
              <a:defRPr sz="3200"/>
            </a:lvl1pPr>
            <a:lvl2pPr marL="1028700" indent="0">
              <a:buNone/>
              <a:defRPr sz="2700"/>
            </a:lvl2pPr>
            <a:lvl3pPr marL="2057400" indent="0">
              <a:buNone/>
              <a:defRPr sz="2300"/>
            </a:lvl3pPr>
            <a:lvl4pPr marL="3086100" indent="0">
              <a:buNone/>
              <a:defRPr sz="2000"/>
            </a:lvl4pPr>
            <a:lvl5pPr marL="4114800" indent="0">
              <a:buNone/>
              <a:defRPr sz="2000"/>
            </a:lvl5pPr>
            <a:lvl6pPr marL="5143500" indent="0">
              <a:buNone/>
              <a:defRPr sz="2000"/>
            </a:lvl6pPr>
            <a:lvl7pPr marL="6172200" indent="0">
              <a:buNone/>
              <a:defRPr sz="2000"/>
            </a:lvl7pPr>
            <a:lvl8pPr marL="7200900" indent="0">
              <a:buNone/>
              <a:defRPr sz="2000"/>
            </a:lvl8pPr>
            <a:lvl9pPr marL="8229600" indent="0">
              <a:buNone/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22854" y="13861733"/>
            <a:ext cx="8641080" cy="1636456"/>
          </a:xfrm>
        </p:spPr>
        <p:txBody>
          <a:bodyPr anchor="b"/>
          <a:lstStyle>
            <a:lvl1pPr algn="l">
              <a:defRPr sz="45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822854" y="1769388"/>
            <a:ext cx="8641080" cy="11881485"/>
          </a:xfrm>
        </p:spPr>
        <p:txBody>
          <a:bodyPr/>
          <a:lstStyle>
            <a:lvl1pPr marL="0" indent="0">
              <a:buNone/>
              <a:defRPr sz="7200"/>
            </a:lvl1pPr>
            <a:lvl2pPr marL="1028700" indent="0">
              <a:buNone/>
              <a:defRPr sz="6300"/>
            </a:lvl2pPr>
            <a:lvl3pPr marL="2057400" indent="0">
              <a:buNone/>
              <a:defRPr sz="5400"/>
            </a:lvl3pPr>
            <a:lvl4pPr marL="3086100" indent="0">
              <a:buNone/>
              <a:defRPr sz="4500"/>
            </a:lvl4pPr>
            <a:lvl5pPr marL="4114800" indent="0">
              <a:buNone/>
              <a:defRPr sz="4500"/>
            </a:lvl5pPr>
            <a:lvl6pPr marL="5143500" indent="0">
              <a:buNone/>
              <a:defRPr sz="4500"/>
            </a:lvl6pPr>
            <a:lvl7pPr marL="6172200" indent="0">
              <a:buNone/>
              <a:defRPr sz="4500"/>
            </a:lvl7pPr>
            <a:lvl8pPr marL="7200900" indent="0">
              <a:buNone/>
              <a:defRPr sz="4500"/>
            </a:lvl8pPr>
            <a:lvl9pPr marL="8229600" indent="0">
              <a:buNone/>
              <a:defRPr sz="4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822854" y="15498189"/>
            <a:ext cx="8641080" cy="2324039"/>
          </a:xfrm>
        </p:spPr>
        <p:txBody>
          <a:bodyPr/>
          <a:lstStyle>
            <a:lvl1pPr marL="0" indent="0">
              <a:buNone/>
              <a:defRPr sz="3200"/>
            </a:lvl1pPr>
            <a:lvl2pPr marL="1028700" indent="0">
              <a:buNone/>
              <a:defRPr sz="2700"/>
            </a:lvl2pPr>
            <a:lvl3pPr marL="2057400" indent="0">
              <a:buNone/>
              <a:defRPr sz="2300"/>
            </a:lvl3pPr>
            <a:lvl4pPr marL="3086100" indent="0">
              <a:buNone/>
              <a:defRPr sz="2000"/>
            </a:lvl4pPr>
            <a:lvl5pPr marL="4114800" indent="0">
              <a:buNone/>
              <a:defRPr sz="2000"/>
            </a:lvl5pPr>
            <a:lvl6pPr marL="5143500" indent="0">
              <a:buNone/>
              <a:defRPr sz="2000"/>
            </a:lvl6pPr>
            <a:lvl7pPr marL="6172200" indent="0">
              <a:buNone/>
              <a:defRPr sz="2000"/>
            </a:lvl7pPr>
            <a:lvl8pPr marL="7200900" indent="0">
              <a:buNone/>
              <a:defRPr sz="2000"/>
            </a:lvl8pPr>
            <a:lvl9pPr marL="8229600" indent="0">
              <a:buNone/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720090" y="793017"/>
            <a:ext cx="12961620" cy="3300413"/>
          </a:xfrm>
          <a:prstGeom prst="rect">
            <a:avLst/>
          </a:prstGeom>
        </p:spPr>
        <p:txBody>
          <a:bodyPr vert="horz" lIns="205740" tIns="102870" rIns="205740" bIns="10287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0090" y="4620580"/>
            <a:ext cx="12961620" cy="13068718"/>
          </a:xfrm>
          <a:prstGeom prst="rect">
            <a:avLst/>
          </a:prstGeom>
        </p:spPr>
        <p:txBody>
          <a:bodyPr vert="horz" lIns="205740" tIns="102870" rIns="205740" bIns="10287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720090" y="18353962"/>
            <a:ext cx="3360420" cy="1054299"/>
          </a:xfrm>
          <a:prstGeom prst="rect">
            <a:avLst/>
          </a:prstGeom>
        </p:spPr>
        <p:txBody>
          <a:bodyPr vert="horz" lIns="205740" tIns="102870" rIns="205740" bIns="102870" rtlCol="0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920615" y="18353962"/>
            <a:ext cx="4560570" cy="1054299"/>
          </a:xfrm>
          <a:prstGeom prst="rect">
            <a:avLst/>
          </a:prstGeom>
        </p:spPr>
        <p:txBody>
          <a:bodyPr vert="horz" lIns="205740" tIns="102870" rIns="205740" bIns="102870" rtlCol="0" anchor="ctr"/>
          <a:lstStyle>
            <a:lvl1pPr algn="ct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10321290" y="18353962"/>
            <a:ext cx="3360420" cy="1054299"/>
          </a:xfrm>
          <a:prstGeom prst="rect">
            <a:avLst/>
          </a:prstGeom>
        </p:spPr>
        <p:txBody>
          <a:bodyPr vert="horz" lIns="205740" tIns="102870" rIns="205740" bIns="102870" rtlCol="0" anchor="ctr"/>
          <a:lstStyle>
            <a:lvl1pPr algn="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57400" rtl="0" eaLnBrk="1" latinLnBrk="0" hangingPunct="1">
        <a:spcBef>
          <a:spcPct val="0"/>
        </a:spcBef>
        <a:buNone/>
        <a:defRPr kumimoji="1" sz="9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1525" indent="-771525" algn="l" defTabSz="2057400" rtl="0" eaLnBrk="1" latinLnBrk="0" hangingPunct="1">
        <a:spcBef>
          <a:spcPct val="20000"/>
        </a:spcBef>
        <a:buFont typeface="Arial" pitchFamily="34" charset="0"/>
        <a:buChar char="•"/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671638" indent="-642938" algn="l" defTabSz="2057400" rtl="0" eaLnBrk="1" latinLnBrk="0" hangingPunct="1">
        <a:spcBef>
          <a:spcPct val="20000"/>
        </a:spcBef>
        <a:buFont typeface="Arial" pitchFamily="34" charset="0"/>
        <a:buChar char="–"/>
        <a:defRPr kumimoji="1" sz="6300" kern="1200">
          <a:solidFill>
            <a:schemeClr val="tx1"/>
          </a:solidFill>
          <a:latin typeface="+mn-lt"/>
          <a:ea typeface="+mn-ea"/>
          <a:cs typeface="+mn-cs"/>
        </a:defRPr>
      </a:lvl2pPr>
      <a:lvl3pPr marL="2571750" indent="-514350" algn="l" defTabSz="2057400" rtl="0" eaLnBrk="1" latinLnBrk="0" hangingPunct="1">
        <a:spcBef>
          <a:spcPct val="20000"/>
        </a:spcBef>
        <a:buFont typeface="Arial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450" indent="-514350" algn="l" defTabSz="2057400" rtl="0" eaLnBrk="1" latinLnBrk="0" hangingPunct="1">
        <a:spcBef>
          <a:spcPct val="20000"/>
        </a:spcBef>
        <a:buFont typeface="Arial" pitchFamily="34" charset="0"/>
        <a:buChar char="–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4pPr>
      <a:lvl5pPr marL="4629150" indent="-514350" algn="l" defTabSz="2057400" rtl="0" eaLnBrk="1" latinLnBrk="0" hangingPunct="1">
        <a:spcBef>
          <a:spcPct val="20000"/>
        </a:spcBef>
        <a:buFont typeface="Arial" pitchFamily="34" charset="0"/>
        <a:buChar char="»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5pPr>
      <a:lvl6pPr marL="5657850" indent="-514350" algn="l" defTabSz="2057400" rtl="0" eaLnBrk="1" latinLnBrk="0" hangingPunct="1">
        <a:spcBef>
          <a:spcPct val="20000"/>
        </a:spcBef>
        <a:buFont typeface="Arial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6pPr>
      <a:lvl7pPr marL="6686550" indent="-514350" algn="l" defTabSz="2057400" rtl="0" eaLnBrk="1" latinLnBrk="0" hangingPunct="1">
        <a:spcBef>
          <a:spcPct val="20000"/>
        </a:spcBef>
        <a:buFont typeface="Arial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7pPr>
      <a:lvl8pPr marL="7715250" indent="-514350" algn="l" defTabSz="2057400" rtl="0" eaLnBrk="1" latinLnBrk="0" hangingPunct="1">
        <a:spcBef>
          <a:spcPct val="20000"/>
        </a:spcBef>
        <a:buFont typeface="Arial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8pPr>
      <a:lvl9pPr marL="8743950" indent="-514350" algn="l" defTabSz="2057400" rtl="0" eaLnBrk="1" latinLnBrk="0" hangingPunct="1">
        <a:spcBef>
          <a:spcPct val="20000"/>
        </a:spcBef>
        <a:buFont typeface="Arial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05740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algn="l" defTabSz="205740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057400" algn="l" defTabSz="205740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086100" algn="l" defTabSz="205740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algn="l" defTabSz="205740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143500" algn="l" defTabSz="205740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172200" algn="l" defTabSz="205740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200900" algn="l" defTabSz="205740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229600" algn="l" defTabSz="205740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3" Type="http://schemas.openxmlformats.org/officeDocument/2006/relationships/image" Target="../media/image1.png"/><Relationship Id="rId21" Type="http://schemas.openxmlformats.org/officeDocument/2006/relationships/image" Target="../media/image18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jpeg"/><Relationship Id="rId5" Type="http://schemas.openxmlformats.org/officeDocument/2006/relationships/image" Target="../media/image3.png"/><Relationship Id="rId15" Type="http://schemas.openxmlformats.org/officeDocument/2006/relationships/image" Target="../media/image13.jpeg"/><Relationship Id="rId23" Type="http://schemas.openxmlformats.org/officeDocument/2006/relationships/image" Target="../media/image20.jpeg"/><Relationship Id="rId10" Type="http://schemas.openxmlformats.org/officeDocument/2006/relationships/image" Target="../media/image8.jpeg"/><Relationship Id="rId19" Type="http://schemas.openxmlformats.org/officeDocument/2006/relationships/image" Target="../media/image17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jpeg"/><Relationship Id="rId22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18" Type="http://schemas.openxmlformats.org/officeDocument/2006/relationships/image" Target="../media/image34.jpeg"/><Relationship Id="rId3" Type="http://schemas.openxmlformats.org/officeDocument/2006/relationships/chart" Target="../charts/chart3.xml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17" Type="http://schemas.openxmlformats.org/officeDocument/2006/relationships/image" Target="../media/image33.jpeg"/><Relationship Id="rId2" Type="http://schemas.openxmlformats.org/officeDocument/2006/relationships/chart" Target="../charts/chart2.xml"/><Relationship Id="rId16" Type="http://schemas.openxmlformats.org/officeDocument/2006/relationships/image" Target="../media/image32.jpeg"/><Relationship Id="rId20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5" Type="http://schemas.openxmlformats.org/officeDocument/2006/relationships/image" Target="../media/image31.jpeg"/><Relationship Id="rId10" Type="http://schemas.openxmlformats.org/officeDocument/2006/relationships/image" Target="../media/image26.jpeg"/><Relationship Id="rId19" Type="http://schemas.openxmlformats.org/officeDocument/2006/relationships/image" Target="../media/image35.jpeg"/><Relationship Id="rId4" Type="http://schemas.openxmlformats.org/officeDocument/2006/relationships/chart" Target="../charts/chart4.xml"/><Relationship Id="rId9" Type="http://schemas.openxmlformats.org/officeDocument/2006/relationships/image" Target="../media/image25.jpeg"/><Relationship Id="rId14" Type="http://schemas.openxmlformats.org/officeDocument/2006/relationships/image" Target="../media/image3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75975" y="1812185"/>
            <a:ext cx="1606659" cy="1606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テキスト ボックス 1"/>
          <p:cNvSpPr txBox="1"/>
          <p:nvPr/>
        </p:nvSpPr>
        <p:spPr>
          <a:xfrm>
            <a:off x="6560732" y="18178962"/>
            <a:ext cx="834390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" pitchFamily="34" charset="0"/>
                <a:cs typeface="Arial" pitchFamily="34" charset="0"/>
              </a:rPr>
              <a:t>Fig. 1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47086" y="1812185"/>
            <a:ext cx="1606659" cy="1606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3752" y="1812185"/>
            <a:ext cx="1606659" cy="1606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04863" y="1812185"/>
            <a:ext cx="1606659" cy="1606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" name="テキスト ボックス 74"/>
          <p:cNvSpPr txBox="1"/>
          <p:nvPr/>
        </p:nvSpPr>
        <p:spPr>
          <a:xfrm>
            <a:off x="4033752" y="1436833"/>
            <a:ext cx="1606838" cy="274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DAPI</a:t>
            </a:r>
            <a:endParaRPr kumimoji="1" lang="ja-JP" altLang="en-US" sz="1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テキスト ボックス 23"/>
          <p:cNvSpPr txBox="1"/>
          <p:nvPr/>
        </p:nvSpPr>
        <p:spPr>
          <a:xfrm>
            <a:off x="5561074" y="1428539"/>
            <a:ext cx="1786920" cy="331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EYFP-NLS-</a:t>
            </a:r>
            <a:r>
              <a:rPr lang="en-US" altLang="ja-JP" sz="1400" b="1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actin</a:t>
            </a:r>
            <a:endParaRPr kumimoji="1" lang="ja-JP" altLang="en-US" sz="14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7268478" y="1317953"/>
            <a:ext cx="1858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altLang="ja-JP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β</a:t>
            </a:r>
            <a:r>
              <a:rPr lang="en-US" altLang="ja-JP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-catenin/</a:t>
            </a:r>
          </a:p>
          <a:p>
            <a:pPr algn="ctr"/>
            <a:r>
              <a:rPr kumimoji="1" lang="en-US" altLang="ja-JP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Alexa568</a:t>
            </a:r>
            <a:endParaRPr kumimoji="1" lang="ja-JP" altLang="en-US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テキスト ボックス 25"/>
          <p:cNvSpPr txBox="1"/>
          <p:nvPr/>
        </p:nvSpPr>
        <p:spPr>
          <a:xfrm>
            <a:off x="9047086" y="1436833"/>
            <a:ext cx="1606838" cy="2747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merge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テキスト ボックス 6"/>
          <p:cNvSpPr txBox="1"/>
          <p:nvPr/>
        </p:nvSpPr>
        <p:spPr>
          <a:xfrm>
            <a:off x="3629000" y="1014185"/>
            <a:ext cx="481598" cy="412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latin typeface="Arial" pitchFamily="34" charset="0"/>
                <a:cs typeface="Arial" pitchFamily="34" charset="0"/>
              </a:rPr>
              <a:t>A</a:t>
            </a:r>
            <a:endParaRPr kumimoji="1" lang="ja-JP" altLang="en-US" sz="2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8" name="グループ化 97"/>
          <p:cNvGrpSpPr>
            <a:grpSpLocks/>
          </p:cNvGrpSpPr>
          <p:nvPr/>
        </p:nvGrpSpPr>
        <p:grpSpPr>
          <a:xfrm>
            <a:off x="7375975" y="4070795"/>
            <a:ext cx="1605600" cy="1605600"/>
            <a:chOff x="7416924" y="4070795"/>
            <a:chExt cx="1551902" cy="1551902"/>
          </a:xfrm>
        </p:grpSpPr>
        <p:pic>
          <p:nvPicPr>
            <p:cNvPr id="92" name="Picture 4" descr="C:\Users\Shota\Desktop\catenin paper\リバイス\顕微鏡関連\160121\jpg\mNA-b-catGFP.jpg b-cat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416924" y="4070795"/>
              <a:ext cx="1551902" cy="1551902"/>
            </a:xfrm>
            <a:prstGeom prst="rect">
              <a:avLst/>
            </a:prstGeom>
            <a:noFill/>
          </p:spPr>
        </p:pic>
        <p:grpSp>
          <p:nvGrpSpPr>
            <p:cNvPr id="119" name="グループ化 118"/>
            <p:cNvGrpSpPr/>
            <p:nvPr/>
          </p:nvGrpSpPr>
          <p:grpSpPr>
            <a:xfrm rot="13080000" flipH="1">
              <a:off x="7798937" y="4967109"/>
              <a:ext cx="117484" cy="148412"/>
              <a:chOff x="2705324" y="1257239"/>
              <a:chExt cx="852238" cy="1076588"/>
            </a:xfrm>
          </p:grpSpPr>
          <p:sp>
            <p:nvSpPr>
              <p:cNvPr id="117" name="直角三角形 116"/>
              <p:cNvSpPr/>
              <p:nvPr/>
            </p:nvSpPr>
            <p:spPr>
              <a:xfrm>
                <a:off x="2843182" y="1257239"/>
                <a:ext cx="714380" cy="714380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直角三角形 117"/>
              <p:cNvSpPr/>
              <p:nvPr/>
            </p:nvSpPr>
            <p:spPr>
              <a:xfrm rot="8152308">
                <a:off x="2705324" y="1619447"/>
                <a:ext cx="714380" cy="714380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4" name="グループ化 123"/>
          <p:cNvGrpSpPr/>
          <p:nvPr/>
        </p:nvGrpSpPr>
        <p:grpSpPr>
          <a:xfrm rot="15440488" flipH="1">
            <a:off x="9823867" y="2312409"/>
            <a:ext cx="117484" cy="148412"/>
            <a:chOff x="2705324" y="1257239"/>
            <a:chExt cx="852238" cy="1076588"/>
          </a:xfrm>
        </p:grpSpPr>
        <p:sp>
          <p:nvSpPr>
            <p:cNvPr id="125" name="直角三角形 124"/>
            <p:cNvSpPr/>
            <p:nvPr/>
          </p:nvSpPr>
          <p:spPr>
            <a:xfrm>
              <a:off x="2843182" y="1257239"/>
              <a:ext cx="714380" cy="71438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直角三角形 125"/>
            <p:cNvSpPr/>
            <p:nvPr/>
          </p:nvSpPr>
          <p:spPr>
            <a:xfrm rot="8152308">
              <a:off x="2705324" y="1619447"/>
              <a:ext cx="714380" cy="71438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06" name="直線コネクタ 105"/>
          <p:cNvCxnSpPr/>
          <p:nvPr/>
        </p:nvCxnSpPr>
        <p:spPr>
          <a:xfrm>
            <a:off x="9964496" y="3359203"/>
            <a:ext cx="64294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15" descr="C:\Users\Shota\Desktop\フォルダー\実験結果\顕微鏡\タイムラプス\041421stav_catenin\EA-stav-report\EA-stav_100-4_gfp.jpg"/>
          <p:cNvPicPr preferRelativeResize="0"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04863" y="8224199"/>
            <a:ext cx="1605600" cy="1605600"/>
          </a:xfrm>
          <a:prstGeom prst="rect">
            <a:avLst/>
          </a:prstGeom>
          <a:noFill/>
        </p:spPr>
      </p:pic>
      <p:pic>
        <p:nvPicPr>
          <p:cNvPr id="40" name="Picture 16" descr="C:\Users\Shota\Desktop\フォルダー\実験結果\顕微鏡\タイムラプス\041421stav_catenin\EA-stav-report\EA-stav_100-4_dapi.jpg"/>
          <p:cNvPicPr preferRelativeResize="0">
            <a:picLocks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33752" y="8224199"/>
            <a:ext cx="1605600" cy="1605600"/>
          </a:xfrm>
          <a:prstGeom prst="rect">
            <a:avLst/>
          </a:prstGeom>
          <a:noFill/>
        </p:spPr>
      </p:pic>
      <p:pic>
        <p:nvPicPr>
          <p:cNvPr id="41" name="Picture 17" descr="C:\Users\Shota\Desktop\フォルダー\実験結果\顕微鏡\タイムラプス\041421stav_catenin\EA-stav-report\EA-stav_100-4_catenin.jpg"/>
          <p:cNvPicPr preferRelativeResize="0"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75975" y="8224199"/>
            <a:ext cx="1605600" cy="1605600"/>
          </a:xfrm>
          <a:prstGeom prst="rect">
            <a:avLst/>
          </a:prstGeom>
          <a:noFill/>
        </p:spPr>
      </p:pic>
      <p:pic>
        <p:nvPicPr>
          <p:cNvPr id="42" name="Picture 6" descr="C:\Users\Shota\Desktop\フォルダー\実験結果\顕微鏡\タイムラプス\041421stav_catenin\EN_stav_report\EN-stav_100-2_nlsact.jpg"/>
          <p:cNvPicPr preferRelativeResize="0"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04863" y="9901237"/>
            <a:ext cx="1605600" cy="1605600"/>
          </a:xfrm>
          <a:prstGeom prst="rect">
            <a:avLst/>
          </a:prstGeom>
          <a:noFill/>
        </p:spPr>
      </p:pic>
      <p:pic>
        <p:nvPicPr>
          <p:cNvPr id="44" name="Picture 8" descr="C:\Users\Shota\Desktop\フォルダー\実験結果\顕微鏡\タイムラプス\041421stav_catenin\EN_stav_report\EN-stav_100-2_dapi.jpg"/>
          <p:cNvPicPr preferRelativeResize="0">
            <a:picLocks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033752" y="9901237"/>
            <a:ext cx="1605600" cy="1605600"/>
          </a:xfrm>
          <a:prstGeom prst="rect">
            <a:avLst/>
          </a:prstGeom>
          <a:noFill/>
        </p:spPr>
      </p:pic>
      <p:pic>
        <p:nvPicPr>
          <p:cNvPr id="45" name="Picture 9" descr="C:\Users\Shota\Desktop\フォルダー\実験結果\顕微鏡\タイムラプス\041421stav_catenin\EN_stav_report\EN-stav_100-2_catenin.jpg"/>
          <p:cNvPicPr preferRelativeResize="0"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75975" y="9901237"/>
            <a:ext cx="1605600" cy="1605600"/>
          </a:xfrm>
          <a:prstGeom prst="rect">
            <a:avLst/>
          </a:prstGeom>
          <a:noFill/>
        </p:spPr>
      </p:pic>
      <p:sp>
        <p:nvSpPr>
          <p:cNvPr id="46" name="テキスト ボックス 45"/>
          <p:cNvSpPr txBox="1"/>
          <p:nvPr/>
        </p:nvSpPr>
        <p:spPr>
          <a:xfrm>
            <a:off x="3956231" y="6195803"/>
            <a:ext cx="1632973" cy="405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DAPI</a:t>
            </a:r>
            <a:endParaRPr kumimoji="1" lang="ja-JP" altLang="en-US" sz="1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660203" y="6195803"/>
            <a:ext cx="1561977" cy="405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EYFP</a:t>
            </a:r>
            <a:endParaRPr kumimoji="1" lang="ja-JP" altLang="en-US" sz="14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364174" y="6195803"/>
            <a:ext cx="1561977" cy="405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altLang="ja-JP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β</a:t>
            </a:r>
            <a:r>
              <a:rPr lang="en-US" altLang="ja-JP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altLang="ja-JP" sz="1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catenin</a:t>
            </a:r>
            <a:endParaRPr kumimoji="1" lang="ja-JP" altLang="en-US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8997151" y="6195803"/>
            <a:ext cx="1561977" cy="405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merge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 rot="16200000">
            <a:off x="3102237" y="7179087"/>
            <a:ext cx="1599244" cy="416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EYFP 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 rot="16200000">
            <a:off x="3112794" y="8822162"/>
            <a:ext cx="1599244" cy="416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EYFP-actin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 rot="16200000">
            <a:off x="2958003" y="10543265"/>
            <a:ext cx="1770772" cy="343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EYFP-NLS-actin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3" name="Picture 14" descr="C:\Users\Shota\Desktop\フォルダー\実験結果\顕微鏡\タイムラプス\041421stav_catenin\EO_stav_report\Eo-stav_100-3-catenin-.jpg"/>
          <p:cNvPicPr preferRelativeResize="0"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75975" y="6552435"/>
            <a:ext cx="1605600" cy="1605600"/>
          </a:xfrm>
          <a:prstGeom prst="rect">
            <a:avLst/>
          </a:prstGeom>
          <a:noFill/>
        </p:spPr>
      </p:pic>
      <p:pic>
        <p:nvPicPr>
          <p:cNvPr id="55" name="Picture 16" descr="C:\Users\Shota\Desktop\フォルダー\実験結果\顕微鏡\タイムラプス\041421stav_catenin\EO_stav_report\Eo-stav_100-3-gfp-.jpg"/>
          <p:cNvPicPr preferRelativeResize="0">
            <a:picLocks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704863" y="6552435"/>
            <a:ext cx="1605600" cy="1605600"/>
          </a:xfrm>
          <a:prstGeom prst="rect">
            <a:avLst/>
          </a:prstGeom>
          <a:noFill/>
        </p:spPr>
      </p:pic>
      <p:pic>
        <p:nvPicPr>
          <p:cNvPr id="56" name="Picture 17" descr="C:\Users\Shota\Desktop\フォルダー\実験結果\顕微鏡\タイムラプス\041421stav_catenin\EO_stav_report\Eo-stav_100-3-dapi-.jpg"/>
          <p:cNvPicPr preferRelativeResize="0">
            <a:picLocks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033752" y="6552435"/>
            <a:ext cx="1605600" cy="1605600"/>
          </a:xfrm>
          <a:prstGeom prst="rect">
            <a:avLst/>
          </a:prstGeom>
          <a:noFill/>
        </p:spPr>
      </p:pic>
      <p:sp>
        <p:nvSpPr>
          <p:cNvPr id="37" name="テキスト ボックス 36"/>
          <p:cNvSpPr txBox="1"/>
          <p:nvPr/>
        </p:nvSpPr>
        <p:spPr>
          <a:xfrm>
            <a:off x="3629000" y="5950059"/>
            <a:ext cx="615840" cy="486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latin typeface="Arial" pitchFamily="34" charset="0"/>
                <a:cs typeface="Arial" pitchFamily="34" charset="0"/>
              </a:rPr>
              <a:t>B</a:t>
            </a:r>
            <a:endParaRPr kumimoji="1" lang="ja-JP" altLang="en-US" sz="2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1" name="グループ化 100"/>
          <p:cNvGrpSpPr/>
          <p:nvPr/>
        </p:nvGrpSpPr>
        <p:grpSpPr>
          <a:xfrm>
            <a:off x="9047086" y="6552435"/>
            <a:ext cx="1605600" cy="1605600"/>
            <a:chOff x="9032826" y="6552436"/>
            <a:chExt cx="1608400" cy="1568147"/>
          </a:xfrm>
        </p:grpSpPr>
        <p:pic>
          <p:nvPicPr>
            <p:cNvPr id="54" name="Picture 15" descr="C:\Users\Shota\Desktop\フォルダー\実験結果\顕微鏡\タイムラプス\041421stav_catenin\EO_stav_report\Eo-stav_100-3-merge.jpg"/>
            <p:cNvPicPr preferRelativeResize="0">
              <a:picLocks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9032826" y="6552436"/>
              <a:ext cx="1608400" cy="1568147"/>
            </a:xfrm>
            <a:prstGeom prst="rect">
              <a:avLst/>
            </a:prstGeom>
            <a:noFill/>
          </p:spPr>
        </p:pic>
        <p:cxnSp>
          <p:nvCxnSpPr>
            <p:cNvPr id="113" name="直線コネクタ 112"/>
            <p:cNvCxnSpPr/>
            <p:nvPr/>
          </p:nvCxnSpPr>
          <p:spPr>
            <a:xfrm>
              <a:off x="10152000" y="8080160"/>
              <a:ext cx="455266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グループ化 101"/>
          <p:cNvGrpSpPr/>
          <p:nvPr/>
        </p:nvGrpSpPr>
        <p:grpSpPr>
          <a:xfrm>
            <a:off x="9047086" y="8224199"/>
            <a:ext cx="1605600" cy="1605600"/>
            <a:chOff x="9032472" y="8160652"/>
            <a:chExt cx="1608400" cy="1568147"/>
          </a:xfrm>
        </p:grpSpPr>
        <p:pic>
          <p:nvPicPr>
            <p:cNvPr id="38" name="Picture 14" descr="C:\Users\Shota\Desktop\フォルダー\実験結果\顕微鏡\タイムラプス\041421stav_catenin\EA-stav-report\EA-stav_100-4_merge.jpg"/>
            <p:cNvPicPr preferRelativeResize="0">
              <a:picLocks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9032472" y="8160652"/>
              <a:ext cx="1608400" cy="1568147"/>
            </a:xfrm>
            <a:prstGeom prst="rect">
              <a:avLst/>
            </a:prstGeom>
            <a:noFill/>
          </p:spPr>
        </p:pic>
        <p:cxnSp>
          <p:nvCxnSpPr>
            <p:cNvPr id="116" name="直線コネクタ 115"/>
            <p:cNvCxnSpPr/>
            <p:nvPr/>
          </p:nvCxnSpPr>
          <p:spPr>
            <a:xfrm>
              <a:off x="10008000" y="9682160"/>
              <a:ext cx="612000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グループ化 99"/>
          <p:cNvGrpSpPr/>
          <p:nvPr/>
        </p:nvGrpSpPr>
        <p:grpSpPr>
          <a:xfrm>
            <a:off x="9047086" y="9901237"/>
            <a:ext cx="1605600" cy="1605600"/>
            <a:chOff x="9047069" y="9802419"/>
            <a:chExt cx="1608400" cy="1568147"/>
          </a:xfrm>
        </p:grpSpPr>
        <p:pic>
          <p:nvPicPr>
            <p:cNvPr id="43" name="Picture 7" descr="C:\Users\Shota\Desktop\フォルダー\実験結果\顕微鏡\タイムラプス\041421stav_catenin\EN_stav_report\EN-stav_100-2_merge.jpg"/>
            <p:cNvPicPr preferRelativeResize="0">
              <a:picLocks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9047069" y="9802419"/>
              <a:ext cx="1608400" cy="1568147"/>
            </a:xfrm>
            <a:prstGeom prst="rect">
              <a:avLst/>
            </a:prstGeom>
            <a:noFill/>
          </p:spPr>
        </p:pic>
        <p:cxnSp>
          <p:nvCxnSpPr>
            <p:cNvPr id="123" name="直線コネクタ 122"/>
            <p:cNvCxnSpPr/>
            <p:nvPr/>
          </p:nvCxnSpPr>
          <p:spPr>
            <a:xfrm>
              <a:off x="9990000" y="11329200"/>
              <a:ext cx="640800" cy="1588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2" name="グループ化 141"/>
          <p:cNvGrpSpPr/>
          <p:nvPr/>
        </p:nvGrpSpPr>
        <p:grpSpPr>
          <a:xfrm>
            <a:off x="3656965" y="11851003"/>
            <a:ext cx="5992206" cy="4788917"/>
            <a:chOff x="3796978" y="11898929"/>
            <a:chExt cx="5992206" cy="4788917"/>
          </a:xfrm>
        </p:grpSpPr>
        <p:grpSp>
          <p:nvGrpSpPr>
            <p:cNvPr id="147" name="グループ化 146"/>
            <p:cNvGrpSpPr/>
            <p:nvPr/>
          </p:nvGrpSpPr>
          <p:grpSpPr>
            <a:xfrm>
              <a:off x="3796978" y="11898929"/>
              <a:ext cx="5992206" cy="4788917"/>
              <a:chOff x="565751" y="8016950"/>
              <a:chExt cx="5992206" cy="5157212"/>
            </a:xfrm>
          </p:grpSpPr>
          <p:grpSp>
            <p:nvGrpSpPr>
              <p:cNvPr id="90" name="グループ化 89"/>
              <p:cNvGrpSpPr/>
              <p:nvPr/>
            </p:nvGrpSpPr>
            <p:grpSpPr>
              <a:xfrm>
                <a:off x="565751" y="8016950"/>
                <a:ext cx="5992206" cy="5157212"/>
                <a:chOff x="586384" y="8023356"/>
                <a:chExt cx="5685822" cy="4944790"/>
              </a:xfrm>
            </p:grpSpPr>
            <p:graphicFrame>
              <p:nvGraphicFramePr>
                <p:cNvPr id="89" name="グラフ 88"/>
                <p:cNvGraphicFramePr/>
                <p:nvPr/>
              </p:nvGraphicFramePr>
              <p:xfrm>
                <a:off x="1271546" y="8458202"/>
                <a:ext cx="5000660" cy="4214842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0"/>
                </a:graphicData>
              </a:graphic>
            </p:graphicFrame>
            <p:grpSp>
              <p:nvGrpSpPr>
                <p:cNvPr id="80" name="グループ化 90"/>
                <p:cNvGrpSpPr/>
                <p:nvPr/>
              </p:nvGrpSpPr>
              <p:grpSpPr>
                <a:xfrm>
                  <a:off x="586384" y="8023356"/>
                  <a:ext cx="5346895" cy="4944790"/>
                  <a:chOff x="1168635" y="7951918"/>
                  <a:chExt cx="5346895" cy="4944790"/>
                </a:xfrm>
              </p:grpSpPr>
              <p:grpSp>
                <p:nvGrpSpPr>
                  <p:cNvPr id="82" name="グループ化 89"/>
                  <p:cNvGrpSpPr/>
                  <p:nvPr/>
                </p:nvGrpSpPr>
                <p:grpSpPr>
                  <a:xfrm>
                    <a:off x="1551528" y="8672519"/>
                    <a:ext cx="4964002" cy="4224189"/>
                    <a:chOff x="6837942" y="8292213"/>
                    <a:chExt cx="4964002" cy="4224189"/>
                  </a:xfrm>
                </p:grpSpPr>
                <p:grpSp>
                  <p:nvGrpSpPr>
                    <p:cNvPr id="84" name="グループ化 29"/>
                    <p:cNvGrpSpPr/>
                    <p:nvPr/>
                  </p:nvGrpSpPr>
                  <p:grpSpPr>
                    <a:xfrm>
                      <a:off x="6837942" y="8292213"/>
                      <a:ext cx="4964002" cy="4224189"/>
                      <a:chOff x="4595136" y="932525"/>
                      <a:chExt cx="2592409" cy="2560524"/>
                    </a:xfrm>
                  </p:grpSpPr>
                  <p:sp>
                    <p:nvSpPr>
                      <p:cNvPr id="86" name="テキスト ボックス 3"/>
                      <p:cNvSpPr txBox="1"/>
                      <p:nvPr/>
                    </p:nvSpPr>
                    <p:spPr>
                      <a:xfrm rot="16200000">
                        <a:off x="3614588" y="1913073"/>
                        <a:ext cx="2121830" cy="16073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altLang="ja-JP" sz="1400" b="1" dirty="0" smtClean="0">
                            <a:latin typeface="Arial" pitchFamily="34" charset="0"/>
                            <a:cs typeface="Arial" pitchFamily="34" charset="0"/>
                          </a:rPr>
                          <a:t>Relative amount of nuclear </a:t>
                        </a:r>
                        <a:r>
                          <a:rPr lang="el-GR" altLang="ja-JP" sz="1400" b="1" dirty="0" smtClean="0">
                            <a:latin typeface="Arial" pitchFamily="34" charset="0"/>
                            <a:cs typeface="Arial" pitchFamily="34" charset="0"/>
                          </a:rPr>
                          <a:t>β</a:t>
                        </a:r>
                        <a:r>
                          <a:rPr lang="en-US" altLang="ja-JP" sz="1400" b="1" dirty="0" smtClean="0">
                            <a:latin typeface="Arial" pitchFamily="34" charset="0"/>
                            <a:cs typeface="Arial" pitchFamily="34" charset="0"/>
                          </a:rPr>
                          <a:t>-</a:t>
                        </a:r>
                        <a:r>
                          <a:rPr lang="en-US" altLang="ja-JP" sz="1400" b="1" dirty="0" err="1" smtClean="0">
                            <a:latin typeface="Arial" pitchFamily="34" charset="0"/>
                            <a:cs typeface="Arial" pitchFamily="34" charset="0"/>
                          </a:rPr>
                          <a:t>catenin</a:t>
                        </a:r>
                        <a:endParaRPr kumimoji="1" lang="ja-JP" altLang="en-US" sz="1400" b="1" dirty="0"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  <p:sp>
                    <p:nvSpPr>
                      <p:cNvPr id="88" name="テキスト ボックス 87"/>
                      <p:cNvSpPr txBox="1"/>
                      <p:nvPr/>
                    </p:nvSpPr>
                    <p:spPr>
                      <a:xfrm>
                        <a:off x="5014149" y="3314172"/>
                        <a:ext cx="2173396" cy="1788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kumimoji="1" lang="en-US" altLang="ja-JP" sz="1400" b="1" dirty="0" smtClean="0">
                            <a:latin typeface="Arial" pitchFamily="34" charset="0"/>
                            <a:cs typeface="Arial" pitchFamily="34" charset="0"/>
                          </a:rPr>
                          <a:t>-serum</a:t>
                        </a:r>
                        <a:endParaRPr kumimoji="1" lang="ja-JP" altLang="en-US" sz="1400" b="1" dirty="0"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cxnSp>
                  <p:nvCxnSpPr>
                    <p:cNvPr id="85" name="直線コネクタ 84"/>
                    <p:cNvCxnSpPr/>
                    <p:nvPr/>
                  </p:nvCxnSpPr>
                  <p:spPr>
                    <a:xfrm>
                      <a:off x="8272470" y="8529640"/>
                      <a:ext cx="2786082" cy="1588"/>
                    </a:xfrm>
                    <a:prstGeom prst="line">
                      <a:avLst/>
                    </a:prstGeom>
                  </p:spPr>
                  <p:style>
                    <a:lnRef idx="1">
                      <a:schemeClr val="dk1"/>
                    </a:lnRef>
                    <a:fillRef idx="0">
                      <a:schemeClr val="dk1"/>
                    </a:fillRef>
                    <a:effectRef idx="0">
                      <a:schemeClr val="dk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83" name="テキスト ボックス 28"/>
                  <p:cNvSpPr txBox="1"/>
                  <p:nvPr/>
                </p:nvSpPr>
                <p:spPr>
                  <a:xfrm>
                    <a:off x="1168635" y="7951918"/>
                    <a:ext cx="560755" cy="4616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2400" b="1" dirty="0" smtClean="0">
                        <a:latin typeface="Arial" pitchFamily="34" charset="0"/>
                        <a:cs typeface="Arial" pitchFamily="34" charset="0"/>
                      </a:rPr>
                      <a:t>C</a:t>
                    </a:r>
                    <a:endParaRPr kumimoji="1" lang="ja-JP" altLang="en-US" sz="24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</p:grpSp>
          </p:grpSp>
          <p:cxnSp>
            <p:nvCxnSpPr>
              <p:cNvPr id="146" name="直線コネクタ 145"/>
              <p:cNvCxnSpPr/>
              <p:nvPr/>
            </p:nvCxnSpPr>
            <p:spPr>
              <a:xfrm>
                <a:off x="1843050" y="12853565"/>
                <a:ext cx="4286280" cy="15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41" name="テキスト ボックス 140"/>
            <p:cNvSpPr txBox="1"/>
            <p:nvPr/>
          </p:nvSpPr>
          <p:spPr>
            <a:xfrm>
              <a:off x="5697839" y="12428955"/>
              <a:ext cx="3000396" cy="72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b="1" dirty="0" smtClean="0">
                  <a:latin typeface="Arial" pitchFamily="34" charset="0"/>
                  <a:cs typeface="Arial" pitchFamily="34" charset="0"/>
                </a:rPr>
                <a:t>**</a:t>
              </a:r>
              <a:endParaRPr lang="ja-JP" altLang="en-US" b="1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9" name="テキスト ボックス 68"/>
          <p:cNvSpPr txBox="1"/>
          <p:nvPr/>
        </p:nvSpPr>
        <p:spPr>
          <a:xfrm>
            <a:off x="4184037" y="3771645"/>
            <a:ext cx="1423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DAPI</a:t>
            </a:r>
            <a:endParaRPr kumimoji="1" lang="ja-JP" altLang="en-US" sz="1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テキスト ボックス 23"/>
          <p:cNvSpPr txBox="1"/>
          <p:nvPr/>
        </p:nvSpPr>
        <p:spPr>
          <a:xfrm>
            <a:off x="7452174" y="3594035"/>
            <a:ext cx="1485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mCherry</a:t>
            </a:r>
            <a:r>
              <a:rPr lang="en-US" altLang="ja-JP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</a:t>
            </a:r>
          </a:p>
          <a:p>
            <a:pPr algn="ctr"/>
            <a:r>
              <a:rPr lang="en-US" altLang="ja-JP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NLS-actin</a:t>
            </a:r>
            <a:endParaRPr kumimoji="1" lang="ja-JP" altLang="en-US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5818105" y="3591315"/>
            <a:ext cx="1423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 smtClean="0">
                <a:solidFill>
                  <a:srgbClr val="00B050"/>
                </a:solidFill>
                <a:latin typeface="Symbol" panose="05050102010706020507" pitchFamily="18" charset="2"/>
                <a:cs typeface="Arial" pitchFamily="34" charset="0"/>
              </a:rPr>
              <a:t>b</a:t>
            </a:r>
            <a:r>
              <a:rPr kumimoji="1" lang="en-US" altLang="ja-JP" sz="1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-catenin/</a:t>
            </a:r>
          </a:p>
          <a:p>
            <a:pPr algn="ctr"/>
            <a:r>
              <a:rPr kumimoji="1" lang="en-US" altLang="ja-JP" sz="1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Alexa</a:t>
            </a:r>
            <a:r>
              <a:rPr lang="en-US" altLang="ja-JP" sz="1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488</a:t>
            </a:r>
            <a:endParaRPr kumimoji="1" lang="ja-JP" altLang="en-US" sz="14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テキスト ボックス 25"/>
          <p:cNvSpPr txBox="1"/>
          <p:nvPr/>
        </p:nvSpPr>
        <p:spPr>
          <a:xfrm>
            <a:off x="9148539" y="3785041"/>
            <a:ext cx="14235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merge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7" name="Picture 2" descr="C:\Users\Shota\Desktop\catenin paper\リバイス\顕微鏡関連\160121\jpg\mNA-b-catGFP.jpg mna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704863" y="4070795"/>
            <a:ext cx="1605600" cy="1605600"/>
          </a:xfrm>
          <a:prstGeom prst="rect">
            <a:avLst/>
          </a:prstGeom>
          <a:noFill/>
        </p:spPr>
      </p:pic>
      <p:pic>
        <p:nvPicPr>
          <p:cNvPr id="93" name="Picture 5" descr="C:\Users\Shota\Desktop\catenin paper\リバイス\顕微鏡関連\160121\jpg\mNA-b-catGFP.jpg dapi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4033752" y="4070795"/>
            <a:ext cx="1605600" cy="1605600"/>
          </a:xfrm>
          <a:prstGeom prst="rect">
            <a:avLst/>
          </a:prstGeom>
          <a:noFill/>
        </p:spPr>
      </p:pic>
      <p:grpSp>
        <p:nvGrpSpPr>
          <p:cNvPr id="103" name="グループ化 102"/>
          <p:cNvGrpSpPr/>
          <p:nvPr/>
        </p:nvGrpSpPr>
        <p:grpSpPr>
          <a:xfrm>
            <a:off x="9047086" y="4070795"/>
            <a:ext cx="1605600" cy="1605600"/>
            <a:chOff x="9047086" y="4070795"/>
            <a:chExt cx="1605600" cy="1605600"/>
          </a:xfrm>
        </p:grpSpPr>
        <p:grpSp>
          <p:nvGrpSpPr>
            <p:cNvPr id="97" name="グループ化 96"/>
            <p:cNvGrpSpPr>
              <a:grpSpLocks/>
            </p:cNvGrpSpPr>
            <p:nvPr/>
          </p:nvGrpSpPr>
          <p:grpSpPr>
            <a:xfrm>
              <a:off x="9047086" y="4070795"/>
              <a:ext cx="1605600" cy="1605600"/>
              <a:chOff x="9073108" y="4070795"/>
              <a:chExt cx="1551902" cy="1551902"/>
            </a:xfrm>
          </p:grpSpPr>
          <p:pic>
            <p:nvPicPr>
              <p:cNvPr id="91" name="Picture 3" descr="C:\Users\Shota\Desktop\catenin paper\リバイス\顕微鏡関連\160121\jpg\mNA-b-catGFP.jpg"/>
              <p:cNvPicPr>
                <a:picLocks noChangeAspect="1" noChangeArrowheads="1"/>
              </p:cNvPicPr>
              <p:nvPr/>
            </p:nvPicPr>
            <p:blipFill>
              <a:blip r:embed="rId23" cstate="print"/>
              <a:srcRect/>
              <a:stretch>
                <a:fillRect/>
              </a:stretch>
            </p:blipFill>
            <p:spPr bwMode="auto">
              <a:xfrm>
                <a:off x="9073108" y="4070795"/>
                <a:ext cx="1551902" cy="1551902"/>
              </a:xfrm>
              <a:prstGeom prst="rect">
                <a:avLst/>
              </a:prstGeom>
              <a:noFill/>
            </p:spPr>
          </p:pic>
          <p:grpSp>
            <p:nvGrpSpPr>
              <p:cNvPr id="94" name="グループ化 93"/>
              <p:cNvGrpSpPr/>
              <p:nvPr/>
            </p:nvGrpSpPr>
            <p:grpSpPr>
              <a:xfrm rot="13080000" flipH="1">
                <a:off x="9448712" y="4992450"/>
                <a:ext cx="117484" cy="148412"/>
                <a:chOff x="2705324" y="1257239"/>
                <a:chExt cx="852238" cy="1076588"/>
              </a:xfrm>
            </p:grpSpPr>
            <p:sp>
              <p:nvSpPr>
                <p:cNvPr id="95" name="直角三角形 94"/>
                <p:cNvSpPr/>
                <p:nvPr/>
              </p:nvSpPr>
              <p:spPr>
                <a:xfrm>
                  <a:off x="2843182" y="1257239"/>
                  <a:ext cx="714380" cy="714380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直角三角形 95"/>
                <p:cNvSpPr/>
                <p:nvPr/>
              </p:nvSpPr>
              <p:spPr>
                <a:xfrm rot="8152308">
                  <a:off x="2705324" y="1619447"/>
                  <a:ext cx="714380" cy="714380"/>
                </a:xfrm>
                <a:prstGeom prst="rtTriangl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cxnSp>
          <p:nvCxnSpPr>
            <p:cNvPr id="99" name="直線コネクタ 98"/>
            <p:cNvCxnSpPr/>
            <p:nvPr/>
          </p:nvCxnSpPr>
          <p:spPr>
            <a:xfrm>
              <a:off x="9986982" y="5614957"/>
              <a:ext cx="642942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グループ化 103"/>
          <p:cNvGrpSpPr/>
          <p:nvPr/>
        </p:nvGrpSpPr>
        <p:grpSpPr>
          <a:xfrm rot="15440488" flipH="1">
            <a:off x="8156128" y="2323903"/>
            <a:ext cx="117484" cy="148412"/>
            <a:chOff x="2705324" y="1257239"/>
            <a:chExt cx="852238" cy="1076588"/>
          </a:xfrm>
        </p:grpSpPr>
        <p:sp>
          <p:nvSpPr>
            <p:cNvPr id="105" name="直角三角形 104"/>
            <p:cNvSpPr/>
            <p:nvPr/>
          </p:nvSpPr>
          <p:spPr>
            <a:xfrm>
              <a:off x="2843182" y="1257239"/>
              <a:ext cx="714380" cy="71438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直角三角形 107"/>
            <p:cNvSpPr/>
            <p:nvPr/>
          </p:nvSpPr>
          <p:spPr>
            <a:xfrm rot="8152308">
              <a:off x="2705324" y="1619447"/>
              <a:ext cx="714380" cy="714380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6736284" y="17606093"/>
            <a:ext cx="464400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" pitchFamily="34" charset="0"/>
                <a:cs typeface="Arial" pitchFamily="34" charset="0"/>
              </a:rPr>
              <a:t>Fig. </a:t>
            </a:r>
            <a:r>
              <a:rPr lang="en-US" altLang="ja-JP" b="1" dirty="0" smtClean="0">
                <a:latin typeface="Arial" pitchFamily="34" charset="0"/>
                <a:cs typeface="Arial" pitchFamily="34" charset="0"/>
              </a:rPr>
              <a:t>2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0" name="グラフ 49"/>
          <p:cNvGraphicFramePr/>
          <p:nvPr/>
        </p:nvGraphicFramePr>
        <p:xfrm>
          <a:off x="1783126" y="2686172"/>
          <a:ext cx="5338800" cy="40003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275691" y="2057601"/>
            <a:ext cx="507436" cy="48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latin typeface="Arial" pitchFamily="34" charset="0"/>
                <a:cs typeface="Arial" pitchFamily="34" charset="0"/>
              </a:rPr>
              <a:t>A</a:t>
            </a:r>
            <a:endParaRPr kumimoji="1" lang="ja-JP" alt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522170" y="6588869"/>
            <a:ext cx="44291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-XAV939 / +</a:t>
            </a:r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s</a:t>
            </a:r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erum 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テキスト ボックス 3"/>
          <p:cNvSpPr txBox="1"/>
          <p:nvPr/>
        </p:nvSpPr>
        <p:spPr>
          <a:xfrm rot="16200000">
            <a:off x="-383190" y="4312362"/>
            <a:ext cx="4144706" cy="289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Relative amount of nuclear </a:t>
            </a:r>
            <a:r>
              <a:rPr lang="el-GR" altLang="ja-JP" sz="14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altLang="ja-JP" sz="1400" b="1" dirty="0" err="1" smtClean="0">
                <a:latin typeface="Arial" pitchFamily="34" charset="0"/>
                <a:cs typeface="Arial" pitchFamily="34" charset="0"/>
              </a:rPr>
              <a:t>catenin</a:t>
            </a:r>
            <a:endParaRPr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" name="直線コネクタ 33"/>
          <p:cNvCxnSpPr/>
          <p:nvPr/>
        </p:nvCxnSpPr>
        <p:spPr>
          <a:xfrm>
            <a:off x="2520380" y="6516861"/>
            <a:ext cx="4436609" cy="255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8170745" y="6588869"/>
            <a:ext cx="4637578" cy="319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+XAV939 / +serum</a:t>
            </a:r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  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9" name="グラフ 48"/>
          <p:cNvGraphicFramePr/>
          <p:nvPr>
            <p:extLst>
              <p:ext uri="{D42A27DB-BD31-4B8C-83A1-F6EECF244321}">
                <p14:modId xmlns:p14="http://schemas.microsoft.com/office/powerpoint/2010/main" val="139413462"/>
              </p:ext>
            </p:extLst>
          </p:nvPr>
        </p:nvGraphicFramePr>
        <p:xfrm>
          <a:off x="7604593" y="2654513"/>
          <a:ext cx="5426099" cy="39510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5" name="グループ化 34"/>
          <p:cNvGrpSpPr/>
          <p:nvPr/>
        </p:nvGrpSpPr>
        <p:grpSpPr>
          <a:xfrm>
            <a:off x="7288758" y="2375808"/>
            <a:ext cx="4709197" cy="4303877"/>
            <a:chOff x="6750246" y="1493221"/>
            <a:chExt cx="4589065" cy="3857652"/>
          </a:xfrm>
        </p:grpSpPr>
        <p:sp>
          <p:nvSpPr>
            <p:cNvPr id="36" name="テキスト ボックス 3"/>
            <p:cNvSpPr txBox="1"/>
            <p:nvPr/>
          </p:nvSpPr>
          <p:spPr>
            <a:xfrm rot="16200000">
              <a:off x="4975309" y="3268158"/>
              <a:ext cx="38576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b="1" dirty="0" smtClean="0">
                  <a:latin typeface="Arial" pitchFamily="34" charset="0"/>
                  <a:cs typeface="Arial" pitchFamily="34" charset="0"/>
                </a:rPr>
                <a:t>Relative amount of nuclear </a:t>
              </a:r>
              <a:r>
                <a:rPr lang="el-GR" altLang="ja-JP" sz="1400" b="1" dirty="0" smtClean="0"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altLang="ja-JP" sz="1400" b="1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altLang="ja-JP" sz="1400" b="1" dirty="0" err="1" smtClean="0">
                  <a:latin typeface="Arial" pitchFamily="34" charset="0"/>
                  <a:cs typeface="Arial" pitchFamily="34" charset="0"/>
                </a:rPr>
                <a:t>catenin</a:t>
              </a:r>
              <a:endParaRPr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7" name="グループ化 86"/>
            <p:cNvGrpSpPr/>
            <p:nvPr/>
          </p:nvGrpSpPr>
          <p:grpSpPr>
            <a:xfrm>
              <a:off x="8239741" y="1671596"/>
              <a:ext cx="3099570" cy="357189"/>
              <a:chOff x="1274659" y="4661547"/>
              <a:chExt cx="2232248" cy="257240"/>
            </a:xfrm>
          </p:grpSpPr>
          <p:cxnSp>
            <p:nvCxnSpPr>
              <p:cNvPr id="39" name="直線コネクタ 38"/>
              <p:cNvCxnSpPr/>
              <p:nvPr/>
            </p:nvCxnSpPr>
            <p:spPr>
              <a:xfrm>
                <a:off x="1274659" y="4661547"/>
                <a:ext cx="2232248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2354779" y="4918787"/>
                <a:ext cx="1152128" cy="0"/>
              </a:xfrm>
              <a:prstGeom prst="line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8" name="直線コネクタ 47"/>
          <p:cNvCxnSpPr/>
          <p:nvPr/>
        </p:nvCxnSpPr>
        <p:spPr>
          <a:xfrm>
            <a:off x="8137004" y="6517254"/>
            <a:ext cx="4617265" cy="17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8772536" y="2185933"/>
            <a:ext cx="321471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latin typeface="Arial" pitchFamily="34" charset="0"/>
                <a:cs typeface="Arial" pitchFamily="34" charset="0"/>
              </a:rPr>
              <a:t>**</a:t>
            </a:r>
            <a:endParaRPr lang="ja-JP" altLang="en-US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0272734" y="2543123"/>
            <a:ext cx="171451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latin typeface="Arial" pitchFamily="34" charset="0"/>
                <a:cs typeface="Arial" pitchFamily="34" charset="0"/>
              </a:rPr>
              <a:t>**</a:t>
            </a:r>
            <a:endParaRPr lang="ja-JP" altLang="en-US" b="1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0" name="グループ化 69"/>
          <p:cNvGrpSpPr/>
          <p:nvPr/>
        </p:nvGrpSpPr>
        <p:grpSpPr>
          <a:xfrm>
            <a:off x="8058156" y="7330649"/>
            <a:ext cx="5486758" cy="5142949"/>
            <a:chOff x="8058156" y="7330649"/>
            <a:chExt cx="5486758" cy="5142949"/>
          </a:xfrm>
        </p:grpSpPr>
        <p:grpSp>
          <p:nvGrpSpPr>
            <p:cNvPr id="51" name="グループ化 50"/>
            <p:cNvGrpSpPr/>
            <p:nvPr/>
          </p:nvGrpSpPr>
          <p:grpSpPr>
            <a:xfrm>
              <a:off x="8058156" y="7330649"/>
              <a:ext cx="5486758" cy="5142949"/>
              <a:chOff x="7567679" y="5996860"/>
              <a:chExt cx="5205385" cy="5142949"/>
            </a:xfrm>
          </p:grpSpPr>
          <p:graphicFrame>
            <p:nvGraphicFramePr>
              <p:cNvPr id="54" name="グラフ 53"/>
              <p:cNvGraphicFramePr/>
              <p:nvPr/>
            </p:nvGraphicFramePr>
            <p:xfrm>
              <a:off x="7843842" y="7029442"/>
              <a:ext cx="4929222" cy="3836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52" name="テキスト ボックス 51"/>
              <p:cNvSpPr txBox="1"/>
              <p:nvPr/>
            </p:nvSpPr>
            <p:spPr>
              <a:xfrm>
                <a:off x="7624845" y="5996860"/>
                <a:ext cx="5395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400" b="1" dirty="0" smtClean="0">
                    <a:latin typeface="Arial" pitchFamily="34" charset="0"/>
                    <a:cs typeface="Arial" pitchFamily="34" charset="0"/>
                  </a:rPr>
                  <a:t>C</a:t>
                </a:r>
                <a:endParaRPr kumimoji="1" lang="ja-JP" altLang="en-US" sz="2400" b="1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53" name="グループ化 72"/>
              <p:cNvGrpSpPr/>
              <p:nvPr/>
            </p:nvGrpSpPr>
            <p:grpSpPr>
              <a:xfrm>
                <a:off x="7567679" y="6924968"/>
                <a:ext cx="5133947" cy="4214841"/>
                <a:chOff x="7563239" y="6924968"/>
                <a:chExt cx="4852635" cy="4214841"/>
              </a:xfrm>
            </p:grpSpPr>
            <p:cxnSp>
              <p:nvCxnSpPr>
                <p:cNvPr id="56" name="直線コネクタ 55"/>
                <p:cNvCxnSpPr/>
                <p:nvPr/>
              </p:nvCxnSpPr>
              <p:spPr>
                <a:xfrm>
                  <a:off x="8915412" y="6956416"/>
                  <a:ext cx="2714644" cy="158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直線コネクタ 57"/>
                <p:cNvCxnSpPr/>
                <p:nvPr/>
              </p:nvCxnSpPr>
              <p:spPr>
                <a:xfrm>
                  <a:off x="10030278" y="7386632"/>
                  <a:ext cx="1599778" cy="0"/>
                </a:xfrm>
                <a:prstGeom prst="line">
                  <a:avLst/>
                </a:prstGeom>
                <a:ln w="127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59" name="テキスト ボックス 3"/>
                <p:cNvSpPr txBox="1"/>
                <p:nvPr/>
              </p:nvSpPr>
              <p:spPr>
                <a:xfrm rot="16200000">
                  <a:off x="5788302" y="8699905"/>
                  <a:ext cx="385765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400" b="1" dirty="0" smtClean="0">
                      <a:latin typeface="Arial" pitchFamily="34" charset="0"/>
                      <a:cs typeface="Arial" pitchFamily="34" charset="0"/>
                    </a:rPr>
                    <a:t>Relative amount of nuclear </a:t>
                  </a:r>
                  <a:r>
                    <a:rPr lang="el-GR" altLang="ja-JP" sz="1400" b="1" dirty="0" smtClean="0">
                      <a:latin typeface="Arial" pitchFamily="34" charset="0"/>
                      <a:cs typeface="Arial" pitchFamily="34" charset="0"/>
                    </a:rPr>
                    <a:t>β</a:t>
                  </a:r>
                  <a:r>
                    <a:rPr lang="en-US" altLang="ja-JP" sz="1400" b="1" dirty="0" smtClean="0">
                      <a:latin typeface="Arial" pitchFamily="34" charset="0"/>
                      <a:cs typeface="Arial" pitchFamily="34" charset="0"/>
                    </a:rPr>
                    <a:t>-</a:t>
                  </a:r>
                  <a:r>
                    <a:rPr lang="en-US" altLang="ja-JP" sz="1400" b="1" dirty="0" err="1" smtClean="0">
                      <a:latin typeface="Arial" pitchFamily="34" charset="0"/>
                      <a:cs typeface="Arial" pitchFamily="34" charset="0"/>
                    </a:rPr>
                    <a:t>catenin</a:t>
                  </a:r>
                  <a:endParaRPr lang="ja-JP" altLang="en-US" sz="14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0" name="テキスト ボックス 59"/>
                <p:cNvSpPr txBox="1"/>
                <p:nvPr/>
              </p:nvSpPr>
              <p:spPr>
                <a:xfrm>
                  <a:off x="8343908" y="10832032"/>
                  <a:ext cx="40719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400" b="1" dirty="0" smtClean="0">
                      <a:latin typeface="Arial" pitchFamily="34" charset="0"/>
                      <a:cs typeface="Arial" pitchFamily="34" charset="0"/>
                    </a:rPr>
                    <a:t>+</a:t>
                  </a:r>
                  <a:r>
                    <a:rPr kumimoji="1" lang="en-US" altLang="ja-JP" sz="1400" b="1" dirty="0" smtClean="0">
                      <a:latin typeface="Arial" pitchFamily="34" charset="0"/>
                      <a:cs typeface="Arial" pitchFamily="34" charset="0"/>
                    </a:rPr>
                    <a:t>serum</a:t>
                  </a:r>
                  <a:endParaRPr kumimoji="1" lang="ja-JP" altLang="en-US" sz="14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61" name="直線コネクタ 60"/>
                <p:cNvCxnSpPr/>
                <p:nvPr/>
              </p:nvCxnSpPr>
              <p:spPr>
                <a:xfrm>
                  <a:off x="8460091" y="10832032"/>
                  <a:ext cx="3841606" cy="1588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8" name="テキスト ボックス 67"/>
            <p:cNvSpPr txBox="1"/>
            <p:nvPr/>
          </p:nvSpPr>
          <p:spPr>
            <a:xfrm>
              <a:off x="9558354" y="7900973"/>
              <a:ext cx="3071834" cy="72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b="1" dirty="0" smtClean="0">
                  <a:latin typeface="Arial" pitchFamily="34" charset="0"/>
                  <a:cs typeface="Arial" pitchFamily="34" charset="0"/>
                </a:rPr>
                <a:t>**</a:t>
              </a:r>
              <a:endParaRPr lang="ja-JP" altLang="en-US" b="1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10915676" y="8329601"/>
              <a:ext cx="1785950" cy="72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b="1" dirty="0" smtClean="0">
                  <a:latin typeface="Arial" pitchFamily="34" charset="0"/>
                  <a:cs typeface="Arial" pitchFamily="34" charset="0"/>
                </a:rPr>
                <a:t>**</a:t>
              </a:r>
              <a:endParaRPr lang="ja-JP" altLang="en-US" b="1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1" name="グループ化 100"/>
          <p:cNvGrpSpPr/>
          <p:nvPr/>
        </p:nvGrpSpPr>
        <p:grpSpPr>
          <a:xfrm>
            <a:off x="1231200" y="7226597"/>
            <a:ext cx="6684080" cy="6991353"/>
            <a:chOff x="1231200" y="7226597"/>
            <a:chExt cx="6684080" cy="6991353"/>
          </a:xfrm>
        </p:grpSpPr>
        <p:sp>
          <p:nvSpPr>
            <p:cNvPr id="9" name="テキスト ボックス 8"/>
            <p:cNvSpPr txBox="1"/>
            <p:nvPr/>
          </p:nvSpPr>
          <p:spPr>
            <a:xfrm>
              <a:off x="1231200" y="7330062"/>
              <a:ext cx="539552" cy="460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b="1" dirty="0" smtClean="0">
                  <a:latin typeface="Arial" pitchFamily="34" charset="0"/>
                  <a:cs typeface="Arial" pitchFamily="34" charset="0"/>
                </a:rPr>
                <a:t>B</a:t>
              </a:r>
              <a:endParaRPr kumimoji="1" lang="ja-JP" altLang="en-US" sz="2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1801241" y="7773346"/>
              <a:ext cx="1510875" cy="3849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DAPI</a:t>
              </a:r>
              <a:endParaRPr kumimoji="1" lang="ja-JP" altLang="en-US" sz="1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3377806" y="7773346"/>
              <a:ext cx="1445186" cy="3849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b="1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EYFP</a:t>
              </a:r>
              <a:endParaRPr kumimoji="1" lang="ja-JP" altLang="en-US" sz="1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4954370" y="7773346"/>
              <a:ext cx="1445186" cy="3849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altLang="ja-JP" sz="1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altLang="ja-JP" sz="1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altLang="ja-JP" sz="1400" b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catenin</a:t>
              </a:r>
              <a:endParaRPr kumimoji="1" lang="ja-JP" alt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6465247" y="7773346"/>
              <a:ext cx="1445186" cy="3849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b="1" dirty="0" smtClean="0">
                  <a:latin typeface="Arial" pitchFamily="34" charset="0"/>
                  <a:cs typeface="Arial" pitchFamily="34" charset="0"/>
                </a:rPr>
                <a:t>merge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テキスト ボックス 2"/>
            <p:cNvSpPr txBox="1"/>
            <p:nvPr/>
          </p:nvSpPr>
          <p:spPr>
            <a:xfrm>
              <a:off x="2026901" y="7226597"/>
              <a:ext cx="54992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b="1" dirty="0" err="1" smtClean="0">
                  <a:latin typeface="Arial" pitchFamily="34" charset="0"/>
                  <a:cs typeface="Arial" pitchFamily="34" charset="0"/>
                </a:rPr>
                <a:t>HaCaT</a:t>
              </a:r>
              <a:r>
                <a:rPr lang="en-US" altLang="ja-JP" sz="1400" b="1" dirty="0" smtClean="0">
                  <a:latin typeface="Arial" pitchFamily="34" charset="0"/>
                  <a:cs typeface="Arial" pitchFamily="34" charset="0"/>
                </a:rPr>
                <a:t> cell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3" name="直線コネクタ 42"/>
            <p:cNvCxnSpPr/>
            <p:nvPr/>
          </p:nvCxnSpPr>
          <p:spPr>
            <a:xfrm>
              <a:off x="1882536" y="7582520"/>
              <a:ext cx="5929354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1" name="グループ化 70"/>
            <p:cNvGrpSpPr/>
            <p:nvPr/>
          </p:nvGrpSpPr>
          <p:grpSpPr>
            <a:xfrm>
              <a:off x="1342984" y="8115287"/>
              <a:ext cx="6572296" cy="6102663"/>
              <a:chOff x="308940" y="-171400"/>
              <a:chExt cx="7966799" cy="7389442"/>
            </a:xfrm>
          </p:grpSpPr>
          <p:pic>
            <p:nvPicPr>
              <p:cNvPr id="76" name="Picture 6" descr="C:\Users\浩志\Desktop\新しいフォルダー (2)\HaCaT Ea b-cate\sanple_004.jpg"/>
              <p:cNvPicPr>
                <a:picLocks noChangeArrowheads="1"/>
              </p:cNvPicPr>
              <p:nvPr/>
            </p:nvPicPr>
            <p:blipFill>
              <a:blip r:embed="rId5" cstate="print"/>
              <a:srcRect t="20002" b="6392"/>
              <a:stretch>
                <a:fillRect/>
              </a:stretch>
            </p:blipFill>
            <p:spPr bwMode="auto">
              <a:xfrm>
                <a:off x="6475739" y="1691747"/>
                <a:ext cx="1800000" cy="1800000"/>
              </a:xfrm>
              <a:prstGeom prst="rect">
                <a:avLst/>
              </a:prstGeom>
              <a:noFill/>
            </p:spPr>
          </p:pic>
          <p:pic>
            <p:nvPicPr>
              <p:cNvPr id="77" name="Picture 7" descr="C:\Users\浩志\Desktop\新しいフォルダー (2)\HaCaT Ea b-cate\sanple_004 - DAPI.jpg"/>
              <p:cNvPicPr>
                <a:picLocks noChangeArrowheads="1"/>
              </p:cNvPicPr>
              <p:nvPr/>
            </p:nvPicPr>
            <p:blipFill>
              <a:blip r:embed="rId6" cstate="print"/>
              <a:srcRect t="20002" b="6392"/>
              <a:stretch>
                <a:fillRect/>
              </a:stretch>
            </p:blipFill>
            <p:spPr bwMode="auto">
              <a:xfrm>
                <a:off x="859115" y="1691747"/>
                <a:ext cx="1800000" cy="1800000"/>
              </a:xfrm>
              <a:prstGeom prst="rect">
                <a:avLst/>
              </a:prstGeom>
              <a:noFill/>
            </p:spPr>
          </p:pic>
          <p:pic>
            <p:nvPicPr>
              <p:cNvPr id="78" name="Picture 8" descr="C:\Users\浩志\Desktop\新しいフォルダー (2)\HaCaT Ea b-cate\sanple_004 - GFP.jpg"/>
              <p:cNvPicPr>
                <a:picLocks noChangeArrowheads="1"/>
              </p:cNvPicPr>
              <p:nvPr/>
            </p:nvPicPr>
            <p:blipFill>
              <a:blip r:embed="rId7" cstate="print"/>
              <a:srcRect t="20002" b="6392"/>
              <a:stretch>
                <a:fillRect/>
              </a:stretch>
            </p:blipFill>
            <p:spPr bwMode="auto">
              <a:xfrm>
                <a:off x="2731323" y="1691747"/>
                <a:ext cx="1800000" cy="1800000"/>
              </a:xfrm>
              <a:prstGeom prst="rect">
                <a:avLst/>
              </a:prstGeom>
              <a:noFill/>
            </p:spPr>
          </p:pic>
          <p:pic>
            <p:nvPicPr>
              <p:cNvPr id="79" name="Picture 9" descr="C:\Users\浩志\Desktop\新しいフォルダー (2)\HaCaT Ea b-cate\sanple_004 - RFP.jpg"/>
              <p:cNvPicPr>
                <a:picLocks noChangeArrowheads="1"/>
              </p:cNvPicPr>
              <p:nvPr/>
            </p:nvPicPr>
            <p:blipFill>
              <a:blip r:embed="rId8" cstate="print"/>
              <a:srcRect t="20002" b="6392"/>
              <a:stretch>
                <a:fillRect/>
              </a:stretch>
            </p:blipFill>
            <p:spPr bwMode="auto">
              <a:xfrm>
                <a:off x="4603531" y="1691747"/>
                <a:ext cx="1800000" cy="1800000"/>
              </a:xfrm>
              <a:prstGeom prst="rect">
                <a:avLst/>
              </a:prstGeom>
              <a:noFill/>
            </p:spPr>
          </p:pic>
          <p:pic>
            <p:nvPicPr>
              <p:cNvPr id="80" name="Picture 10" descr="C:\Users\浩志\Desktop\新しいフォルダー (2)\Na 140519\12.jpg"/>
              <p:cNvPicPr>
                <a:picLocks noChangeArrowheads="1"/>
              </p:cNvPicPr>
              <p:nvPr/>
            </p:nvPicPr>
            <p:blipFill>
              <a:blip r:embed="rId9" cstate="print"/>
              <a:srcRect b="7990"/>
              <a:stretch>
                <a:fillRect/>
              </a:stretch>
            </p:blipFill>
            <p:spPr bwMode="auto">
              <a:xfrm>
                <a:off x="6475739" y="3554894"/>
                <a:ext cx="1800000" cy="1800000"/>
              </a:xfrm>
              <a:prstGeom prst="rect">
                <a:avLst/>
              </a:prstGeom>
              <a:noFill/>
            </p:spPr>
          </p:pic>
          <p:pic>
            <p:nvPicPr>
              <p:cNvPr id="81" name="Picture 11" descr="C:\Users\浩志\Desktop\新しいフォルダー (2)\Na 140519\12 - DAPI.jpg"/>
              <p:cNvPicPr>
                <a:picLocks noChangeArrowheads="1"/>
              </p:cNvPicPr>
              <p:nvPr/>
            </p:nvPicPr>
            <p:blipFill>
              <a:blip r:embed="rId10" cstate="print"/>
              <a:srcRect b="7990"/>
              <a:stretch>
                <a:fillRect/>
              </a:stretch>
            </p:blipFill>
            <p:spPr bwMode="auto">
              <a:xfrm>
                <a:off x="859115" y="3554894"/>
                <a:ext cx="1800000" cy="1800000"/>
              </a:xfrm>
              <a:prstGeom prst="rect">
                <a:avLst/>
              </a:prstGeom>
              <a:noFill/>
            </p:spPr>
          </p:pic>
          <p:pic>
            <p:nvPicPr>
              <p:cNvPr id="82" name="Picture 12" descr="C:\Users\浩志\Desktop\新しいフォルダー (2)\Na 140519\12 - GFP.jpg"/>
              <p:cNvPicPr>
                <a:picLocks noChangeArrowheads="1"/>
              </p:cNvPicPr>
              <p:nvPr/>
            </p:nvPicPr>
            <p:blipFill>
              <a:blip r:embed="rId11" cstate="print"/>
              <a:srcRect b="7990"/>
              <a:stretch>
                <a:fillRect/>
              </a:stretch>
            </p:blipFill>
            <p:spPr bwMode="auto">
              <a:xfrm>
                <a:off x="2731323" y="3554894"/>
                <a:ext cx="1800000" cy="1800000"/>
              </a:xfrm>
              <a:prstGeom prst="rect">
                <a:avLst/>
              </a:prstGeom>
              <a:noFill/>
            </p:spPr>
          </p:pic>
          <p:pic>
            <p:nvPicPr>
              <p:cNvPr id="83" name="Picture 13" descr="C:\Users\浩志\Desktop\新しいフォルダー (2)\Na 140519\12 - RFP.jpg"/>
              <p:cNvPicPr>
                <a:picLocks noChangeArrowheads="1"/>
              </p:cNvPicPr>
              <p:nvPr/>
            </p:nvPicPr>
            <p:blipFill>
              <a:blip r:embed="rId12" cstate="print"/>
              <a:srcRect b="7990"/>
              <a:stretch>
                <a:fillRect/>
              </a:stretch>
            </p:blipFill>
            <p:spPr bwMode="auto">
              <a:xfrm>
                <a:off x="4603531" y="3554894"/>
                <a:ext cx="1800000" cy="1800000"/>
              </a:xfrm>
              <a:prstGeom prst="rect">
                <a:avLst/>
              </a:prstGeom>
              <a:noFill/>
            </p:spPr>
          </p:pic>
          <p:pic>
            <p:nvPicPr>
              <p:cNvPr id="84" name="Picture 14" descr="C:\Users\浩志\Desktop\新しいフォルダー (2)\Eo 140921\2.jpg"/>
              <p:cNvPicPr>
                <a:picLocks noChangeArrowheads="1"/>
              </p:cNvPicPr>
              <p:nvPr/>
            </p:nvPicPr>
            <p:blipFill>
              <a:blip r:embed="rId13" cstate="print"/>
              <a:srcRect b="3990"/>
              <a:stretch>
                <a:fillRect/>
              </a:stretch>
            </p:blipFill>
            <p:spPr bwMode="auto">
              <a:xfrm>
                <a:off x="6475739" y="-171400"/>
                <a:ext cx="1800000" cy="1800000"/>
              </a:xfrm>
              <a:prstGeom prst="rect">
                <a:avLst/>
              </a:prstGeom>
              <a:noFill/>
            </p:spPr>
          </p:pic>
          <p:pic>
            <p:nvPicPr>
              <p:cNvPr id="85" name="Picture 15" descr="C:\Users\浩志\Desktop\新しいフォルダー (2)\Eo 140921\2 - DAPI.jpg"/>
              <p:cNvPicPr>
                <a:picLocks noChangeArrowheads="1"/>
              </p:cNvPicPr>
              <p:nvPr/>
            </p:nvPicPr>
            <p:blipFill>
              <a:blip r:embed="rId14" cstate="print"/>
              <a:srcRect b="3989"/>
              <a:stretch>
                <a:fillRect/>
              </a:stretch>
            </p:blipFill>
            <p:spPr bwMode="auto">
              <a:xfrm>
                <a:off x="859115" y="-171400"/>
                <a:ext cx="1800000" cy="1800000"/>
              </a:xfrm>
              <a:prstGeom prst="rect">
                <a:avLst/>
              </a:prstGeom>
              <a:noFill/>
            </p:spPr>
          </p:pic>
          <p:pic>
            <p:nvPicPr>
              <p:cNvPr id="86" name="Picture 16" descr="C:\Users\浩志\Desktop\新しいフォルダー (2)\Eo 140921\2 - GFP.jpg"/>
              <p:cNvPicPr>
                <a:picLocks noChangeArrowheads="1"/>
              </p:cNvPicPr>
              <p:nvPr/>
            </p:nvPicPr>
            <p:blipFill>
              <a:blip r:embed="rId15" cstate="print"/>
              <a:srcRect b="3989"/>
              <a:stretch>
                <a:fillRect/>
              </a:stretch>
            </p:blipFill>
            <p:spPr bwMode="auto">
              <a:xfrm>
                <a:off x="2731323" y="-171400"/>
                <a:ext cx="1800000" cy="1800000"/>
              </a:xfrm>
              <a:prstGeom prst="rect">
                <a:avLst/>
              </a:prstGeom>
              <a:noFill/>
            </p:spPr>
          </p:pic>
          <p:pic>
            <p:nvPicPr>
              <p:cNvPr id="87" name="Picture 17" descr="C:\Users\浩志\Desktop\新しいフォルダー (2)\Eo 140921\2 - mCherry.jpg"/>
              <p:cNvPicPr>
                <a:picLocks noChangeArrowheads="1"/>
              </p:cNvPicPr>
              <p:nvPr/>
            </p:nvPicPr>
            <p:blipFill>
              <a:blip r:embed="rId16" cstate="print"/>
              <a:srcRect b="3989"/>
              <a:stretch>
                <a:fillRect/>
              </a:stretch>
            </p:blipFill>
            <p:spPr bwMode="auto">
              <a:xfrm>
                <a:off x="4603531" y="-171400"/>
                <a:ext cx="1800000" cy="1800000"/>
              </a:xfrm>
              <a:prstGeom prst="rect">
                <a:avLst/>
              </a:prstGeom>
              <a:noFill/>
            </p:spPr>
          </p:pic>
          <p:pic>
            <p:nvPicPr>
              <p:cNvPr id="88" name="Picture 3" descr="C:\Users\浩志\Desktop\論文\山崎さん論文資料\b-catenin\b-catenin　論文用 修正\Na\140519 Na 1.jpg"/>
              <p:cNvPicPr>
                <a:picLocks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6475739" y="5418040"/>
                <a:ext cx="1800000" cy="1800000"/>
              </a:xfrm>
              <a:prstGeom prst="rect">
                <a:avLst/>
              </a:prstGeom>
              <a:noFill/>
            </p:spPr>
          </p:pic>
          <p:pic>
            <p:nvPicPr>
              <p:cNvPr id="89" name="Picture 4" descr="C:\Users\浩志\Desktop\論文\山崎さん論文資料\b-catenin\b-catenin　論文用 修正\Na\140519 Na 1 - DAPI.jpg"/>
              <p:cNvPicPr>
                <a:picLocks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859115" y="5418040"/>
                <a:ext cx="1800000" cy="1800000"/>
              </a:xfrm>
              <a:prstGeom prst="rect">
                <a:avLst/>
              </a:prstGeom>
              <a:noFill/>
            </p:spPr>
          </p:pic>
          <p:pic>
            <p:nvPicPr>
              <p:cNvPr id="90" name="Picture 5" descr="C:\Users\浩志\Desktop\論文\山崎さん論文資料\b-catenin\b-catenin　論文用 修正\Na\140519 Na 1 - GFP.jpg"/>
              <p:cNvPicPr>
                <a:picLocks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2731323" y="5418040"/>
                <a:ext cx="1800000" cy="1800000"/>
              </a:xfrm>
              <a:prstGeom prst="rect">
                <a:avLst/>
              </a:prstGeom>
              <a:noFill/>
            </p:spPr>
          </p:pic>
          <p:pic>
            <p:nvPicPr>
              <p:cNvPr id="91" name="Picture 6" descr="C:\Users\浩志\Desktop\論文\山崎さん論文資料\b-catenin\b-catenin　論文用 修正\Na\140519 Na 1 - RFP.jpg"/>
              <p:cNvPicPr>
                <a:picLocks noChangeArrowheads="1"/>
              </p:cNvPicPr>
              <p:nvPr/>
            </p:nvPicPr>
            <p:blipFill>
              <a:blip r:embed="rId20" cstate="print"/>
              <a:srcRect/>
              <a:stretch>
                <a:fillRect/>
              </a:stretch>
            </p:blipFill>
            <p:spPr bwMode="auto">
              <a:xfrm>
                <a:off x="4603531" y="5418040"/>
                <a:ext cx="1800000" cy="1800000"/>
              </a:xfrm>
              <a:prstGeom prst="rect">
                <a:avLst/>
              </a:prstGeom>
              <a:noFill/>
            </p:spPr>
          </p:pic>
          <p:cxnSp>
            <p:nvCxnSpPr>
              <p:cNvPr id="92" name="直線コネクタ 91"/>
              <p:cNvCxnSpPr/>
              <p:nvPr/>
            </p:nvCxnSpPr>
            <p:spPr>
              <a:xfrm>
                <a:off x="7501347" y="7126586"/>
                <a:ext cx="720000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線コネクタ 92"/>
              <p:cNvCxnSpPr/>
              <p:nvPr/>
            </p:nvCxnSpPr>
            <p:spPr>
              <a:xfrm>
                <a:off x="7825347" y="1532082"/>
                <a:ext cx="396000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線コネクタ 93"/>
              <p:cNvCxnSpPr/>
              <p:nvPr/>
            </p:nvCxnSpPr>
            <p:spPr>
              <a:xfrm>
                <a:off x="7868547" y="3402172"/>
                <a:ext cx="352800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線コネクタ 94"/>
              <p:cNvCxnSpPr/>
              <p:nvPr/>
            </p:nvCxnSpPr>
            <p:spPr>
              <a:xfrm>
                <a:off x="7886547" y="5272262"/>
                <a:ext cx="334800" cy="1588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テキスト ボックス 95"/>
              <p:cNvSpPr txBox="1"/>
              <p:nvPr/>
            </p:nvSpPr>
            <p:spPr>
              <a:xfrm rot="16200000">
                <a:off x="-391104" y="528645"/>
                <a:ext cx="1800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00" b="1" dirty="0" smtClean="0">
                    <a:latin typeface="Arial" pitchFamily="34" charset="0"/>
                    <a:cs typeface="Arial" pitchFamily="34" charset="0"/>
                  </a:rPr>
                  <a:t>EYFP</a:t>
                </a:r>
                <a:endParaRPr kumimoji="1" lang="ja-JP" alt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" name="テキスト ボックス 96"/>
              <p:cNvSpPr txBox="1"/>
              <p:nvPr/>
            </p:nvSpPr>
            <p:spPr>
              <a:xfrm rot="16200000">
                <a:off x="-391105" y="2400853"/>
                <a:ext cx="1800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00" b="1" dirty="0" smtClean="0">
                    <a:latin typeface="Arial" pitchFamily="34" charset="0"/>
                    <a:cs typeface="Arial" pitchFamily="34" charset="0"/>
                  </a:rPr>
                  <a:t>EYFP-</a:t>
                </a:r>
                <a:r>
                  <a:rPr kumimoji="1" lang="en-US" altLang="ja-JP" sz="1400" b="1" dirty="0" err="1" smtClean="0">
                    <a:latin typeface="Arial" pitchFamily="34" charset="0"/>
                    <a:cs typeface="Arial" pitchFamily="34" charset="0"/>
                  </a:rPr>
                  <a:t>actin</a:t>
                </a:r>
                <a:endParaRPr kumimoji="1" lang="ja-JP" alt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テキスト ボックス 97"/>
              <p:cNvSpPr txBox="1"/>
              <p:nvPr/>
            </p:nvSpPr>
            <p:spPr>
              <a:xfrm rot="16200000">
                <a:off x="-1313516" y="5195474"/>
                <a:ext cx="364502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00" b="1" dirty="0" smtClean="0">
                    <a:latin typeface="Arial" pitchFamily="34" charset="0"/>
                    <a:cs typeface="Arial" pitchFamily="34" charset="0"/>
                  </a:rPr>
                  <a:t>EYFP-NLS-</a:t>
                </a:r>
                <a:r>
                  <a:rPr kumimoji="1" lang="en-US" altLang="ja-JP" sz="1400" b="1" dirty="0" err="1" smtClean="0">
                    <a:latin typeface="Arial" pitchFamily="34" charset="0"/>
                    <a:cs typeface="Arial" pitchFamily="34" charset="0"/>
                  </a:rPr>
                  <a:t>actin</a:t>
                </a:r>
                <a:endParaRPr kumimoji="1" lang="ja-JP" alt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99" name="直線コネクタ 98"/>
              <p:cNvCxnSpPr/>
              <p:nvPr/>
            </p:nvCxnSpPr>
            <p:spPr>
              <a:xfrm flipH="1">
                <a:off x="741918" y="3573015"/>
                <a:ext cx="1492" cy="3645027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" name="グラフ 39"/>
          <p:cNvGraphicFramePr/>
          <p:nvPr/>
        </p:nvGraphicFramePr>
        <p:xfrm>
          <a:off x="5272074" y="6329337"/>
          <a:ext cx="5286412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6950598" y="17606093"/>
            <a:ext cx="464400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" pitchFamily="34" charset="0"/>
                <a:cs typeface="Arial" pitchFamily="34" charset="0"/>
              </a:rPr>
              <a:t>Fig. 3 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843446" y="6442957"/>
            <a:ext cx="539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latin typeface="Arial" pitchFamily="34" charset="0"/>
                <a:cs typeface="Arial" pitchFamily="34" charset="0"/>
              </a:rPr>
              <a:t>B</a:t>
            </a:r>
            <a:endParaRPr kumimoji="1" lang="ja-JP" altLang="en-US" sz="2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グループ化 53"/>
          <p:cNvGrpSpPr/>
          <p:nvPr/>
        </p:nvGrpSpPr>
        <p:grpSpPr>
          <a:xfrm>
            <a:off x="4843446" y="11373127"/>
            <a:ext cx="5843577" cy="4028837"/>
            <a:chOff x="1101233" y="6017113"/>
            <a:chExt cx="4495059" cy="3520185"/>
          </a:xfrm>
        </p:grpSpPr>
        <p:graphicFrame>
          <p:nvGraphicFramePr>
            <p:cNvPr id="21" name="グラフ 20"/>
            <p:cNvGraphicFramePr/>
            <p:nvPr/>
          </p:nvGraphicFramePr>
          <p:xfrm>
            <a:off x="1419917" y="6315062"/>
            <a:ext cx="4176375" cy="322223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pSp>
          <p:nvGrpSpPr>
            <p:cNvPr id="5" name="グループ化 45"/>
            <p:cNvGrpSpPr/>
            <p:nvPr/>
          </p:nvGrpSpPr>
          <p:grpSpPr>
            <a:xfrm>
              <a:off x="1101233" y="6017113"/>
              <a:ext cx="4055443" cy="3083254"/>
              <a:chOff x="-638427" y="4570589"/>
              <a:chExt cx="4055443" cy="3083254"/>
            </a:xfrm>
          </p:grpSpPr>
          <p:grpSp>
            <p:nvGrpSpPr>
              <p:cNvPr id="6" name="グループ化 6"/>
              <p:cNvGrpSpPr/>
              <p:nvPr/>
            </p:nvGrpSpPr>
            <p:grpSpPr>
              <a:xfrm>
                <a:off x="-528521" y="4907419"/>
                <a:ext cx="3945537" cy="2746424"/>
                <a:chOff x="4496673" y="6214430"/>
                <a:chExt cx="4019032" cy="2746424"/>
              </a:xfrm>
            </p:grpSpPr>
            <p:sp>
              <p:nvSpPr>
                <p:cNvPr id="25" name="テキスト ボックス 24"/>
                <p:cNvSpPr txBox="1"/>
                <p:nvPr/>
              </p:nvSpPr>
              <p:spPr>
                <a:xfrm rot="16200000">
                  <a:off x="3244042" y="7467061"/>
                  <a:ext cx="2746424" cy="2411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400" b="1" dirty="0" smtClean="0">
                      <a:latin typeface="Arial" pitchFamily="34" charset="0"/>
                      <a:cs typeface="Arial" pitchFamily="34" charset="0"/>
                    </a:rPr>
                    <a:t>Relative increase of cells</a:t>
                  </a:r>
                  <a:endParaRPr kumimoji="1" lang="ja-JP" altLang="en-US" sz="14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" name="テキスト ボックス 25"/>
                <p:cNvSpPr txBox="1"/>
                <p:nvPr/>
              </p:nvSpPr>
              <p:spPr>
                <a:xfrm>
                  <a:off x="6679731" y="7961499"/>
                  <a:ext cx="50055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b="1" dirty="0" smtClean="0">
                      <a:latin typeface="Arial" pitchFamily="34" charset="0"/>
                      <a:cs typeface="Arial" pitchFamily="34" charset="0"/>
                    </a:rPr>
                    <a:t>*</a:t>
                  </a:r>
                  <a:endParaRPr kumimoji="1" lang="ja-JP" altLang="en-US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" name="テキスト ボックス 26"/>
                <p:cNvSpPr txBox="1"/>
                <p:nvPr/>
              </p:nvSpPr>
              <p:spPr>
                <a:xfrm>
                  <a:off x="7743273" y="6226369"/>
                  <a:ext cx="772432" cy="6319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b="1" dirty="0" smtClean="0">
                      <a:latin typeface="Arial" pitchFamily="34" charset="0"/>
                      <a:cs typeface="Arial" pitchFamily="34" charset="0"/>
                    </a:rPr>
                    <a:t>*</a:t>
                  </a:r>
                  <a:endParaRPr kumimoji="1" lang="ja-JP" altLang="en-US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4" name="テキスト ボックス 23"/>
              <p:cNvSpPr txBox="1"/>
              <p:nvPr/>
            </p:nvSpPr>
            <p:spPr>
              <a:xfrm>
                <a:off x="-638427" y="4570589"/>
                <a:ext cx="53955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400" b="1" dirty="0" smtClean="0">
                    <a:latin typeface="Arial" pitchFamily="34" charset="0"/>
                    <a:cs typeface="Arial" pitchFamily="34" charset="0"/>
                  </a:rPr>
                  <a:t>C</a:t>
                </a:r>
                <a:endParaRPr kumimoji="1" lang="ja-JP" altLang="en-US" sz="24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9" name="グループ化 28"/>
          <p:cNvGrpSpPr/>
          <p:nvPr/>
        </p:nvGrpSpPr>
        <p:grpSpPr>
          <a:xfrm>
            <a:off x="4843446" y="1900181"/>
            <a:ext cx="5629265" cy="4025204"/>
            <a:chOff x="3429024" y="1289726"/>
            <a:chExt cx="5629265" cy="4025204"/>
          </a:xfrm>
        </p:grpSpPr>
        <p:sp>
          <p:nvSpPr>
            <p:cNvPr id="13" name="テキスト ボックス 12"/>
            <p:cNvSpPr txBox="1"/>
            <p:nvPr/>
          </p:nvSpPr>
          <p:spPr>
            <a:xfrm>
              <a:off x="3429024" y="1289726"/>
              <a:ext cx="5395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400" b="1" dirty="0" smtClean="0">
                  <a:latin typeface="Arial" pitchFamily="34" charset="0"/>
                  <a:cs typeface="Arial" pitchFamily="34" charset="0"/>
                </a:rPr>
                <a:t>A</a:t>
              </a:r>
              <a:endParaRPr kumimoji="1" lang="ja-JP" altLang="en-US" sz="24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" name="グループ化 83"/>
            <p:cNvGrpSpPr/>
            <p:nvPr/>
          </p:nvGrpSpPr>
          <p:grpSpPr>
            <a:xfrm>
              <a:off x="3574029" y="1844235"/>
              <a:ext cx="5484260" cy="3470695"/>
              <a:chOff x="4652497" y="7680575"/>
              <a:chExt cx="4136563" cy="2680849"/>
            </a:xfrm>
          </p:grpSpPr>
          <p:graphicFrame>
            <p:nvGraphicFramePr>
              <p:cNvPr id="17" name="グラフ 4"/>
              <p:cNvGraphicFramePr/>
              <p:nvPr/>
            </p:nvGraphicFramePr>
            <p:xfrm>
              <a:off x="4812540" y="7680575"/>
              <a:ext cx="3976520" cy="268084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9" name="テキスト ボックス 7"/>
              <p:cNvSpPr txBox="1"/>
              <p:nvPr/>
            </p:nvSpPr>
            <p:spPr>
              <a:xfrm rot="16200000">
                <a:off x="3603436" y="8817004"/>
                <a:ext cx="2330266" cy="2321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00" b="1" dirty="0" smtClean="0">
                    <a:latin typeface="Arial" pitchFamily="34" charset="0"/>
                    <a:cs typeface="Arial" pitchFamily="34" charset="0"/>
                  </a:rPr>
                  <a:t>Relative </a:t>
                </a:r>
                <a:r>
                  <a:rPr kumimoji="1" lang="en-US" altLang="ja-JP" sz="1400" b="1" dirty="0" err="1" smtClean="0">
                    <a:latin typeface="Arial" pitchFamily="34" charset="0"/>
                    <a:cs typeface="Arial" pitchFamily="34" charset="0"/>
                  </a:rPr>
                  <a:t>luciferase</a:t>
                </a:r>
                <a:r>
                  <a:rPr kumimoji="1" lang="en-US" altLang="ja-JP" sz="1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altLang="ja-JP" sz="1400" b="1" dirty="0" smtClean="0">
                    <a:latin typeface="Arial" pitchFamily="34" charset="0"/>
                    <a:cs typeface="Arial" pitchFamily="34" charset="0"/>
                  </a:rPr>
                  <a:t>a</a:t>
                </a:r>
                <a:r>
                  <a:rPr kumimoji="1" lang="en-US" altLang="ja-JP" sz="1400" b="1" dirty="0" smtClean="0">
                    <a:latin typeface="Arial" pitchFamily="34" charset="0"/>
                    <a:cs typeface="Arial" pitchFamily="34" charset="0"/>
                  </a:rPr>
                  <a:t>ctivity</a:t>
                </a:r>
                <a:endParaRPr kumimoji="1" lang="ja-JP" alt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5" name="テキスト ボックス 14"/>
            <p:cNvSpPr txBox="1"/>
            <p:nvPr/>
          </p:nvSpPr>
          <p:spPr>
            <a:xfrm>
              <a:off x="5057760" y="1528716"/>
              <a:ext cx="3071834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>
                  <a:latin typeface="Arial" pitchFamily="34" charset="0"/>
                  <a:cs typeface="Arial" pitchFamily="34" charset="0"/>
                </a:rPr>
                <a:t>*</a:t>
              </a:r>
              <a:endParaRPr kumimoji="1" lang="ja-JP" alt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6700834" y="1831974"/>
              <a:ext cx="1500198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>
                  <a:latin typeface="Arial" pitchFamily="34" charset="0"/>
                  <a:cs typeface="Arial" pitchFamily="34" charset="0"/>
                </a:rPr>
                <a:t>**</a:t>
              </a:r>
              <a:endParaRPr kumimoji="1" lang="ja-JP" altLang="en-US" b="1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36" name="直線コネクタ 35"/>
          <p:cNvCxnSpPr/>
          <p:nvPr/>
        </p:nvCxnSpPr>
        <p:spPr>
          <a:xfrm>
            <a:off x="6343644" y="2513867"/>
            <a:ext cx="3357586" cy="1656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7915280" y="2799619"/>
            <a:ext cx="1785950" cy="845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53"/>
          <p:cNvGrpSpPr/>
          <p:nvPr/>
        </p:nvGrpSpPr>
        <p:grpSpPr>
          <a:xfrm>
            <a:off x="4986323" y="7142543"/>
            <a:ext cx="4429155" cy="3401634"/>
            <a:chOff x="5122215" y="7428295"/>
            <a:chExt cx="4864767" cy="3401634"/>
          </a:xfrm>
        </p:grpSpPr>
        <p:sp>
          <p:nvSpPr>
            <p:cNvPr id="29" name="テキスト ボックス 17"/>
            <p:cNvSpPr txBox="1"/>
            <p:nvPr/>
          </p:nvSpPr>
          <p:spPr>
            <a:xfrm rot="16200000">
              <a:off x="3587881" y="9006678"/>
              <a:ext cx="3357585" cy="288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b="1" dirty="0" smtClean="0">
                  <a:latin typeface="Arial" pitchFamily="34" charset="0"/>
                  <a:ea typeface="Arial Unicode MS" pitchFamily="50" charset="-128"/>
                  <a:cs typeface="Arial" pitchFamily="34" charset="0"/>
                </a:rPr>
                <a:t>Relative expression level </a:t>
              </a:r>
              <a:endParaRPr lang="ja-JP" altLang="en-US" sz="1400" b="1" dirty="0">
                <a:latin typeface="Arial" pitchFamily="34" charset="0"/>
                <a:ea typeface="Arial Unicode MS" pitchFamily="50" charset="-128"/>
                <a:cs typeface="Arial" pitchFamily="34" charset="0"/>
              </a:endParaRPr>
            </a:p>
          </p:txBody>
        </p:sp>
        <p:grpSp>
          <p:nvGrpSpPr>
            <p:cNvPr id="18" name="グループ化 43"/>
            <p:cNvGrpSpPr/>
            <p:nvPr/>
          </p:nvGrpSpPr>
          <p:grpSpPr>
            <a:xfrm>
              <a:off x="6142245" y="7428295"/>
              <a:ext cx="714380" cy="615554"/>
              <a:chOff x="6300699" y="7300213"/>
              <a:chExt cx="785818" cy="615554"/>
            </a:xfrm>
          </p:grpSpPr>
          <p:cxnSp>
            <p:nvCxnSpPr>
              <p:cNvPr id="30" name="直線コネクタ 29"/>
              <p:cNvCxnSpPr/>
              <p:nvPr/>
            </p:nvCxnSpPr>
            <p:spPr>
              <a:xfrm>
                <a:off x="6382258" y="7719705"/>
                <a:ext cx="60892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" name="テキスト ボックス 7"/>
              <p:cNvSpPr txBox="1"/>
              <p:nvPr/>
            </p:nvSpPr>
            <p:spPr>
              <a:xfrm>
                <a:off x="6300699" y="7300213"/>
                <a:ext cx="785818" cy="615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b="1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kumimoji="1" lang="ja-JP" altLang="en-US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" name="グループ化 44"/>
            <p:cNvGrpSpPr/>
            <p:nvPr/>
          </p:nvGrpSpPr>
          <p:grpSpPr>
            <a:xfrm>
              <a:off x="7083815" y="7428295"/>
              <a:ext cx="941568" cy="723275"/>
              <a:chOff x="6157701" y="7300213"/>
              <a:chExt cx="1035725" cy="723275"/>
            </a:xfrm>
          </p:grpSpPr>
          <p:cxnSp>
            <p:nvCxnSpPr>
              <p:cNvPr id="46" name="直線コネクタ 45"/>
              <p:cNvCxnSpPr/>
              <p:nvPr/>
            </p:nvCxnSpPr>
            <p:spPr>
              <a:xfrm>
                <a:off x="6325566" y="7719705"/>
                <a:ext cx="60892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7" name="テキスト ボックス 46"/>
              <p:cNvSpPr txBox="1"/>
              <p:nvPr/>
            </p:nvSpPr>
            <p:spPr>
              <a:xfrm>
                <a:off x="6157701" y="7300213"/>
                <a:ext cx="1035725" cy="723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b="1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kumimoji="1" lang="ja-JP" altLang="en-US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2" name="グループ化 47"/>
            <p:cNvGrpSpPr/>
            <p:nvPr/>
          </p:nvGrpSpPr>
          <p:grpSpPr>
            <a:xfrm>
              <a:off x="8174107" y="7428295"/>
              <a:ext cx="792844" cy="723275"/>
              <a:chOff x="6178291" y="7300213"/>
              <a:chExt cx="872128" cy="723275"/>
            </a:xfrm>
          </p:grpSpPr>
          <p:cxnSp>
            <p:nvCxnSpPr>
              <p:cNvPr id="49" name="直線コネクタ 48"/>
              <p:cNvCxnSpPr/>
              <p:nvPr/>
            </p:nvCxnSpPr>
            <p:spPr>
              <a:xfrm>
                <a:off x="6273627" y="7719705"/>
                <a:ext cx="60892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0" name="テキスト ボックス 49"/>
              <p:cNvSpPr txBox="1"/>
              <p:nvPr/>
            </p:nvSpPr>
            <p:spPr>
              <a:xfrm>
                <a:off x="6178291" y="7300213"/>
                <a:ext cx="872128" cy="723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b="1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kumimoji="1" lang="ja-JP" altLang="en-US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3" name="グループ化 50"/>
            <p:cNvGrpSpPr/>
            <p:nvPr/>
          </p:nvGrpSpPr>
          <p:grpSpPr>
            <a:xfrm>
              <a:off x="9272602" y="8356989"/>
              <a:ext cx="714380" cy="615554"/>
              <a:chOff x="6129330" y="7300213"/>
              <a:chExt cx="785818" cy="615554"/>
            </a:xfrm>
          </p:grpSpPr>
          <p:cxnSp>
            <p:nvCxnSpPr>
              <p:cNvPr id="52" name="直線コネクタ 51"/>
              <p:cNvCxnSpPr/>
              <p:nvPr/>
            </p:nvCxnSpPr>
            <p:spPr>
              <a:xfrm>
                <a:off x="6200768" y="7719705"/>
                <a:ext cx="608926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3" name="テキスト ボックス 52"/>
              <p:cNvSpPr txBox="1"/>
              <p:nvPr/>
            </p:nvSpPr>
            <p:spPr>
              <a:xfrm>
                <a:off x="6129330" y="7300213"/>
                <a:ext cx="785818" cy="615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b="1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kumimoji="1" lang="ja-JP" altLang="en-US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6768852" y="16381957"/>
            <a:ext cx="464400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" pitchFamily="34" charset="0"/>
                <a:cs typeface="Arial" pitchFamily="34" charset="0"/>
              </a:rPr>
              <a:t>Fig. 4 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グループ化 139"/>
          <p:cNvGrpSpPr/>
          <p:nvPr/>
        </p:nvGrpSpPr>
        <p:grpSpPr>
          <a:xfrm>
            <a:off x="3771876" y="3276501"/>
            <a:ext cx="6715172" cy="4489971"/>
            <a:chOff x="-14338" y="2736042"/>
            <a:chExt cx="6572296" cy="4364838"/>
          </a:xfrm>
        </p:grpSpPr>
        <p:graphicFrame>
          <p:nvGraphicFramePr>
            <p:cNvPr id="18" name="グラフ 17"/>
            <p:cNvGraphicFramePr/>
            <p:nvPr/>
          </p:nvGraphicFramePr>
          <p:xfrm>
            <a:off x="271414" y="3600418"/>
            <a:ext cx="6286544" cy="35004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9" name="テキスト ボックス 18"/>
            <p:cNvSpPr txBox="1"/>
            <p:nvPr/>
          </p:nvSpPr>
          <p:spPr>
            <a:xfrm rot="16200000">
              <a:off x="-1278864" y="5050536"/>
              <a:ext cx="2951853" cy="2915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Fold enrichment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-14338" y="2736042"/>
              <a:ext cx="447072" cy="382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400" b="1" dirty="0" smtClean="0">
                  <a:latin typeface="Arial" pitchFamily="34" charset="0"/>
                  <a:cs typeface="Arial" pitchFamily="34" charset="0"/>
                </a:rPr>
                <a:t>A</a:t>
              </a:r>
              <a:endParaRPr kumimoji="1" lang="ja-JP" altLang="en-US" sz="2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754760" y="3019945"/>
              <a:ext cx="5663361" cy="3590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800" b="1" i="1" dirty="0" smtClean="0">
                  <a:latin typeface="Arial" pitchFamily="34" charset="0"/>
                  <a:cs typeface="Arial" pitchFamily="34" charset="0"/>
                </a:rPr>
                <a:t>CCND1</a:t>
              </a:r>
              <a:endParaRPr kumimoji="1" lang="ja-JP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2" name="グループ化 130"/>
            <p:cNvGrpSpPr/>
            <p:nvPr/>
          </p:nvGrpSpPr>
          <p:grpSpPr>
            <a:xfrm>
              <a:off x="1384023" y="3909884"/>
              <a:ext cx="4404836" cy="3132"/>
              <a:chOff x="1384023" y="3697158"/>
              <a:chExt cx="4404836" cy="3132"/>
            </a:xfrm>
          </p:grpSpPr>
          <p:cxnSp>
            <p:nvCxnSpPr>
              <p:cNvPr id="23" name="直線コネクタ 22"/>
              <p:cNvCxnSpPr/>
              <p:nvPr/>
            </p:nvCxnSpPr>
            <p:spPr>
              <a:xfrm>
                <a:off x="1384023" y="3698746"/>
                <a:ext cx="2102101" cy="1544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/>
              <p:cNvCxnSpPr/>
              <p:nvPr/>
            </p:nvCxnSpPr>
            <p:spPr>
              <a:xfrm>
                <a:off x="3700438" y="3697158"/>
                <a:ext cx="2088421" cy="1588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テキスト ボックス 4"/>
          <p:cNvSpPr txBox="1"/>
          <p:nvPr/>
        </p:nvSpPr>
        <p:spPr>
          <a:xfrm>
            <a:off x="5200636" y="4114164"/>
            <a:ext cx="214314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latin typeface="Arial" pitchFamily="34" charset="0"/>
                <a:cs typeface="Arial" pitchFamily="34" charset="0"/>
              </a:rPr>
              <a:t>*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558090" y="4114164"/>
            <a:ext cx="214314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latin typeface="Arial" pitchFamily="34" charset="0"/>
                <a:cs typeface="Arial" pitchFamily="34" charset="0"/>
              </a:rPr>
              <a:t>*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3771876" y="8101037"/>
            <a:ext cx="6711372" cy="4464496"/>
            <a:chOff x="3771876" y="6134460"/>
            <a:chExt cx="6640726" cy="4464496"/>
          </a:xfrm>
        </p:grpSpPr>
        <p:grpSp>
          <p:nvGrpSpPr>
            <p:cNvPr id="10" name="グループ化 138"/>
            <p:cNvGrpSpPr/>
            <p:nvPr/>
          </p:nvGrpSpPr>
          <p:grpSpPr>
            <a:xfrm>
              <a:off x="3771876" y="6134460"/>
              <a:ext cx="6640726" cy="4464496"/>
              <a:chOff x="6486520" y="2760213"/>
              <a:chExt cx="6640726" cy="4464496"/>
            </a:xfrm>
          </p:grpSpPr>
          <p:graphicFrame>
            <p:nvGraphicFramePr>
              <p:cNvPr id="11" name="グラフ 10"/>
              <p:cNvGraphicFramePr/>
              <p:nvPr/>
            </p:nvGraphicFramePr>
            <p:xfrm>
              <a:off x="6769264" y="3598032"/>
              <a:ext cx="6357982" cy="362667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2" name="テキスト ボックス 11"/>
              <p:cNvSpPr txBox="1"/>
              <p:nvPr/>
            </p:nvSpPr>
            <p:spPr>
              <a:xfrm rot="16200000">
                <a:off x="5227821" y="5050536"/>
                <a:ext cx="2951853" cy="2915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00" b="1" dirty="0" smtClean="0">
                    <a:latin typeface="Arial" pitchFamily="34" charset="0"/>
                    <a:cs typeface="Arial" pitchFamily="34" charset="0"/>
                  </a:rPr>
                  <a:t>Fold enrichment</a:t>
                </a:r>
                <a:endParaRPr kumimoji="1" lang="ja-JP" alt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テキスト ボックス 12"/>
              <p:cNvSpPr txBox="1"/>
              <p:nvPr/>
            </p:nvSpPr>
            <p:spPr>
              <a:xfrm>
                <a:off x="6486520" y="2760213"/>
                <a:ext cx="4470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400" b="1" dirty="0" smtClean="0">
                    <a:latin typeface="Arial" pitchFamily="34" charset="0"/>
                    <a:cs typeface="Arial" pitchFamily="34" charset="0"/>
                  </a:rPr>
                  <a:t>B</a:t>
                </a:r>
                <a:endParaRPr kumimoji="1" lang="ja-JP" altLang="en-US" sz="24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テキスト ボックス 13"/>
              <p:cNvSpPr txBox="1"/>
              <p:nvPr/>
            </p:nvSpPr>
            <p:spPr>
              <a:xfrm>
                <a:off x="7264066" y="3210191"/>
                <a:ext cx="57255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800" b="1" i="1" dirty="0" smtClean="0">
                    <a:latin typeface="Arial" pitchFamily="34" charset="0"/>
                    <a:cs typeface="Arial" pitchFamily="34" charset="0"/>
                  </a:rPr>
                  <a:t>OCT4</a:t>
                </a:r>
                <a:endParaRPr kumimoji="1" lang="ja-JP" altLang="en-US" sz="1800" b="1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5" name="グループ化 131"/>
              <p:cNvGrpSpPr/>
              <p:nvPr/>
            </p:nvGrpSpPr>
            <p:grpSpPr>
              <a:xfrm>
                <a:off x="7900240" y="4026660"/>
                <a:ext cx="4453219" cy="2386"/>
                <a:chOff x="1327944" y="3599620"/>
                <a:chExt cx="4453219" cy="2386"/>
              </a:xfrm>
            </p:grpSpPr>
            <p:cxnSp>
              <p:nvCxnSpPr>
                <p:cNvPr id="16" name="直線コネクタ 15"/>
                <p:cNvCxnSpPr/>
                <p:nvPr/>
              </p:nvCxnSpPr>
              <p:spPr>
                <a:xfrm>
                  <a:off x="1327944" y="3599620"/>
                  <a:ext cx="2158180" cy="2386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線コネクタ 16"/>
                <p:cNvCxnSpPr/>
                <p:nvPr/>
              </p:nvCxnSpPr>
              <p:spPr>
                <a:xfrm flipV="1">
                  <a:off x="3700438" y="3599620"/>
                  <a:ext cx="2080725" cy="798"/>
                </a:xfrm>
                <a:prstGeom prst="line">
                  <a:avLst/>
                </a:prstGeom>
                <a:ln w="952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" name="テキスト ボックス 6"/>
            <p:cNvSpPr txBox="1"/>
            <p:nvPr/>
          </p:nvSpPr>
          <p:spPr>
            <a:xfrm>
              <a:off x="5185596" y="7029442"/>
              <a:ext cx="2158180" cy="72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>
                  <a:latin typeface="Arial" pitchFamily="34" charset="0"/>
                  <a:cs typeface="Arial" pitchFamily="34" charset="0"/>
                </a:rPr>
                <a:t>**</a:t>
              </a:r>
              <a:endParaRPr kumimoji="1" lang="ja-JP" alt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7558090" y="7029442"/>
              <a:ext cx="2080726" cy="72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>
                  <a:latin typeface="Arial" pitchFamily="34" charset="0"/>
                  <a:cs typeface="Arial" pitchFamily="34" charset="0"/>
                </a:rPr>
                <a:t>*</a:t>
              </a:r>
              <a:endParaRPr kumimoji="1" lang="ja-JP" altLang="en-US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テキスト ボックス 71"/>
          <p:cNvSpPr txBox="1"/>
          <p:nvPr/>
        </p:nvSpPr>
        <p:spPr>
          <a:xfrm>
            <a:off x="6614678" y="17606093"/>
            <a:ext cx="464400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latin typeface="Arial" pitchFamily="34" charset="0"/>
                <a:cs typeface="Arial" pitchFamily="34" charset="0"/>
              </a:rPr>
              <a:t>Fig. 5 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700042" y="2556421"/>
            <a:ext cx="4884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>
                <a:latin typeface="Arial" pitchFamily="34" charset="0"/>
                <a:cs typeface="Arial" pitchFamily="34" charset="0"/>
              </a:rPr>
              <a:t>A</a:t>
            </a:r>
            <a:endParaRPr kumimoji="1" lang="ja-JP" altLang="en-U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700042" y="10117616"/>
            <a:ext cx="4708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>
                <a:latin typeface="Arial" pitchFamily="34" charset="0"/>
                <a:cs typeface="Arial" pitchFamily="34" charset="0"/>
              </a:rPr>
              <a:t>B</a:t>
            </a:r>
            <a:endParaRPr kumimoji="1" lang="ja-JP" altLang="en-US" sz="28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7" name="グループ化 96"/>
          <p:cNvGrpSpPr/>
          <p:nvPr/>
        </p:nvGrpSpPr>
        <p:grpSpPr>
          <a:xfrm>
            <a:off x="962772" y="10472741"/>
            <a:ext cx="6952508" cy="4304429"/>
            <a:chOff x="1327887" y="10853393"/>
            <a:chExt cx="6952508" cy="4304429"/>
          </a:xfrm>
        </p:grpSpPr>
        <p:graphicFrame>
          <p:nvGraphicFramePr>
            <p:cNvPr id="74" name="グラフ 73"/>
            <p:cNvGraphicFramePr/>
            <p:nvPr/>
          </p:nvGraphicFramePr>
          <p:xfrm>
            <a:off x="1524664" y="11225048"/>
            <a:ext cx="6755731" cy="393277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5" name="テキスト ボックス 74"/>
            <p:cNvSpPr txBox="1"/>
            <p:nvPr/>
          </p:nvSpPr>
          <p:spPr>
            <a:xfrm rot="16200000">
              <a:off x="-143624" y="12828661"/>
              <a:ext cx="3250083" cy="3070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Fold enrichment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テキスト ボックス 76"/>
            <p:cNvSpPr txBox="1"/>
            <p:nvPr/>
          </p:nvSpPr>
          <p:spPr>
            <a:xfrm>
              <a:off x="2126515" y="10853393"/>
              <a:ext cx="5806929" cy="372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800" b="1" i="1" dirty="0" smtClean="0">
                  <a:latin typeface="Arial" pitchFamily="34" charset="0"/>
                  <a:cs typeface="Arial" pitchFamily="34" charset="0"/>
                </a:rPr>
                <a:t>CCND1</a:t>
              </a:r>
              <a:endParaRPr kumimoji="1" lang="ja-JP" altLang="en-US" sz="18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5" name="グループ化 114"/>
            <p:cNvGrpSpPr/>
            <p:nvPr/>
          </p:nvGrpSpPr>
          <p:grpSpPr>
            <a:xfrm>
              <a:off x="2721976" y="11616577"/>
              <a:ext cx="4681798" cy="1748"/>
              <a:chOff x="1479791" y="5743558"/>
              <a:chExt cx="4445724" cy="1588"/>
            </a:xfrm>
          </p:grpSpPr>
          <p:cxnSp>
            <p:nvCxnSpPr>
              <p:cNvPr id="79" name="直線コネクタ 78"/>
              <p:cNvCxnSpPr/>
              <p:nvPr/>
            </p:nvCxnSpPr>
            <p:spPr>
              <a:xfrm>
                <a:off x="1479791" y="5743558"/>
                <a:ext cx="2153639" cy="1588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>
                <a:off x="3771876" y="5743558"/>
                <a:ext cx="2153639" cy="1588"/>
              </a:xfrm>
              <a:prstGeom prst="line">
                <a:avLst/>
              </a:prstGeom>
              <a:ln w="952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9" name="テキスト ボックス 138"/>
            <p:cNvSpPr txBox="1"/>
            <p:nvPr/>
          </p:nvSpPr>
          <p:spPr>
            <a:xfrm>
              <a:off x="2708231" y="11228733"/>
              <a:ext cx="2286016" cy="72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>
                  <a:latin typeface="Arial" pitchFamily="34" charset="0"/>
                  <a:cs typeface="Arial" pitchFamily="34" charset="0"/>
                </a:rPr>
                <a:t>*</a:t>
              </a:r>
              <a:endParaRPr kumimoji="1" lang="ja-JP" alt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" name="テキスト ボックス 139"/>
            <p:cNvSpPr txBox="1"/>
            <p:nvPr/>
          </p:nvSpPr>
          <p:spPr>
            <a:xfrm>
              <a:off x="5131449" y="11228733"/>
              <a:ext cx="2291690" cy="72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>
                  <a:latin typeface="Arial" pitchFamily="34" charset="0"/>
                  <a:cs typeface="Arial" pitchFamily="34" charset="0"/>
                </a:rPr>
                <a:t>*</a:t>
              </a:r>
              <a:endParaRPr kumimoji="1" lang="ja-JP" altLang="en-US" b="1" dirty="0"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82" name="グラフ 81"/>
          <p:cNvGraphicFramePr/>
          <p:nvPr>
            <p:extLst>
              <p:ext uri="{D42A27DB-BD31-4B8C-83A1-F6EECF244321}">
                <p14:modId xmlns:p14="http://schemas.microsoft.com/office/powerpoint/2010/main" val="1546576462"/>
              </p:ext>
            </p:extLst>
          </p:nvPr>
        </p:nvGraphicFramePr>
        <p:xfrm>
          <a:off x="1096920" y="4862782"/>
          <a:ext cx="7961368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3" name="テキスト ボックス 82"/>
          <p:cNvSpPr txBox="1"/>
          <p:nvPr/>
        </p:nvSpPr>
        <p:spPr>
          <a:xfrm rot="16200000">
            <a:off x="-510433" y="6444875"/>
            <a:ext cx="3214709" cy="336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Fold enrichment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6" name="直線コネクタ 115"/>
          <p:cNvCxnSpPr/>
          <p:nvPr/>
        </p:nvCxnSpPr>
        <p:spPr>
          <a:xfrm>
            <a:off x="3363588" y="4138887"/>
            <a:ext cx="3175767" cy="153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7" name="正方形/長方形 116"/>
          <p:cNvSpPr/>
          <p:nvPr/>
        </p:nvSpPr>
        <p:spPr>
          <a:xfrm>
            <a:off x="5033749" y="3799350"/>
            <a:ext cx="1286083" cy="62766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TSS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グループ化 72"/>
          <p:cNvGrpSpPr/>
          <p:nvPr/>
        </p:nvGrpSpPr>
        <p:grpSpPr>
          <a:xfrm>
            <a:off x="1364371" y="3433144"/>
            <a:ext cx="1836000" cy="996419"/>
            <a:chOff x="611481" y="4200512"/>
            <a:chExt cx="1734614" cy="1028812"/>
          </a:xfrm>
        </p:grpSpPr>
        <p:cxnSp>
          <p:nvCxnSpPr>
            <p:cNvPr id="132" name="直線コネクタ 131"/>
            <p:cNvCxnSpPr/>
            <p:nvPr/>
          </p:nvCxnSpPr>
          <p:spPr>
            <a:xfrm>
              <a:off x="611481" y="4929198"/>
              <a:ext cx="1734614" cy="12142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3" name="正方形/長方形 132"/>
            <p:cNvSpPr/>
            <p:nvPr/>
          </p:nvSpPr>
          <p:spPr>
            <a:xfrm>
              <a:off x="902442" y="4578622"/>
              <a:ext cx="1224136" cy="65070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400" b="1" dirty="0" smtClean="0">
                  <a:latin typeface="Arial" pitchFamily="34" charset="0"/>
                  <a:cs typeface="Arial" pitchFamily="34" charset="0"/>
                </a:rPr>
                <a:t>β-catenin</a:t>
              </a:r>
            </a:p>
            <a:p>
              <a:pPr algn="ctr"/>
              <a:r>
                <a:rPr lang="en-US" altLang="ja-JP" sz="1400" b="1" dirty="0" smtClean="0">
                  <a:latin typeface="Arial" pitchFamily="34" charset="0"/>
                  <a:cs typeface="Arial" pitchFamily="34" charset="0"/>
                </a:rPr>
                <a:t>binding site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" name="テキスト ボックス 16"/>
            <p:cNvSpPr txBox="1"/>
            <p:nvPr/>
          </p:nvSpPr>
          <p:spPr>
            <a:xfrm>
              <a:off x="928740" y="4200512"/>
              <a:ext cx="1193627" cy="3153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b="1" dirty="0" smtClean="0">
                  <a:latin typeface="Arial" pitchFamily="34" charset="0"/>
                  <a:cs typeface="Arial" pitchFamily="34" charset="0"/>
                </a:rPr>
                <a:t>-1335 </a:t>
              </a:r>
              <a:r>
                <a:rPr lang="en-US" altLang="ja-JP" sz="1400" b="1" dirty="0" err="1" smtClean="0">
                  <a:latin typeface="Arial" pitchFamily="34" charset="0"/>
                  <a:cs typeface="Arial" pitchFamily="34" charset="0"/>
                </a:rPr>
                <a:t>bp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19" name="正方形/長方形 118"/>
          <p:cNvSpPr/>
          <p:nvPr/>
        </p:nvSpPr>
        <p:spPr>
          <a:xfrm>
            <a:off x="3666042" y="3790349"/>
            <a:ext cx="1248842" cy="64835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SP1 site</a:t>
            </a:r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3587990" y="3433144"/>
            <a:ext cx="1326895" cy="305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-110 </a:t>
            </a:r>
            <a:r>
              <a:rPr lang="en-US" altLang="ja-JP" sz="1400" b="1" dirty="0" err="1" smtClean="0">
                <a:latin typeface="Arial" pitchFamily="34" charset="0"/>
                <a:cs typeface="Arial" pitchFamily="34" charset="0"/>
              </a:rPr>
              <a:t>bp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グループ化 37"/>
          <p:cNvGrpSpPr/>
          <p:nvPr/>
        </p:nvGrpSpPr>
        <p:grpSpPr>
          <a:xfrm>
            <a:off x="6388129" y="3983129"/>
            <a:ext cx="472281" cy="345944"/>
            <a:chOff x="7072333" y="1755839"/>
            <a:chExt cx="446201" cy="357190"/>
          </a:xfrm>
        </p:grpSpPr>
        <p:cxnSp>
          <p:nvCxnSpPr>
            <p:cNvPr id="130" name="曲線コネクタ 129"/>
            <p:cNvCxnSpPr/>
            <p:nvPr/>
          </p:nvCxnSpPr>
          <p:spPr>
            <a:xfrm rot="16200000" flipH="1">
              <a:off x="7036614" y="1791558"/>
              <a:ext cx="357190" cy="285752"/>
            </a:xfrm>
            <a:prstGeom prst="curvedConnector3">
              <a:avLst>
                <a:gd name="adj1" fmla="val 5000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曲線コネクタ 130"/>
            <p:cNvCxnSpPr/>
            <p:nvPr/>
          </p:nvCxnSpPr>
          <p:spPr>
            <a:xfrm rot="16200000" flipH="1">
              <a:off x="7197063" y="1791558"/>
              <a:ext cx="357190" cy="285752"/>
            </a:xfrm>
            <a:prstGeom prst="curvedConnector3">
              <a:avLst>
                <a:gd name="adj1" fmla="val 5000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2" name="直線コネクタ 121"/>
          <p:cNvCxnSpPr/>
          <p:nvPr/>
        </p:nvCxnSpPr>
        <p:spPr>
          <a:xfrm flipV="1">
            <a:off x="6772272" y="4150077"/>
            <a:ext cx="1800000" cy="294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3" name="正方形/長方形 122"/>
          <p:cNvSpPr/>
          <p:nvPr/>
        </p:nvSpPr>
        <p:spPr>
          <a:xfrm>
            <a:off x="6981573" y="3805254"/>
            <a:ext cx="1448119" cy="62766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exon4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6944252" y="3461016"/>
            <a:ext cx="14903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+890 </a:t>
            </a:r>
            <a:r>
              <a:rPr kumimoji="1" lang="en-US" altLang="ja-JP" sz="1400" b="1" dirty="0" err="1" smtClean="0">
                <a:latin typeface="Arial" pitchFamily="34" charset="0"/>
                <a:cs typeface="Arial" pitchFamily="34" charset="0"/>
              </a:rPr>
              <a:t>bp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" name="グループ化 48"/>
          <p:cNvGrpSpPr/>
          <p:nvPr/>
        </p:nvGrpSpPr>
        <p:grpSpPr>
          <a:xfrm>
            <a:off x="3057494" y="3983129"/>
            <a:ext cx="500062" cy="345944"/>
            <a:chOff x="6997463" y="1684400"/>
            <a:chExt cx="472449" cy="357190"/>
          </a:xfrm>
        </p:grpSpPr>
        <p:cxnSp>
          <p:nvCxnSpPr>
            <p:cNvPr id="128" name="曲線コネクタ 127"/>
            <p:cNvCxnSpPr/>
            <p:nvPr/>
          </p:nvCxnSpPr>
          <p:spPr>
            <a:xfrm rot="16200000" flipH="1">
              <a:off x="6961745" y="1720118"/>
              <a:ext cx="357190" cy="285753"/>
            </a:xfrm>
            <a:prstGeom prst="curvedConnector3">
              <a:avLst>
                <a:gd name="adj1" fmla="val 5000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曲線コネクタ 128"/>
            <p:cNvCxnSpPr/>
            <p:nvPr/>
          </p:nvCxnSpPr>
          <p:spPr>
            <a:xfrm rot="16200000" flipH="1">
              <a:off x="7148441" y="1720118"/>
              <a:ext cx="357190" cy="285753"/>
            </a:xfrm>
            <a:prstGeom prst="curvedConnector3">
              <a:avLst>
                <a:gd name="adj1" fmla="val 5000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6" name="正方形/長方形 125"/>
          <p:cNvSpPr/>
          <p:nvPr/>
        </p:nvSpPr>
        <p:spPr>
          <a:xfrm>
            <a:off x="5070989" y="3438569"/>
            <a:ext cx="1248842" cy="307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±0 </a:t>
            </a:r>
            <a:r>
              <a:rPr lang="en-US" altLang="ja-JP" sz="1400" b="1" dirty="0" err="1" smtClean="0">
                <a:latin typeface="Arial" pitchFamily="34" charset="0"/>
                <a:cs typeface="Arial" pitchFamily="34" charset="0"/>
              </a:rPr>
              <a:t>bp</a:t>
            </a:r>
            <a:endParaRPr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テキスト ボックス 126"/>
          <p:cNvSpPr txBox="1"/>
          <p:nvPr/>
        </p:nvSpPr>
        <p:spPr>
          <a:xfrm>
            <a:off x="1628736" y="3009941"/>
            <a:ext cx="7330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800" b="1" i="1" dirty="0" smtClean="0">
                <a:latin typeface="Arial" pitchFamily="34" charset="0"/>
                <a:cs typeface="Arial" pitchFamily="34" charset="0"/>
              </a:rPr>
              <a:t>OCT4</a:t>
            </a:r>
            <a:endParaRPr kumimoji="1" lang="ja-JP" altLang="en-US" sz="1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7" name="直線コネクタ 106"/>
          <p:cNvCxnSpPr/>
          <p:nvPr/>
        </p:nvCxnSpPr>
        <p:spPr>
          <a:xfrm>
            <a:off x="1792779" y="4861650"/>
            <a:ext cx="1368287" cy="358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直線コネクタ 107"/>
          <p:cNvCxnSpPr/>
          <p:nvPr/>
        </p:nvCxnSpPr>
        <p:spPr>
          <a:xfrm>
            <a:off x="3666042" y="4861650"/>
            <a:ext cx="1368287" cy="358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直線コネクタ 108"/>
          <p:cNvCxnSpPr/>
          <p:nvPr/>
        </p:nvCxnSpPr>
        <p:spPr>
          <a:xfrm>
            <a:off x="5419861" y="4861650"/>
            <a:ext cx="1368287" cy="358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直線コネクタ 109"/>
          <p:cNvCxnSpPr/>
          <p:nvPr/>
        </p:nvCxnSpPr>
        <p:spPr>
          <a:xfrm>
            <a:off x="7215072" y="4861650"/>
            <a:ext cx="1368287" cy="358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直線コネクタ 110"/>
          <p:cNvCxnSpPr/>
          <p:nvPr/>
        </p:nvCxnSpPr>
        <p:spPr>
          <a:xfrm rot="5400000">
            <a:off x="2157245" y="4602827"/>
            <a:ext cx="285752" cy="2341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直線コネクタ 111"/>
          <p:cNvCxnSpPr/>
          <p:nvPr/>
        </p:nvCxnSpPr>
        <p:spPr>
          <a:xfrm rot="5400000">
            <a:off x="4030508" y="4602827"/>
            <a:ext cx="285752" cy="2341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直線コネクタ 112"/>
          <p:cNvCxnSpPr/>
          <p:nvPr/>
        </p:nvCxnSpPr>
        <p:spPr>
          <a:xfrm rot="16200000" flipH="1">
            <a:off x="6057511" y="4563801"/>
            <a:ext cx="285752" cy="3122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直線コネクタ 113"/>
          <p:cNvCxnSpPr/>
          <p:nvPr/>
        </p:nvCxnSpPr>
        <p:spPr>
          <a:xfrm rot="16200000" flipH="1">
            <a:off x="7930775" y="4563801"/>
            <a:ext cx="285752" cy="3122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" name="グループ化 134"/>
          <p:cNvGrpSpPr/>
          <p:nvPr/>
        </p:nvGrpSpPr>
        <p:grpSpPr>
          <a:xfrm>
            <a:off x="1765178" y="7863580"/>
            <a:ext cx="936663" cy="2282368"/>
            <a:chOff x="7761170" y="8530042"/>
            <a:chExt cx="857285" cy="2282368"/>
          </a:xfrm>
        </p:grpSpPr>
        <p:sp>
          <p:nvSpPr>
            <p:cNvPr id="103" name="テキスト ボックス 16"/>
            <p:cNvSpPr txBox="1"/>
            <p:nvPr/>
          </p:nvSpPr>
          <p:spPr>
            <a:xfrm rot="18033692">
              <a:off x="7112845" y="9178367"/>
              <a:ext cx="16044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EYFP-</a:t>
              </a:r>
              <a:r>
                <a:rPr kumimoji="1" lang="en-US" altLang="ja-JP" sz="1400" b="1" dirty="0" err="1" smtClean="0">
                  <a:latin typeface="Arial" pitchFamily="34" charset="0"/>
                  <a:cs typeface="Arial" pitchFamily="34" charset="0"/>
                </a:rPr>
                <a:t>actin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テキスト ボックス 16"/>
            <p:cNvSpPr txBox="1"/>
            <p:nvPr/>
          </p:nvSpPr>
          <p:spPr>
            <a:xfrm rot="18033692">
              <a:off x="7405303" y="9359086"/>
              <a:ext cx="16044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EYFP-NLS-</a:t>
              </a:r>
              <a:r>
                <a:rPr kumimoji="1" lang="en-US" altLang="ja-JP" sz="1400" b="1" dirty="0" err="1" smtClean="0">
                  <a:latin typeface="Arial" pitchFamily="34" charset="0"/>
                  <a:cs typeface="Arial" pitchFamily="34" charset="0"/>
                </a:rPr>
                <a:t>actin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テキスト ボックス 16"/>
            <p:cNvSpPr txBox="1"/>
            <p:nvPr/>
          </p:nvSpPr>
          <p:spPr>
            <a:xfrm rot="18033692">
              <a:off x="7390998" y="9584952"/>
              <a:ext cx="21471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EYFP-NLS-</a:t>
              </a:r>
              <a:r>
                <a:rPr lang="en-US" altLang="ja-JP" sz="1400" b="1" dirty="0" smtClean="0">
                  <a:latin typeface="Arial" pitchFamily="34" charset="0"/>
                  <a:cs typeface="Arial" pitchFamily="34" charset="0"/>
                </a:rPr>
                <a:t>G13R-</a:t>
              </a:r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actin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" name="グループ化 93"/>
          <p:cNvGrpSpPr/>
          <p:nvPr/>
        </p:nvGrpSpPr>
        <p:grpSpPr>
          <a:xfrm>
            <a:off x="2057363" y="5510271"/>
            <a:ext cx="2908737" cy="1285884"/>
            <a:chOff x="4865240" y="9459922"/>
            <a:chExt cx="2662234" cy="1285884"/>
          </a:xfrm>
        </p:grpSpPr>
        <p:cxnSp>
          <p:nvCxnSpPr>
            <p:cNvPr id="90" name="直線コネクタ 89"/>
            <p:cNvCxnSpPr/>
            <p:nvPr/>
          </p:nvCxnSpPr>
          <p:spPr>
            <a:xfrm flipV="1">
              <a:off x="4865240" y="10744218"/>
              <a:ext cx="447655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直線コネクタ 90"/>
            <p:cNvCxnSpPr/>
            <p:nvPr/>
          </p:nvCxnSpPr>
          <p:spPr>
            <a:xfrm>
              <a:off x="5374129" y="10744218"/>
              <a:ext cx="406487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2" name="直線コネクタ 91"/>
            <p:cNvCxnSpPr/>
            <p:nvPr/>
          </p:nvCxnSpPr>
          <p:spPr>
            <a:xfrm>
              <a:off x="6486520" y="9459922"/>
              <a:ext cx="46945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直線コネクタ 92"/>
            <p:cNvCxnSpPr/>
            <p:nvPr/>
          </p:nvCxnSpPr>
          <p:spPr>
            <a:xfrm>
              <a:off x="7058024" y="9459922"/>
              <a:ext cx="469450" cy="158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35" name="テキスト ボックス 134"/>
          <p:cNvSpPr txBox="1"/>
          <p:nvPr/>
        </p:nvSpPr>
        <p:spPr>
          <a:xfrm>
            <a:off x="2057364" y="6409190"/>
            <a:ext cx="500066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latin typeface="Arial" pitchFamily="34" charset="0"/>
                <a:cs typeface="Arial" pitchFamily="34" charset="0"/>
              </a:rPr>
              <a:t>*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2628868" y="6409190"/>
            <a:ext cx="42862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latin typeface="Arial" pitchFamily="34" charset="0"/>
                <a:cs typeface="Arial" pitchFamily="34" charset="0"/>
              </a:rPr>
              <a:t>*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3712344" y="5095918"/>
            <a:ext cx="70247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latin typeface="Arial" pitchFamily="34" charset="0"/>
                <a:cs typeface="Arial" pitchFamily="34" charset="0"/>
              </a:rPr>
              <a:t>**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4414818" y="5095918"/>
            <a:ext cx="64294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latin typeface="Arial" pitchFamily="34" charset="0"/>
                <a:cs typeface="Arial" pitchFamily="34" charset="0"/>
              </a:rPr>
              <a:t>**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8" name="直線コネクタ 147"/>
          <p:cNvCxnSpPr/>
          <p:nvPr/>
        </p:nvCxnSpPr>
        <p:spPr>
          <a:xfrm>
            <a:off x="9108000" y="4150077"/>
            <a:ext cx="1800000" cy="1873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9" name="正方形/長方形 148"/>
          <p:cNvSpPr/>
          <p:nvPr/>
        </p:nvSpPr>
        <p:spPr>
          <a:xfrm>
            <a:off x="9388191" y="3805254"/>
            <a:ext cx="1275671" cy="6263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TSS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1" name="直線コネクタ 150"/>
          <p:cNvCxnSpPr/>
          <p:nvPr/>
        </p:nvCxnSpPr>
        <p:spPr>
          <a:xfrm flipV="1">
            <a:off x="11140085" y="4150077"/>
            <a:ext cx="1836000" cy="4455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2" name="正方形/長方形 151"/>
          <p:cNvSpPr/>
          <p:nvPr/>
        </p:nvSpPr>
        <p:spPr>
          <a:xfrm>
            <a:off x="11320246" y="3805254"/>
            <a:ext cx="1436396" cy="62639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b="1" dirty="0" err="1" smtClean="0">
                <a:latin typeface="Arial" pitchFamily="34" charset="0"/>
                <a:cs typeface="Arial" pitchFamily="34" charset="0"/>
              </a:rPr>
              <a:t>exon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8986850" y="3009941"/>
            <a:ext cx="4214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800" b="1" i="1" dirty="0" smtClean="0">
                <a:latin typeface="Arial" pitchFamily="34" charset="0"/>
                <a:cs typeface="Arial" pitchFamily="34" charset="0"/>
              </a:rPr>
              <a:t>GAPDH</a:t>
            </a:r>
            <a:endParaRPr kumimoji="1" lang="ja-JP" altLang="en-US" sz="1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4" name="直線コネクタ 143"/>
          <p:cNvCxnSpPr/>
          <p:nvPr/>
        </p:nvCxnSpPr>
        <p:spPr>
          <a:xfrm>
            <a:off x="9282023" y="4860677"/>
            <a:ext cx="1247555" cy="455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直線コネクタ 144"/>
          <p:cNvCxnSpPr/>
          <p:nvPr/>
        </p:nvCxnSpPr>
        <p:spPr>
          <a:xfrm>
            <a:off x="11311194" y="4860677"/>
            <a:ext cx="1247555" cy="455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直線コネクタ 145"/>
          <p:cNvCxnSpPr/>
          <p:nvPr/>
        </p:nvCxnSpPr>
        <p:spPr>
          <a:xfrm flipH="1">
            <a:off x="9937204" y="4532678"/>
            <a:ext cx="201568" cy="32799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直線コネクタ 146"/>
          <p:cNvCxnSpPr/>
          <p:nvPr/>
        </p:nvCxnSpPr>
        <p:spPr>
          <a:xfrm>
            <a:off x="11844368" y="4543387"/>
            <a:ext cx="109060" cy="3172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85" name="グループ化 33"/>
          <p:cNvGrpSpPr/>
          <p:nvPr/>
        </p:nvGrpSpPr>
        <p:grpSpPr>
          <a:xfrm>
            <a:off x="8843974" y="4862781"/>
            <a:ext cx="4176000" cy="3965396"/>
            <a:chOff x="2606302" y="2319460"/>
            <a:chExt cx="4857784" cy="3111657"/>
          </a:xfrm>
        </p:grpSpPr>
        <p:graphicFrame>
          <p:nvGraphicFramePr>
            <p:cNvPr id="141" name="グラフ 140"/>
            <p:cNvGraphicFramePr/>
            <p:nvPr/>
          </p:nvGraphicFramePr>
          <p:xfrm>
            <a:off x="2606302" y="2319460"/>
            <a:ext cx="4857784" cy="293792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42" name="正方形/長方形 141"/>
            <p:cNvSpPr/>
            <p:nvPr/>
          </p:nvSpPr>
          <p:spPr>
            <a:xfrm>
              <a:off x="3357553" y="5073927"/>
              <a:ext cx="3244668" cy="35719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9" name="グループ化 37"/>
          <p:cNvGrpSpPr/>
          <p:nvPr/>
        </p:nvGrpSpPr>
        <p:grpSpPr>
          <a:xfrm>
            <a:off x="10763865" y="3971884"/>
            <a:ext cx="453681" cy="345945"/>
            <a:chOff x="7072330" y="1714488"/>
            <a:chExt cx="428628" cy="357191"/>
          </a:xfrm>
        </p:grpSpPr>
        <p:cxnSp>
          <p:nvCxnSpPr>
            <p:cNvPr id="160" name="曲線コネクタ 159"/>
            <p:cNvCxnSpPr/>
            <p:nvPr/>
          </p:nvCxnSpPr>
          <p:spPr>
            <a:xfrm rot="16200000" flipH="1">
              <a:off x="7036611" y="1750208"/>
              <a:ext cx="357190" cy="285752"/>
            </a:xfrm>
            <a:prstGeom prst="curvedConnector3">
              <a:avLst>
                <a:gd name="adj1" fmla="val 5000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曲線コネクタ 160"/>
            <p:cNvCxnSpPr/>
            <p:nvPr/>
          </p:nvCxnSpPr>
          <p:spPr>
            <a:xfrm rot="16200000" flipH="1">
              <a:off x="7179487" y="1750207"/>
              <a:ext cx="357190" cy="285752"/>
            </a:xfrm>
            <a:prstGeom prst="curvedConnector3">
              <a:avLst>
                <a:gd name="adj1" fmla="val 50000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2" name="正方形/長方形 161"/>
          <p:cNvSpPr/>
          <p:nvPr/>
        </p:nvSpPr>
        <p:spPr>
          <a:xfrm>
            <a:off x="9431596" y="3461016"/>
            <a:ext cx="1248842" cy="307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±0 </a:t>
            </a:r>
            <a:r>
              <a:rPr lang="en-US" altLang="ja-JP" sz="1400" b="1" dirty="0" err="1" smtClean="0">
                <a:latin typeface="Arial" pitchFamily="34" charset="0"/>
                <a:cs typeface="Arial" pitchFamily="34" charset="0"/>
              </a:rPr>
              <a:t>bp</a:t>
            </a:r>
            <a:endParaRPr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テキスト ボックス 162"/>
          <p:cNvSpPr txBox="1"/>
          <p:nvPr/>
        </p:nvSpPr>
        <p:spPr>
          <a:xfrm>
            <a:off x="11288984" y="3461016"/>
            <a:ext cx="14903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altLang="ja-JP" sz="1400" b="1" dirty="0" smtClean="0">
                <a:latin typeface="Arial" pitchFamily="34" charset="0"/>
                <a:cs typeface="Arial" pitchFamily="34" charset="0"/>
              </a:rPr>
              <a:t>2100</a:t>
            </a:r>
            <a:r>
              <a:rPr kumimoji="1" lang="en-US" altLang="ja-JP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ja-JP" sz="1400" b="1" dirty="0" err="1" smtClean="0">
                <a:latin typeface="Arial" pitchFamily="34" charset="0"/>
                <a:cs typeface="Arial" pitchFamily="34" charset="0"/>
              </a:rPr>
              <a:t>bp</a:t>
            </a:r>
            <a:endParaRPr kumimoji="1" lang="ja-JP" altLang="en-US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68" name="グループ化 134"/>
          <p:cNvGrpSpPr/>
          <p:nvPr/>
        </p:nvGrpSpPr>
        <p:grpSpPr>
          <a:xfrm>
            <a:off x="3629000" y="7863580"/>
            <a:ext cx="936663" cy="2282368"/>
            <a:chOff x="7761170" y="8530042"/>
            <a:chExt cx="857285" cy="2282368"/>
          </a:xfrm>
        </p:grpSpPr>
        <p:sp>
          <p:nvSpPr>
            <p:cNvPr id="169" name="テキスト ボックス 16"/>
            <p:cNvSpPr txBox="1"/>
            <p:nvPr/>
          </p:nvSpPr>
          <p:spPr>
            <a:xfrm rot="18033692">
              <a:off x="7112845" y="9178367"/>
              <a:ext cx="16044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EYFP-</a:t>
              </a:r>
              <a:r>
                <a:rPr kumimoji="1" lang="en-US" altLang="ja-JP" sz="1400" b="1" dirty="0" err="1" smtClean="0">
                  <a:latin typeface="Arial" pitchFamily="34" charset="0"/>
                  <a:cs typeface="Arial" pitchFamily="34" charset="0"/>
                </a:rPr>
                <a:t>actin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" name="テキスト ボックス 16"/>
            <p:cNvSpPr txBox="1"/>
            <p:nvPr/>
          </p:nvSpPr>
          <p:spPr>
            <a:xfrm rot="18033692">
              <a:off x="7405303" y="9359086"/>
              <a:ext cx="16044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EYFP-NLS-</a:t>
              </a:r>
              <a:r>
                <a:rPr kumimoji="1" lang="en-US" altLang="ja-JP" sz="1400" b="1" dirty="0" err="1" smtClean="0">
                  <a:latin typeface="Arial" pitchFamily="34" charset="0"/>
                  <a:cs typeface="Arial" pitchFamily="34" charset="0"/>
                </a:rPr>
                <a:t>actin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1" name="テキスト ボックス 16"/>
            <p:cNvSpPr txBox="1"/>
            <p:nvPr/>
          </p:nvSpPr>
          <p:spPr>
            <a:xfrm rot="18033692">
              <a:off x="7390998" y="9584952"/>
              <a:ext cx="21471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EYFP-NLS-</a:t>
              </a:r>
              <a:r>
                <a:rPr lang="en-US" altLang="ja-JP" sz="1400" b="1" dirty="0" smtClean="0">
                  <a:latin typeface="Arial" pitchFamily="34" charset="0"/>
                  <a:cs typeface="Arial" pitchFamily="34" charset="0"/>
                </a:rPr>
                <a:t>G13R-</a:t>
              </a:r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actin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2" name="グループ化 134"/>
          <p:cNvGrpSpPr/>
          <p:nvPr/>
        </p:nvGrpSpPr>
        <p:grpSpPr>
          <a:xfrm>
            <a:off x="5478419" y="7863580"/>
            <a:ext cx="936663" cy="2282368"/>
            <a:chOff x="7761170" y="8530042"/>
            <a:chExt cx="857285" cy="2282368"/>
          </a:xfrm>
        </p:grpSpPr>
        <p:sp>
          <p:nvSpPr>
            <p:cNvPr id="173" name="テキスト ボックス 16"/>
            <p:cNvSpPr txBox="1"/>
            <p:nvPr/>
          </p:nvSpPr>
          <p:spPr>
            <a:xfrm rot="18033692">
              <a:off x="7112845" y="9178367"/>
              <a:ext cx="16044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EYFP-</a:t>
              </a:r>
              <a:r>
                <a:rPr kumimoji="1" lang="en-US" altLang="ja-JP" sz="1400" b="1" dirty="0" err="1" smtClean="0">
                  <a:latin typeface="Arial" pitchFamily="34" charset="0"/>
                  <a:cs typeface="Arial" pitchFamily="34" charset="0"/>
                </a:rPr>
                <a:t>actin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4" name="テキスト ボックス 16"/>
            <p:cNvSpPr txBox="1"/>
            <p:nvPr/>
          </p:nvSpPr>
          <p:spPr>
            <a:xfrm rot="18033692">
              <a:off x="7405303" y="9359086"/>
              <a:ext cx="16044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EYFP-NLS-</a:t>
              </a:r>
              <a:r>
                <a:rPr kumimoji="1" lang="en-US" altLang="ja-JP" sz="1400" b="1" dirty="0" err="1" smtClean="0">
                  <a:latin typeface="Arial" pitchFamily="34" charset="0"/>
                  <a:cs typeface="Arial" pitchFamily="34" charset="0"/>
                </a:rPr>
                <a:t>actin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5" name="テキスト ボックス 16"/>
            <p:cNvSpPr txBox="1"/>
            <p:nvPr/>
          </p:nvSpPr>
          <p:spPr>
            <a:xfrm rot="18033692">
              <a:off x="7390998" y="9584952"/>
              <a:ext cx="21471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EYFP-NLS-</a:t>
              </a:r>
              <a:r>
                <a:rPr lang="en-US" altLang="ja-JP" sz="1400" b="1" dirty="0" smtClean="0">
                  <a:latin typeface="Arial" pitchFamily="34" charset="0"/>
                  <a:cs typeface="Arial" pitchFamily="34" charset="0"/>
                </a:rPr>
                <a:t>G13R-</a:t>
              </a:r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actin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6" name="グループ化 134"/>
          <p:cNvGrpSpPr/>
          <p:nvPr/>
        </p:nvGrpSpPr>
        <p:grpSpPr>
          <a:xfrm>
            <a:off x="7272338" y="7863580"/>
            <a:ext cx="936663" cy="2282368"/>
            <a:chOff x="7761170" y="8530042"/>
            <a:chExt cx="857285" cy="2282368"/>
          </a:xfrm>
        </p:grpSpPr>
        <p:sp>
          <p:nvSpPr>
            <p:cNvPr id="177" name="テキスト ボックス 16"/>
            <p:cNvSpPr txBox="1"/>
            <p:nvPr/>
          </p:nvSpPr>
          <p:spPr>
            <a:xfrm rot="18033692">
              <a:off x="7112845" y="9178367"/>
              <a:ext cx="16044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EYFP-</a:t>
              </a:r>
              <a:r>
                <a:rPr kumimoji="1" lang="en-US" altLang="ja-JP" sz="1400" b="1" dirty="0" err="1" smtClean="0">
                  <a:latin typeface="Arial" pitchFamily="34" charset="0"/>
                  <a:cs typeface="Arial" pitchFamily="34" charset="0"/>
                </a:rPr>
                <a:t>actin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8" name="テキスト ボックス 16"/>
            <p:cNvSpPr txBox="1"/>
            <p:nvPr/>
          </p:nvSpPr>
          <p:spPr>
            <a:xfrm rot="18033692">
              <a:off x="7405303" y="9359086"/>
              <a:ext cx="16044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EYFP-NLS-</a:t>
              </a:r>
              <a:r>
                <a:rPr kumimoji="1" lang="en-US" altLang="ja-JP" sz="1400" b="1" dirty="0" err="1" smtClean="0">
                  <a:latin typeface="Arial" pitchFamily="34" charset="0"/>
                  <a:cs typeface="Arial" pitchFamily="34" charset="0"/>
                </a:rPr>
                <a:t>actin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9" name="テキスト ボックス 16"/>
            <p:cNvSpPr txBox="1"/>
            <p:nvPr/>
          </p:nvSpPr>
          <p:spPr>
            <a:xfrm rot="18033692">
              <a:off x="7390998" y="9584952"/>
              <a:ext cx="21471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EYFP-NLS-</a:t>
              </a:r>
              <a:r>
                <a:rPr lang="en-US" altLang="ja-JP" sz="1400" b="1" dirty="0" smtClean="0">
                  <a:latin typeface="Arial" pitchFamily="34" charset="0"/>
                  <a:cs typeface="Arial" pitchFamily="34" charset="0"/>
                </a:rPr>
                <a:t>G13R-</a:t>
              </a:r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actin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0" name="グループ化 134"/>
          <p:cNvGrpSpPr/>
          <p:nvPr/>
        </p:nvGrpSpPr>
        <p:grpSpPr>
          <a:xfrm>
            <a:off x="9157072" y="7863580"/>
            <a:ext cx="980751" cy="2282368"/>
            <a:chOff x="7720818" y="8530042"/>
            <a:chExt cx="897637" cy="2282368"/>
          </a:xfrm>
        </p:grpSpPr>
        <p:sp>
          <p:nvSpPr>
            <p:cNvPr id="181" name="テキスト ボックス 16"/>
            <p:cNvSpPr txBox="1"/>
            <p:nvPr/>
          </p:nvSpPr>
          <p:spPr>
            <a:xfrm rot="18033692">
              <a:off x="7072493" y="9178367"/>
              <a:ext cx="16044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EYFP-</a:t>
              </a:r>
              <a:r>
                <a:rPr kumimoji="1" lang="en-US" altLang="ja-JP" sz="1400" b="1" dirty="0" err="1" smtClean="0">
                  <a:latin typeface="Arial" pitchFamily="34" charset="0"/>
                  <a:cs typeface="Arial" pitchFamily="34" charset="0"/>
                </a:rPr>
                <a:t>actin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2" name="テキスト ボックス 16"/>
            <p:cNvSpPr txBox="1"/>
            <p:nvPr/>
          </p:nvSpPr>
          <p:spPr>
            <a:xfrm rot="18033692">
              <a:off x="7368495" y="9359086"/>
              <a:ext cx="16044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EYFP-NLS-</a:t>
              </a:r>
              <a:r>
                <a:rPr kumimoji="1" lang="en-US" altLang="ja-JP" sz="1400" b="1" dirty="0" err="1" smtClean="0">
                  <a:latin typeface="Arial" pitchFamily="34" charset="0"/>
                  <a:cs typeface="Arial" pitchFamily="34" charset="0"/>
                </a:rPr>
                <a:t>actin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3" name="テキスト ボックス 16"/>
            <p:cNvSpPr txBox="1"/>
            <p:nvPr/>
          </p:nvSpPr>
          <p:spPr>
            <a:xfrm rot="18033692">
              <a:off x="7390998" y="9584952"/>
              <a:ext cx="21471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EYFP-NLS-</a:t>
              </a:r>
              <a:r>
                <a:rPr lang="en-US" altLang="ja-JP" sz="1400" b="1" dirty="0" smtClean="0">
                  <a:latin typeface="Arial" pitchFamily="34" charset="0"/>
                  <a:cs typeface="Arial" pitchFamily="34" charset="0"/>
                </a:rPr>
                <a:t>G13R-</a:t>
              </a:r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actin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84" name="グループ化 134"/>
          <p:cNvGrpSpPr/>
          <p:nvPr/>
        </p:nvGrpSpPr>
        <p:grpSpPr>
          <a:xfrm>
            <a:off x="11085900" y="7863580"/>
            <a:ext cx="974314" cy="2282368"/>
            <a:chOff x="7720833" y="8530042"/>
            <a:chExt cx="891747" cy="2282368"/>
          </a:xfrm>
        </p:grpSpPr>
        <p:sp>
          <p:nvSpPr>
            <p:cNvPr id="185" name="テキスト ボックス 16"/>
            <p:cNvSpPr txBox="1"/>
            <p:nvPr/>
          </p:nvSpPr>
          <p:spPr>
            <a:xfrm rot="18033692">
              <a:off x="7072508" y="9178367"/>
              <a:ext cx="160442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EYFP-</a:t>
              </a:r>
              <a:r>
                <a:rPr kumimoji="1" lang="en-US" altLang="ja-JP" sz="1400" b="1" dirty="0" err="1" smtClean="0">
                  <a:latin typeface="Arial" pitchFamily="34" charset="0"/>
                  <a:cs typeface="Arial" pitchFamily="34" charset="0"/>
                </a:rPr>
                <a:t>actin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6" name="テキスト ボックス 16"/>
            <p:cNvSpPr txBox="1"/>
            <p:nvPr/>
          </p:nvSpPr>
          <p:spPr>
            <a:xfrm rot="18033692">
              <a:off x="7399427" y="9359086"/>
              <a:ext cx="160442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EYFP-NLS-</a:t>
              </a:r>
              <a:r>
                <a:rPr kumimoji="1" lang="en-US" altLang="ja-JP" sz="1400" b="1" dirty="0" err="1" smtClean="0">
                  <a:latin typeface="Arial" pitchFamily="34" charset="0"/>
                  <a:cs typeface="Arial" pitchFamily="34" charset="0"/>
                </a:rPr>
                <a:t>actin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7" name="テキスト ボックス 16"/>
            <p:cNvSpPr txBox="1"/>
            <p:nvPr/>
          </p:nvSpPr>
          <p:spPr>
            <a:xfrm rot="18033692">
              <a:off x="7385122" y="9584952"/>
              <a:ext cx="2147138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EYFP-NLS-</a:t>
              </a:r>
              <a:r>
                <a:rPr lang="en-US" altLang="ja-JP" sz="1400" b="1" dirty="0" smtClean="0">
                  <a:latin typeface="Arial" pitchFamily="34" charset="0"/>
                  <a:cs typeface="Arial" pitchFamily="34" charset="0"/>
                </a:rPr>
                <a:t>G13R-</a:t>
              </a:r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actin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91" name="正方形/長方形 190"/>
          <p:cNvSpPr/>
          <p:nvPr/>
        </p:nvSpPr>
        <p:spPr>
          <a:xfrm>
            <a:off x="8915412" y="8115287"/>
            <a:ext cx="71438" cy="214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9" name="テキスト ボックス 188"/>
          <p:cNvSpPr txBox="1"/>
          <p:nvPr/>
        </p:nvSpPr>
        <p:spPr>
          <a:xfrm>
            <a:off x="8794800" y="8000929"/>
            <a:ext cx="3571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Arial" pitchFamily="34" charset="0"/>
                <a:cs typeface="Arial" pitchFamily="34" charset="0"/>
              </a:rPr>
              <a:t>//</a:t>
            </a:r>
            <a:endParaRPr kumimoji="1" lang="ja-JP" altLang="en-US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193</Words>
  <Application>Microsoft Office PowerPoint</Application>
  <PresentationFormat>ユーザー設定</PresentationFormat>
  <Paragraphs>121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Arial Unicode MS</vt:lpstr>
      <vt:lpstr>ＭＳ Ｐゴシック</vt:lpstr>
      <vt:lpstr>Arial</vt:lpstr>
      <vt:lpstr>Calibri</vt:lpstr>
      <vt:lpstr>Symbol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Windows User</dc:creator>
  <cp:lastModifiedBy>Harata Masahiko</cp:lastModifiedBy>
  <cp:revision>136</cp:revision>
  <dcterms:created xsi:type="dcterms:W3CDTF">2015-10-14T11:13:48Z</dcterms:created>
  <dcterms:modified xsi:type="dcterms:W3CDTF">2016-01-29T22:30:51Z</dcterms:modified>
</cp:coreProperties>
</file>