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webextensions/webextension1.xml" ContentType="application/vnd.ms-office.webextension+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webextensions/webextension2.xml" ContentType="application/vnd.ms-office.webextension+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6"/>
  </p:notesMasterIdLst>
  <p:handoutMasterIdLst>
    <p:handoutMasterId r:id="rId57"/>
  </p:handoutMasterIdLst>
  <p:sldIdLst>
    <p:sldId id="256" r:id="rId2"/>
    <p:sldId id="257" r:id="rId3"/>
    <p:sldId id="260" r:id="rId4"/>
    <p:sldId id="258" r:id="rId5"/>
    <p:sldId id="263" r:id="rId6"/>
    <p:sldId id="302" r:id="rId7"/>
    <p:sldId id="292" r:id="rId8"/>
    <p:sldId id="261" r:id="rId9"/>
    <p:sldId id="262" r:id="rId10"/>
    <p:sldId id="264" r:id="rId11"/>
    <p:sldId id="265" r:id="rId12"/>
    <p:sldId id="266" r:id="rId13"/>
    <p:sldId id="267" r:id="rId14"/>
    <p:sldId id="268" r:id="rId15"/>
    <p:sldId id="269" r:id="rId16"/>
    <p:sldId id="270" r:id="rId17"/>
    <p:sldId id="271" r:id="rId18"/>
    <p:sldId id="273" r:id="rId19"/>
    <p:sldId id="274" r:id="rId20"/>
    <p:sldId id="272" r:id="rId21"/>
    <p:sldId id="300" r:id="rId22"/>
    <p:sldId id="275" r:id="rId23"/>
    <p:sldId id="296" r:id="rId24"/>
    <p:sldId id="277" r:id="rId25"/>
    <p:sldId id="278" r:id="rId26"/>
    <p:sldId id="279" r:id="rId27"/>
    <p:sldId id="284" r:id="rId28"/>
    <p:sldId id="293" r:id="rId29"/>
    <p:sldId id="285" r:id="rId30"/>
    <p:sldId id="280" r:id="rId31"/>
    <p:sldId id="281" r:id="rId32"/>
    <p:sldId id="294" r:id="rId33"/>
    <p:sldId id="295" r:id="rId34"/>
    <p:sldId id="297" r:id="rId35"/>
    <p:sldId id="282" r:id="rId36"/>
    <p:sldId id="298" r:id="rId37"/>
    <p:sldId id="283" r:id="rId38"/>
    <p:sldId id="286" r:id="rId39"/>
    <p:sldId id="290" r:id="rId40"/>
    <p:sldId id="299" r:id="rId41"/>
    <p:sldId id="301" r:id="rId42"/>
    <p:sldId id="276" r:id="rId43"/>
    <p:sldId id="310" r:id="rId44"/>
    <p:sldId id="287" r:id="rId45"/>
    <p:sldId id="288" r:id="rId46"/>
    <p:sldId id="289" r:id="rId47"/>
    <p:sldId id="291" r:id="rId48"/>
    <p:sldId id="303" r:id="rId49"/>
    <p:sldId id="304" r:id="rId50"/>
    <p:sldId id="306" r:id="rId51"/>
    <p:sldId id="307" r:id="rId52"/>
    <p:sldId id="308" r:id="rId53"/>
    <p:sldId id="309" r:id="rId54"/>
    <p:sldId id="305"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409"/>
    <p:restoredTop sz="77703"/>
  </p:normalViewPr>
  <p:slideViewPr>
    <p:cSldViewPr snapToGrid="0" snapToObjects="1" showGuides="1">
      <p:cViewPr varScale="1">
        <p:scale>
          <a:sx n="68" d="100"/>
          <a:sy n="68" d="100"/>
        </p:scale>
        <p:origin x="232" y="400"/>
      </p:cViewPr>
      <p:guideLst>
        <p:guide orient="horz" pos="2184"/>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notesMaster" Target="notesMasters/notesMaster1.xml"/><Relationship Id="rId57" Type="http://schemas.openxmlformats.org/officeDocument/2006/relationships/handoutMaster" Target="handoutMasters/handoutMaster1.xml"/><Relationship Id="rId58" Type="http://schemas.openxmlformats.org/officeDocument/2006/relationships/presProps" Target="presProps.xml"/><Relationship Id="rId59" Type="http://schemas.openxmlformats.org/officeDocument/2006/relationships/viewProps" Target="viewProp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theme" Target="theme/theme1.xml"/><Relationship Id="rId6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909B1BF-0664-BC4A-AFCF-B837CB617C17}" type="datetimeFigureOut">
              <a:rPr lang="en-US" smtClean="0"/>
              <a:t>11/8/16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3E676D-0EDC-F445-AC58-576B423C6523}" type="slidenum">
              <a:rPr lang="en-US" smtClean="0"/>
              <a:t>‹#›</a:t>
            </a:fld>
            <a:endParaRPr lang="en-US"/>
          </a:p>
        </p:txBody>
      </p:sp>
    </p:spTree>
    <p:extLst>
      <p:ext uri="{BB962C8B-B14F-4D97-AF65-F5344CB8AC3E}">
        <p14:creationId xmlns:p14="http://schemas.microsoft.com/office/powerpoint/2010/main" val="6822834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B4E60E-B74B-7545-8F52-2A5CBBE74964}" type="datetimeFigureOut">
              <a:rPr lang="en-US" smtClean="0"/>
              <a:t>11/8/16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A3E684-A0EF-F846-B811-D2200C3F726E}" type="slidenum">
              <a:rPr lang="en-US" smtClean="0"/>
              <a:t>‹#›</a:t>
            </a:fld>
            <a:endParaRPr lang="en-US"/>
          </a:p>
        </p:txBody>
      </p:sp>
    </p:spTree>
    <p:extLst>
      <p:ext uri="{BB962C8B-B14F-4D97-AF65-F5344CB8AC3E}">
        <p14:creationId xmlns:p14="http://schemas.microsoft.com/office/powerpoint/2010/main" val="5721138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2</a:t>
            </a:fld>
            <a:endParaRPr lang="en-US"/>
          </a:p>
        </p:txBody>
      </p:sp>
    </p:spTree>
    <p:extLst>
      <p:ext uri="{BB962C8B-B14F-4D97-AF65-F5344CB8AC3E}">
        <p14:creationId xmlns:p14="http://schemas.microsoft.com/office/powerpoint/2010/main" val="1039238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14</a:t>
            </a:fld>
            <a:endParaRPr lang="en-US"/>
          </a:p>
        </p:txBody>
      </p:sp>
    </p:spTree>
    <p:extLst>
      <p:ext uri="{BB962C8B-B14F-4D97-AF65-F5344CB8AC3E}">
        <p14:creationId xmlns:p14="http://schemas.microsoft.com/office/powerpoint/2010/main" val="12367244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simplify</a:t>
            </a:r>
            <a:r>
              <a:rPr lang="en-US" baseline="0" dirty="0"/>
              <a:t> a lot, it is best to use multiple methods because you want to have different types of data to make an assertion.  This isn’t always possible—lack of time and resources make things difficult, but if you want to publish your research, it is important.  It also helps when you try and justify changes to external stakeholders—you know, the more data to back up why you need more money, the better.</a:t>
            </a:r>
          </a:p>
          <a:p>
            <a:endParaRPr lang="en-US" baseline="0" dirty="0"/>
          </a:p>
          <a:p>
            <a:r>
              <a:rPr lang="en-US" baseline="0" dirty="0"/>
              <a:t>It also helps with bias, which is important if you’re working on a project solo.  Sometimes things might disagree, and that’s ok.  That probably means there is a different way of looking at things and you need to investigate why there are problems before you make changes.</a:t>
            </a:r>
          </a:p>
          <a:p>
            <a:endParaRPr lang="en-US" baseline="0" dirty="0"/>
          </a:p>
          <a:p>
            <a:r>
              <a:rPr lang="en-US" baseline="0" dirty="0"/>
              <a:t>Some people understand more methods more than others—some people are people people and others do better with numbers and statistics.</a:t>
            </a:r>
          </a:p>
        </p:txBody>
      </p:sp>
      <p:sp>
        <p:nvSpPr>
          <p:cNvPr id="4" name="Slide Number Placeholder 3"/>
          <p:cNvSpPr>
            <a:spLocks noGrp="1"/>
          </p:cNvSpPr>
          <p:nvPr>
            <p:ph type="sldNum" sz="quarter" idx="10"/>
          </p:nvPr>
        </p:nvSpPr>
        <p:spPr/>
        <p:txBody>
          <a:bodyPr/>
          <a:lstStyle/>
          <a:p>
            <a:fld id="{DBA3E684-A0EF-F846-B811-D2200C3F726E}" type="slidenum">
              <a:rPr lang="en-US" smtClean="0"/>
              <a:t>15</a:t>
            </a:fld>
            <a:endParaRPr lang="en-US"/>
          </a:p>
        </p:txBody>
      </p:sp>
    </p:spTree>
    <p:extLst>
      <p:ext uri="{BB962C8B-B14F-4D97-AF65-F5344CB8AC3E}">
        <p14:creationId xmlns:p14="http://schemas.microsoft.com/office/powerpoint/2010/main" val="14628122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Often, these are</a:t>
            </a:r>
            <a:r>
              <a:rPr lang="en-US" baseline="0" dirty="0"/>
              <a:t> in conflict.  This is why I don’t like survey studies.  There are lots of studies that survey “what resources do you use”.  But the data is self reported.  Maybe what they use is completely wrong for what they need to do.  Maybe they are only aware of one resource.  Maybe they tell you they use something to make things look better than they are (ex:  physicians really like </a:t>
            </a:r>
            <a:r>
              <a:rPr lang="en-US" baseline="0" dirty="0" err="1"/>
              <a:t>UpToDate</a:t>
            </a:r>
            <a:r>
              <a:rPr lang="en-US" baseline="0" dirty="0"/>
              <a:t>, but maybe they report they use it on behalf of colleagues so the library won’t cancel it)</a:t>
            </a:r>
          </a:p>
          <a:p>
            <a:endParaRPr lang="en-US" baseline="0" dirty="0"/>
          </a:p>
          <a:p>
            <a:r>
              <a:rPr lang="en-US" baseline="0" dirty="0"/>
              <a:t>So, you often want to back up attitudinal data with behavioral.  Catch is, behavioral research is often very time intensive, which means you’re studying fewer people.  Whereas surveys are easy to administrate, analyze data, and can gather information on a large population quickly.  So, each method has its problem, which is why it is best to consider both.</a:t>
            </a:r>
          </a:p>
          <a:p>
            <a:endParaRPr lang="en-US" baseline="0" dirty="0"/>
          </a:p>
          <a:p>
            <a:r>
              <a:rPr lang="en-US" baseline="0" dirty="0"/>
              <a:t>Example;  back up a survey about what resources are used with usage data from vendors.  </a:t>
            </a:r>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16</a:t>
            </a:fld>
            <a:endParaRPr lang="en-US"/>
          </a:p>
        </p:txBody>
      </p:sp>
    </p:spTree>
    <p:extLst>
      <p:ext uri="{BB962C8B-B14F-4D97-AF65-F5344CB8AC3E}">
        <p14:creationId xmlns:p14="http://schemas.microsoft.com/office/powerpoint/2010/main" val="1835070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17</a:t>
            </a:fld>
            <a:endParaRPr lang="en-US"/>
          </a:p>
        </p:txBody>
      </p:sp>
    </p:spTree>
    <p:extLst>
      <p:ext uri="{BB962C8B-B14F-4D97-AF65-F5344CB8AC3E}">
        <p14:creationId xmlns:p14="http://schemas.microsoft.com/office/powerpoint/2010/main" val="2013372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19</a:t>
            </a:fld>
            <a:endParaRPr lang="en-US"/>
          </a:p>
        </p:txBody>
      </p:sp>
    </p:spTree>
    <p:extLst>
      <p:ext uri="{BB962C8B-B14F-4D97-AF65-F5344CB8AC3E}">
        <p14:creationId xmlns:p14="http://schemas.microsoft.com/office/powerpoint/2010/main" val="9605492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study an individual or group in their natural environment.</a:t>
            </a:r>
            <a:r>
              <a:rPr lang="en-US" baseline="0" dirty="0"/>
              <a:t>  For example, following doctors on rounds to see what types of information they need and what resources they use to fulfill that need.</a:t>
            </a:r>
          </a:p>
          <a:p>
            <a:endParaRPr lang="en-US" baseline="0" dirty="0"/>
          </a:p>
          <a:p>
            <a:r>
              <a:rPr lang="en-US" baseline="0" dirty="0"/>
              <a:t>Passive observation has you as a fly on the wall, observing what is going on.  For instance. You may listen in on study group dynamics while sitting in a order.</a:t>
            </a:r>
          </a:p>
          <a:p>
            <a:endParaRPr lang="en-US" baseline="0" dirty="0"/>
          </a:p>
          <a:p>
            <a:r>
              <a:rPr lang="en-US" baseline="0" dirty="0"/>
              <a:t>Active participation is when you become part of a group.  This is why you hear of researchers going and being a part of a tribe in New Guinea or a professor living a year in an undergraduate dorm.</a:t>
            </a:r>
          </a:p>
          <a:p>
            <a:endParaRPr lang="en-US" baseline="0" dirty="0"/>
          </a:p>
          <a:p>
            <a:r>
              <a:rPr lang="en-US" baseline="0" dirty="0"/>
              <a:t>You gather data about what you need </a:t>
            </a:r>
            <a:r>
              <a:rPr lang="mr-IN" baseline="0" dirty="0"/>
              <a:t>–</a:t>
            </a:r>
            <a:r>
              <a:rPr lang="en-US" baseline="0" dirty="0"/>
              <a:t> it may be descriptions of a scene (a student’s dorm room) and/or key events and incidents (what triggered a physician to look up information &amp; what/where they went for the information)</a:t>
            </a:r>
          </a:p>
          <a:p>
            <a:endParaRPr lang="en-US" baseline="0" dirty="0"/>
          </a:p>
          <a:p>
            <a:r>
              <a:rPr lang="en-US" sz="1200" b="0" i="0" kern="1200" dirty="0">
                <a:solidFill>
                  <a:schemeClr val="tx1"/>
                </a:solidFill>
                <a:effectLst/>
                <a:latin typeface="+mn-lt"/>
                <a:ea typeface="+mn-ea"/>
                <a:cs typeface="+mn-cs"/>
              </a:rPr>
              <a:t>Emerson, Robert M., Rachel I. </a:t>
            </a:r>
            <a:r>
              <a:rPr lang="en-US" sz="1200" b="0" i="0" kern="1200" dirty="0" err="1">
                <a:solidFill>
                  <a:schemeClr val="tx1"/>
                </a:solidFill>
                <a:effectLst/>
                <a:latin typeface="+mn-lt"/>
                <a:ea typeface="+mn-ea"/>
                <a:cs typeface="+mn-cs"/>
              </a:rPr>
              <a:t>Fretz</a:t>
            </a:r>
            <a:r>
              <a:rPr lang="en-US" sz="1200" b="0" i="0" kern="1200" dirty="0">
                <a:solidFill>
                  <a:schemeClr val="tx1"/>
                </a:solidFill>
                <a:effectLst/>
                <a:latin typeface="+mn-lt"/>
                <a:ea typeface="+mn-ea"/>
                <a:cs typeface="+mn-cs"/>
              </a:rPr>
              <a:t>, and Linda L. Shaw. </a:t>
            </a:r>
            <a:r>
              <a:rPr lang="en-US" sz="1200" b="0" i="1" kern="1200" dirty="0">
                <a:solidFill>
                  <a:schemeClr val="tx1"/>
                </a:solidFill>
                <a:effectLst/>
                <a:latin typeface="+mn-lt"/>
                <a:ea typeface="+mn-ea"/>
                <a:cs typeface="+mn-cs"/>
              </a:rPr>
              <a:t>Writing Ethnographic </a:t>
            </a:r>
            <a:r>
              <a:rPr lang="en-US" sz="1200" b="0" i="1" kern="1200" dirty="0" err="1">
                <a:solidFill>
                  <a:schemeClr val="tx1"/>
                </a:solidFill>
                <a:effectLst/>
                <a:latin typeface="+mn-lt"/>
                <a:ea typeface="+mn-ea"/>
                <a:cs typeface="+mn-cs"/>
              </a:rPr>
              <a:t>Fieldnotes</a:t>
            </a:r>
            <a:r>
              <a:rPr lang="en-US" sz="1200" b="0" i="0" kern="1200" dirty="0">
                <a:solidFill>
                  <a:schemeClr val="tx1"/>
                </a:solidFill>
                <a:effectLst/>
                <a:latin typeface="+mn-lt"/>
                <a:ea typeface="+mn-ea"/>
                <a:cs typeface="+mn-cs"/>
              </a:rPr>
              <a:t>. Chicago: University of Chicago Press, 1995.</a:t>
            </a:r>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20</a:t>
            </a:fld>
            <a:endParaRPr lang="en-US"/>
          </a:p>
        </p:txBody>
      </p:sp>
    </p:spTree>
    <p:extLst>
      <p:ext uri="{BB962C8B-B14F-4D97-AF65-F5344CB8AC3E}">
        <p14:creationId xmlns:p14="http://schemas.microsoft.com/office/powerpoint/2010/main" val="14692496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A3E684-A0EF-F846-B811-D2200C3F726E}" type="slidenum">
              <a:rPr lang="en-US" smtClean="0"/>
              <a:t>22</a:t>
            </a:fld>
            <a:endParaRPr lang="en-US"/>
          </a:p>
        </p:txBody>
      </p:sp>
    </p:spTree>
    <p:extLst>
      <p:ext uri="{BB962C8B-B14F-4D97-AF65-F5344CB8AC3E}">
        <p14:creationId xmlns:p14="http://schemas.microsoft.com/office/powerpoint/2010/main" val="1379177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a:t>
            </a:r>
            <a:r>
              <a:rPr lang="en-US" baseline="0" dirty="0" smtClean="0"/>
              <a:t> ask yourself what do you want to learn?  Do you want to make it easier to find things on your website?  Do you want to justify getting more comfortable seating or study rooms?  Do you want to know if students understand library terminology? Do you want to determine what things you should spend your time doing?  Do you want to know who your users are?</a:t>
            </a:r>
          </a:p>
          <a:p>
            <a:endParaRPr lang="en-US" baseline="0" dirty="0" smtClean="0"/>
          </a:p>
          <a:p>
            <a:r>
              <a:rPr lang="en-US" baseline="0" dirty="0" smtClean="0"/>
              <a:t>So many questions, but not all methods can answer them. But it is important to ask yourself these in order to determine what method is best and how you should implement each method.</a:t>
            </a:r>
          </a:p>
          <a:p>
            <a:endParaRPr lang="en-US" baseline="0" dirty="0" smtClean="0"/>
          </a:p>
          <a:p>
            <a:r>
              <a:rPr lang="en-US" baseline="0" dirty="0" smtClean="0"/>
              <a:t>I strongly suggest asking a non-stakeholder to look over your questions to see if any of them are leading.  It also never hurts to find someone or some literature who has done this method before and see if they have any suggestions for questions, recruitment strategies, rewards, etc.</a:t>
            </a:r>
          </a:p>
          <a:p>
            <a:endParaRPr lang="en-US" baseline="0" dirty="0" smtClean="0"/>
          </a:p>
          <a:p>
            <a:r>
              <a:rPr lang="en-US" baseline="0" dirty="0" smtClean="0"/>
              <a:t>Also, do a pilot.  I suggest using student workers or regular patrons you see every day.  Or even a family member.  That way, you can make sure your questions/instructions are clear, how long it will take subjects to participate, and get rid of some pre-testing jitters.</a:t>
            </a:r>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23</a:t>
            </a:fld>
            <a:endParaRPr lang="en-US"/>
          </a:p>
        </p:txBody>
      </p:sp>
    </p:spTree>
    <p:extLst>
      <p:ext uri="{BB962C8B-B14F-4D97-AF65-F5344CB8AC3E}">
        <p14:creationId xmlns:p14="http://schemas.microsoft.com/office/powerpoint/2010/main" val="15214036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www.nngroup.com</a:t>
            </a:r>
            <a:r>
              <a:rPr lang="en-US" dirty="0" smtClean="0"/>
              <a:t>/articles/usability-101-introduction-to-usability/</a:t>
            </a:r>
          </a:p>
          <a:p>
            <a:endParaRPr lang="en-US" dirty="0" smtClean="0"/>
          </a:p>
          <a:p>
            <a:r>
              <a:rPr lang="en-US" dirty="0" smtClean="0"/>
              <a:t>Use representative users.</a:t>
            </a:r>
            <a:r>
              <a:rPr lang="en-US" baseline="0" dirty="0" smtClean="0"/>
              <a:t>  Norman Nielsen argues that 5 users will catch the majority of issues and save you money.  But you should do many smaller tests with 5 users each</a:t>
            </a:r>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24</a:t>
            </a:fld>
            <a:endParaRPr lang="en-US"/>
          </a:p>
        </p:txBody>
      </p:sp>
    </p:spTree>
    <p:extLst>
      <p:ext uri="{BB962C8B-B14F-4D97-AF65-F5344CB8AC3E}">
        <p14:creationId xmlns:p14="http://schemas.microsoft.com/office/powerpoint/2010/main" val="15791853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www.youtube.com</a:t>
            </a:r>
            <a:r>
              <a:rPr lang="en-US" dirty="0" smtClean="0"/>
              <a:t>/</a:t>
            </a:r>
            <a:r>
              <a:rPr lang="en-US" dirty="0" err="1" smtClean="0"/>
              <a:t>watch?v</a:t>
            </a:r>
            <a:r>
              <a:rPr lang="en-US" dirty="0" smtClean="0"/>
              <a:t>=</a:t>
            </a:r>
            <a:r>
              <a:rPr lang="en-US" dirty="0" err="1" smtClean="0"/>
              <a:t>TNvdgXCqEvM</a:t>
            </a:r>
            <a:endParaRPr lang="en-US" dirty="0" smtClean="0"/>
          </a:p>
          <a:p>
            <a:endParaRPr lang="en-US" dirty="0" smtClean="0"/>
          </a:p>
          <a:p>
            <a:r>
              <a:rPr lang="en-US" dirty="0" smtClean="0"/>
              <a:t>Can</a:t>
            </a:r>
            <a:r>
              <a:rPr lang="en-US" baseline="0" dirty="0" smtClean="0"/>
              <a:t> also be done online </a:t>
            </a:r>
            <a:r>
              <a:rPr lang="mr-IN" baseline="0" dirty="0" smtClean="0"/>
              <a:t>–</a:t>
            </a:r>
            <a:r>
              <a:rPr lang="en-US" baseline="0" dirty="0" smtClean="0"/>
              <a:t> optimal sort</a:t>
            </a:r>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25</a:t>
            </a:fld>
            <a:endParaRPr lang="en-US"/>
          </a:p>
        </p:txBody>
      </p:sp>
    </p:spTree>
    <p:extLst>
      <p:ext uri="{BB962C8B-B14F-4D97-AF65-F5344CB8AC3E}">
        <p14:creationId xmlns:p14="http://schemas.microsoft.com/office/powerpoint/2010/main" val="1956949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Tell about my background, </a:t>
            </a:r>
            <a:r>
              <a:rPr lang="en-US" dirty="0" smtClean="0"/>
              <a:t>technology</a:t>
            </a:r>
            <a:r>
              <a:rPr lang="en-US" dirty="0"/>
              <a:t>,</a:t>
            </a:r>
            <a:r>
              <a:rPr lang="en-US" baseline="0" dirty="0"/>
              <a:t> helping </a:t>
            </a:r>
            <a:r>
              <a:rPr lang="en-US" baseline="0" dirty="0" smtClean="0"/>
              <a:t>parents, dissertation</a:t>
            </a:r>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3</a:t>
            </a:fld>
            <a:endParaRPr lang="en-US"/>
          </a:p>
        </p:txBody>
      </p:sp>
    </p:spTree>
    <p:extLst>
      <p:ext uri="{BB962C8B-B14F-4D97-AF65-F5344CB8AC3E}">
        <p14:creationId xmlns:p14="http://schemas.microsoft.com/office/powerpoint/2010/main" val="12333742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Cheap, easy, passive</a:t>
            </a:r>
          </a:p>
          <a:p>
            <a:r>
              <a:rPr lang="en-US" dirty="0"/>
              <a:t>Helpful</a:t>
            </a:r>
            <a:r>
              <a:rPr lang="en-US" baseline="0" dirty="0"/>
              <a:t> way to get opinions of introverts</a:t>
            </a:r>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26</a:t>
            </a:fld>
            <a:endParaRPr lang="en-US"/>
          </a:p>
        </p:txBody>
      </p:sp>
    </p:spTree>
    <p:extLst>
      <p:ext uri="{BB962C8B-B14F-4D97-AF65-F5344CB8AC3E}">
        <p14:creationId xmlns:p14="http://schemas.microsoft.com/office/powerpoint/2010/main" val="18562756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a:t>
            </a:r>
            <a:r>
              <a:rPr lang="en-US" baseline="0" dirty="0"/>
              <a:t> ask </a:t>
            </a:r>
            <a:r>
              <a:rPr lang="mr-IN" baseline="0" dirty="0"/>
              <a:t>–</a:t>
            </a:r>
            <a:r>
              <a:rPr lang="en-US" baseline="0" dirty="0"/>
              <a:t> how do you search for info?  How do you study?  Keep in mind, these are are self reporting, but can reveal good information</a:t>
            </a:r>
          </a:p>
          <a:p>
            <a:endParaRPr lang="en-US" baseline="0" dirty="0"/>
          </a:p>
          <a:p>
            <a:r>
              <a:rPr lang="en-US" baseline="0" dirty="0"/>
              <a:t>There is an art to these </a:t>
            </a:r>
            <a:r>
              <a:rPr lang="mr-IN" baseline="0" dirty="0"/>
              <a:t>–</a:t>
            </a:r>
            <a:r>
              <a:rPr lang="en-US" baseline="0" dirty="0"/>
              <a:t> just be careful about leading questions</a:t>
            </a:r>
          </a:p>
          <a:p>
            <a:endParaRPr lang="en-US" baseline="0" dirty="0"/>
          </a:p>
          <a:p>
            <a:r>
              <a:rPr lang="en-US" baseline="0" dirty="0"/>
              <a:t>This is why it is helpful for a 3rd party to do these</a:t>
            </a:r>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30</a:t>
            </a:fld>
            <a:endParaRPr lang="en-US"/>
          </a:p>
        </p:txBody>
      </p:sp>
    </p:spTree>
    <p:extLst>
      <p:ext uri="{BB962C8B-B14F-4D97-AF65-F5344CB8AC3E}">
        <p14:creationId xmlns:p14="http://schemas.microsoft.com/office/powerpoint/2010/main" val="17334009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Great for physical spaces</a:t>
            </a:r>
            <a:r>
              <a:rPr lang="en-US" baseline="0" dirty="0"/>
              <a:t> </a:t>
            </a:r>
            <a:r>
              <a:rPr lang="mr-IN" baseline="0" dirty="0"/>
              <a:t>–</a:t>
            </a:r>
            <a:r>
              <a:rPr lang="en-US" baseline="0" dirty="0"/>
              <a:t> ask students to send you pictures of their favorite study spaces</a:t>
            </a:r>
          </a:p>
          <a:p>
            <a:endParaRPr lang="en-US" baseline="0" dirty="0"/>
          </a:p>
          <a:p>
            <a:r>
              <a:rPr lang="en-US" baseline="0" dirty="0"/>
              <a:t>See if they like lounging, group study, color, plushness, etc.</a:t>
            </a:r>
          </a:p>
          <a:p>
            <a:endParaRPr lang="en-US" baseline="0" dirty="0"/>
          </a:p>
          <a:p>
            <a:endParaRPr lang="en-US" dirty="0"/>
          </a:p>
          <a:p>
            <a:r>
              <a:rPr lang="en-US" dirty="0"/>
              <a:t>https://</a:t>
            </a:r>
            <a:r>
              <a:rPr lang="en-US" dirty="0" err="1"/>
              <a:t>www.flickr.com</a:t>
            </a:r>
            <a:r>
              <a:rPr lang="en-US" dirty="0"/>
              <a:t>/photos/</a:t>
            </a:r>
            <a:r>
              <a:rPr lang="en-US" dirty="0" err="1"/>
              <a:t>mlibrary</a:t>
            </a:r>
            <a:r>
              <a:rPr lang="en-US" dirty="0"/>
              <a:t>/albums/72157631473093536</a:t>
            </a:r>
          </a:p>
        </p:txBody>
      </p:sp>
      <p:sp>
        <p:nvSpPr>
          <p:cNvPr id="4" name="Slide Number Placeholder 3"/>
          <p:cNvSpPr>
            <a:spLocks noGrp="1"/>
          </p:cNvSpPr>
          <p:nvPr>
            <p:ph type="sldNum" sz="quarter" idx="10"/>
          </p:nvPr>
        </p:nvSpPr>
        <p:spPr/>
        <p:txBody>
          <a:bodyPr/>
          <a:lstStyle/>
          <a:p>
            <a:fld id="{DBA3E684-A0EF-F846-B811-D2200C3F726E}" type="slidenum">
              <a:rPr lang="en-US" smtClean="0"/>
              <a:t>31</a:t>
            </a:fld>
            <a:endParaRPr lang="en-US"/>
          </a:p>
        </p:txBody>
      </p:sp>
    </p:spTree>
    <p:extLst>
      <p:ext uri="{BB962C8B-B14F-4D97-AF65-F5344CB8AC3E}">
        <p14:creationId xmlns:p14="http://schemas.microsoft.com/office/powerpoint/2010/main" val="11677173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d.lib.ncsu.edu</a:t>
            </a:r>
            <a:r>
              <a:rPr lang="en-US" dirty="0"/>
              <a:t>/</a:t>
            </a:r>
            <a:r>
              <a:rPr lang="en-US" dirty="0" err="1"/>
              <a:t>myhuntlibrary</a:t>
            </a:r>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32</a:t>
            </a:fld>
            <a:endParaRPr lang="en-US"/>
          </a:p>
        </p:txBody>
      </p:sp>
    </p:spTree>
    <p:extLst>
      <p:ext uri="{BB962C8B-B14F-4D97-AF65-F5344CB8AC3E}">
        <p14:creationId xmlns:p14="http://schemas.microsoft.com/office/powerpoint/2010/main" val="6634568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https://</a:t>
            </a:r>
            <a:r>
              <a:rPr lang="en-US" dirty="0" err="1" smtClean="0"/>
              <a:t>www.flickr.com</a:t>
            </a:r>
            <a:r>
              <a:rPr lang="en-US" dirty="0" smtClean="0"/>
              <a:t>/photos/</a:t>
            </a:r>
            <a:r>
              <a:rPr lang="en-US" dirty="0" err="1" smtClean="0"/>
              <a:t>mlibrary</a:t>
            </a:r>
            <a:r>
              <a:rPr lang="en-US" dirty="0" smtClean="0"/>
              <a:t>/albums/72157631473093536</a:t>
            </a:r>
          </a:p>
          <a:p>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33</a:t>
            </a:fld>
            <a:endParaRPr lang="en-US"/>
          </a:p>
        </p:txBody>
      </p:sp>
    </p:spTree>
    <p:extLst>
      <p:ext uri="{BB962C8B-B14F-4D97-AF65-F5344CB8AC3E}">
        <p14:creationId xmlns:p14="http://schemas.microsoft.com/office/powerpoint/2010/main" val="9457169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Need some sort of video </a:t>
            </a:r>
            <a:r>
              <a:rPr lang="en-US" dirty="0" smtClean="0"/>
              <a:t>conferencing</a:t>
            </a:r>
          </a:p>
          <a:p>
            <a:endParaRPr lang="en-US" dirty="0" smtClean="0"/>
          </a:p>
          <a:p>
            <a:r>
              <a:rPr lang="en-US" dirty="0" smtClean="0"/>
              <a:t>I used Adobe</a:t>
            </a:r>
            <a:r>
              <a:rPr lang="en-US" baseline="0" dirty="0" smtClean="0"/>
              <a:t> connect because you can record sessions</a:t>
            </a:r>
          </a:p>
          <a:p>
            <a:endParaRPr lang="en-US" baseline="0" dirty="0" smtClean="0"/>
          </a:p>
          <a:p>
            <a:r>
              <a:rPr lang="en-US" baseline="0" dirty="0" smtClean="0"/>
              <a:t>There is also Zoom:  https://</a:t>
            </a:r>
            <a:r>
              <a:rPr lang="en-US" baseline="0" dirty="0" err="1" smtClean="0"/>
              <a:t>zoom.us</a:t>
            </a:r>
            <a:r>
              <a:rPr lang="en-US" baseline="0" dirty="0" smtClean="0"/>
              <a:t>/pricing</a:t>
            </a:r>
          </a:p>
          <a:p>
            <a:endParaRPr lang="en-US" baseline="0" dirty="0" smtClean="0"/>
          </a:p>
          <a:p>
            <a:r>
              <a:rPr lang="en-US" baseline="0" dirty="0" smtClean="0"/>
              <a:t>Skype now has </a:t>
            </a:r>
            <a:r>
              <a:rPr lang="en-US" baseline="0" dirty="0" err="1" smtClean="0"/>
              <a:t>screensharing</a:t>
            </a:r>
            <a:endParaRPr lang="en-US" baseline="0" dirty="0" smtClean="0"/>
          </a:p>
          <a:p>
            <a:endParaRPr lang="en-US" baseline="0" dirty="0" smtClean="0"/>
          </a:p>
          <a:p>
            <a:r>
              <a:rPr lang="en-US" baseline="0" dirty="0" smtClean="0"/>
              <a:t>Have a backup option, especially for audio (maybe use Skype and record the call)</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35</a:t>
            </a:fld>
            <a:endParaRPr lang="en-US"/>
          </a:p>
        </p:txBody>
      </p:sp>
    </p:spTree>
    <p:extLst>
      <p:ext uri="{BB962C8B-B14F-4D97-AF65-F5344CB8AC3E}">
        <p14:creationId xmlns:p14="http://schemas.microsoft.com/office/powerpoint/2010/main" val="12386674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Survey</a:t>
            </a:r>
            <a:r>
              <a:rPr lang="en-US" baseline="0" dirty="0" smtClean="0"/>
              <a:t> Monkey</a:t>
            </a:r>
          </a:p>
          <a:p>
            <a:r>
              <a:rPr lang="en-US" baseline="0" dirty="0" err="1" smtClean="0"/>
              <a:t>Qualtrics</a:t>
            </a:r>
            <a:endParaRPr lang="en-US" baseline="0" dirty="0" smtClean="0"/>
          </a:p>
          <a:p>
            <a:r>
              <a:rPr lang="en-US" baseline="0" dirty="0" smtClean="0"/>
              <a:t>Google Forms</a:t>
            </a:r>
          </a:p>
          <a:p>
            <a:endParaRPr lang="en-US" baseline="0" dirty="0" smtClean="0"/>
          </a:p>
          <a:p>
            <a:r>
              <a:rPr lang="en-US" baseline="0" dirty="0" smtClean="0"/>
              <a:t>Be concerned about data privacy</a:t>
            </a:r>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38</a:t>
            </a:fld>
            <a:endParaRPr lang="en-US"/>
          </a:p>
        </p:txBody>
      </p:sp>
    </p:spTree>
    <p:extLst>
      <p:ext uri="{BB962C8B-B14F-4D97-AF65-F5344CB8AC3E}">
        <p14:creationId xmlns:p14="http://schemas.microsoft.com/office/powerpoint/2010/main" val="17994807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Open Web Analytics</a:t>
            </a:r>
            <a:r>
              <a:rPr lang="en-US" baseline="0" dirty="0" smtClean="0"/>
              <a:t> (OWA)</a:t>
            </a:r>
          </a:p>
          <a:p>
            <a:r>
              <a:rPr lang="en-US" baseline="0" dirty="0" err="1" smtClean="0"/>
              <a:t>Bitly</a:t>
            </a:r>
            <a:endParaRPr lang="en-US" baseline="0" dirty="0" smtClean="0"/>
          </a:p>
          <a:p>
            <a:r>
              <a:rPr lang="en-US" baseline="0" dirty="0" err="1" smtClean="0"/>
              <a:t>Clicky</a:t>
            </a:r>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40</a:t>
            </a:fld>
            <a:endParaRPr lang="en-US"/>
          </a:p>
        </p:txBody>
      </p:sp>
    </p:spTree>
    <p:extLst>
      <p:ext uri="{BB962C8B-B14F-4D97-AF65-F5344CB8AC3E}">
        <p14:creationId xmlns:p14="http://schemas.microsoft.com/office/powerpoint/2010/main" val="15703804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41</a:t>
            </a:fld>
            <a:endParaRPr lang="en-US"/>
          </a:p>
        </p:txBody>
      </p:sp>
    </p:spTree>
    <p:extLst>
      <p:ext uri="{BB962C8B-B14F-4D97-AF65-F5344CB8AC3E}">
        <p14:creationId xmlns:p14="http://schemas.microsoft.com/office/powerpoint/2010/main" val="787629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only for internal evaluation, shouldn’t need</a:t>
            </a:r>
            <a:r>
              <a:rPr lang="en-US" baseline="0" dirty="0" smtClean="0"/>
              <a:t> to go through IRB.  If you think you might possibly share results in any way, you’ll need IRB approval.  Sharing means talking about what you did &amp; what you find at a conference or a poster.</a:t>
            </a:r>
          </a:p>
          <a:p>
            <a:endParaRPr lang="en-US" baseline="0" dirty="0" smtClean="0"/>
          </a:p>
          <a:p>
            <a:r>
              <a:rPr lang="en-US" baseline="0" dirty="0" smtClean="0"/>
              <a:t>When in doubt, get IRB approval.  It’ll give you some flexibility if you get really interesting results.  And all of us want to learn more, so please share!</a:t>
            </a:r>
          </a:p>
          <a:p>
            <a:endParaRPr lang="en-US" baseline="0" dirty="0" smtClean="0"/>
          </a:p>
          <a:p>
            <a:r>
              <a:rPr lang="en-US" baseline="0" dirty="0" smtClean="0"/>
              <a:t>Approval shouldn’t be hard, unless you IRB is super picky.  This falls under social sciences research, and unless you’re asking for personally identifying information (and you really shouldn’t), it is Exempt.</a:t>
            </a:r>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45</a:t>
            </a:fld>
            <a:endParaRPr lang="en-US"/>
          </a:p>
        </p:txBody>
      </p:sp>
    </p:spTree>
    <p:extLst>
      <p:ext uri="{BB962C8B-B14F-4D97-AF65-F5344CB8AC3E}">
        <p14:creationId xmlns:p14="http://schemas.microsoft.com/office/powerpoint/2010/main" val="696557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www.nngroup.com</a:t>
            </a:r>
            <a:r>
              <a:rPr lang="en-US" dirty="0" smtClean="0"/>
              <a:t>/articles/definition-user-experience/</a:t>
            </a:r>
          </a:p>
          <a:p>
            <a:endParaRPr lang="en-US" dirty="0" smtClean="0"/>
          </a:p>
          <a:p>
            <a:r>
              <a:rPr lang="en-US" sz="1200" b="0" i="0" kern="1200" dirty="0" smtClean="0">
                <a:solidFill>
                  <a:schemeClr val="tx1"/>
                </a:solidFill>
                <a:effectLst/>
                <a:latin typeface="+mn-lt"/>
                <a:ea typeface="+mn-ea"/>
                <a:cs typeface="+mn-cs"/>
              </a:rPr>
              <a:t>"User experience" encompasses all aspects of the end-user's interaction with the company, its services, and its products.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4</a:t>
            </a:fld>
            <a:endParaRPr lang="en-US"/>
          </a:p>
        </p:txBody>
      </p:sp>
    </p:spTree>
    <p:extLst>
      <p:ext uri="{BB962C8B-B14F-4D97-AF65-F5344CB8AC3E}">
        <p14:creationId xmlns:p14="http://schemas.microsoft.com/office/powerpoint/2010/main" val="3441741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47</a:t>
            </a:fld>
            <a:endParaRPr lang="en-US"/>
          </a:p>
        </p:txBody>
      </p:sp>
    </p:spTree>
    <p:extLst>
      <p:ext uri="{BB962C8B-B14F-4D97-AF65-F5344CB8AC3E}">
        <p14:creationId xmlns:p14="http://schemas.microsoft.com/office/powerpoint/2010/main" val="13136095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52</a:t>
            </a:fld>
            <a:endParaRPr lang="en-US"/>
          </a:p>
        </p:txBody>
      </p:sp>
    </p:spTree>
    <p:extLst>
      <p:ext uri="{BB962C8B-B14F-4D97-AF65-F5344CB8AC3E}">
        <p14:creationId xmlns:p14="http://schemas.microsoft.com/office/powerpoint/2010/main" val="19639241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53</a:t>
            </a:fld>
            <a:endParaRPr lang="en-US"/>
          </a:p>
        </p:txBody>
      </p:sp>
    </p:spTree>
    <p:extLst>
      <p:ext uri="{BB962C8B-B14F-4D97-AF65-F5344CB8AC3E}">
        <p14:creationId xmlns:p14="http://schemas.microsoft.com/office/powerpoint/2010/main" val="1940220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hear this term a lot in user experience.</a:t>
            </a:r>
            <a:r>
              <a:rPr lang="en-US" baseline="0" dirty="0"/>
              <a:t>  It requires the “experts” to put aside their preconceived beliefs and let other stakeholders have input.  This is a very difficult thing for many librarians and academic institutions to do.  But, participatory design is the basis for a lot of the work tech companies employ to develop new products that are disrupting so many existing industries, including libraries.  </a:t>
            </a:r>
          </a:p>
          <a:p>
            <a:endParaRPr lang="en-US" baseline="0" dirty="0"/>
          </a:p>
          <a:p>
            <a:r>
              <a:rPr lang="en-US" baseline="0" dirty="0"/>
              <a:t>It is my belief that librarians can learn a lot from participatory design.  It gets us away from the “we’ve always done it that way” mantra and allows us to be more flexible to changing times and get more done with less.  Many libraries that are producing the most innovative services employ some form of participatory design.  This workshop isn’t about participatory design, but I encourage you to read more about it.</a:t>
            </a:r>
          </a:p>
          <a:p>
            <a:endParaRPr lang="en-US" baseline="0" dirty="0"/>
          </a:p>
          <a:p>
            <a:r>
              <a:rPr lang="en-US" baseline="0" dirty="0"/>
              <a:t>The environments I’ve worked in that have participatory elements have been the best environments to get things done in, because there were few egos and everyone wanted what was best for the organization and those it served.  I’ve worked in an environment that claimed it was participatory but in reality it was an illusion and the loudest, most senior voices controlled everything.  It broke me.  And the structures that allowed that culture are endemic in academic culture.</a:t>
            </a:r>
          </a:p>
          <a:p>
            <a:endParaRPr lang="en-US" baseline="0" dirty="0"/>
          </a:p>
          <a:p>
            <a:r>
              <a:rPr lang="en-US" baseline="0" dirty="0"/>
              <a:t>This also relates to team building, as you need the proper team in order to do this.  But that’s another soapbox.</a:t>
            </a:r>
          </a:p>
        </p:txBody>
      </p:sp>
      <p:sp>
        <p:nvSpPr>
          <p:cNvPr id="4" name="Slide Number Placeholder 3"/>
          <p:cNvSpPr>
            <a:spLocks noGrp="1"/>
          </p:cNvSpPr>
          <p:nvPr>
            <p:ph type="sldNum" sz="quarter" idx="10"/>
          </p:nvPr>
        </p:nvSpPr>
        <p:spPr/>
        <p:txBody>
          <a:bodyPr/>
          <a:lstStyle/>
          <a:p>
            <a:fld id="{DBA3E684-A0EF-F846-B811-D2200C3F726E}" type="slidenum">
              <a:rPr lang="en-US" smtClean="0"/>
              <a:t>8</a:t>
            </a:fld>
            <a:endParaRPr lang="en-US"/>
          </a:p>
        </p:txBody>
      </p:sp>
    </p:spTree>
    <p:extLst>
      <p:ext uri="{BB962C8B-B14F-4D97-AF65-F5344CB8AC3E}">
        <p14:creationId xmlns:p14="http://schemas.microsoft.com/office/powerpoint/2010/main" val="108077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basically the study of how humans interact</a:t>
            </a:r>
            <a:r>
              <a:rPr lang="en-US" baseline="0" dirty="0" smtClean="0"/>
              <a:t> with computers.  This is where usability comes from</a:t>
            </a:r>
          </a:p>
          <a:p>
            <a:r>
              <a:rPr lang="en-US" baseline="0" dirty="0" smtClean="0"/>
              <a:t>This is also very multidisciplinary, coming from computer sciences, graphic design, sociology, linguistics, psychology and more</a:t>
            </a:r>
          </a:p>
          <a:p>
            <a:endParaRPr lang="en-US" baseline="0" dirty="0" smtClean="0"/>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9</a:t>
            </a:fld>
            <a:endParaRPr lang="en-US"/>
          </a:p>
        </p:txBody>
      </p:sp>
    </p:spTree>
    <p:extLst>
      <p:ext uri="{BB962C8B-B14F-4D97-AF65-F5344CB8AC3E}">
        <p14:creationId xmlns:p14="http://schemas.microsoft.com/office/powerpoint/2010/main" val="14886704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Using</a:t>
            </a:r>
            <a:r>
              <a:rPr lang="en-US" baseline="0" dirty="0" smtClean="0"/>
              <a:t> data to back up decisions ‘</a:t>
            </a:r>
          </a:p>
          <a:p>
            <a:r>
              <a:rPr lang="en-US" baseline="0" dirty="0" smtClean="0"/>
              <a:t>Can influence web stuff, but so much more, including services and spaces</a:t>
            </a:r>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10</a:t>
            </a:fld>
            <a:endParaRPr lang="en-US"/>
          </a:p>
        </p:txBody>
      </p:sp>
    </p:spTree>
    <p:extLst>
      <p:ext uri="{BB962C8B-B14F-4D97-AF65-F5344CB8AC3E}">
        <p14:creationId xmlns:p14="http://schemas.microsoft.com/office/powerpoint/2010/main" val="517104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a:t>
            </a:r>
            <a:r>
              <a:rPr lang="en-US" baseline="0" dirty="0" smtClean="0"/>
              <a:t> a lot is published in the health sciences literature.  But that doesn’t mean you have to publish—it can be fore internal assessment too</a:t>
            </a:r>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11</a:t>
            </a:fld>
            <a:endParaRPr lang="en-US"/>
          </a:p>
        </p:txBody>
      </p:sp>
    </p:spTree>
    <p:extLst>
      <p:ext uri="{BB962C8B-B14F-4D97-AF65-F5344CB8AC3E}">
        <p14:creationId xmlns:p14="http://schemas.microsoft.com/office/powerpoint/2010/main" val="3932521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2007, Nancy Fried</a:t>
            </a:r>
            <a:r>
              <a:rPr lang="en-US" baseline="0" dirty="0"/>
              <a:t> Foster and Susan Gibbons published a book “Studying Students  The undergraduate research project at the University of Rochester” reporting on their user experience testing experiences and the impact it had upon services at their libraries.</a:t>
            </a:r>
          </a:p>
          <a:p>
            <a:endParaRPr lang="en-US" baseline="0" dirty="0"/>
          </a:p>
          <a:p>
            <a:r>
              <a:rPr lang="en-US" baseline="0" dirty="0"/>
              <a:t>Nancy Fried Foster was an anthropologist and used anthropological and ethnographic research methods to study how students do their work and use the libraries.  It covered everything from how students search for information online to how they use physical spaces to study.  Although studies that could be classified as user experience had been previously done in libraries, Foster &amp; Gibbons’ was the first large scale study and got librarians talking about how to make their libraries more user-centric.</a:t>
            </a:r>
          </a:p>
          <a:p>
            <a:endParaRPr lang="en-US" baseline="0" dirty="0"/>
          </a:p>
          <a:p>
            <a:r>
              <a:rPr lang="en-US" baseline="0" dirty="0"/>
              <a:t>I’ll talk about some of their methods today along with others.</a:t>
            </a:r>
          </a:p>
          <a:p>
            <a:endParaRPr lang="en-US" baseline="0" dirty="0"/>
          </a:p>
          <a:p>
            <a:r>
              <a:rPr lang="en-US" baseline="0" dirty="0"/>
              <a:t>BTW:  the Book is now freely available online</a:t>
            </a:r>
          </a:p>
          <a:p>
            <a:endParaRPr lang="en-US" baseline="0" dirty="0"/>
          </a:p>
          <a:p>
            <a:r>
              <a:rPr lang="en-US" baseline="0" dirty="0"/>
              <a:t>There have been more large scale studies since then, such as Project Information Literacy (Head) Scholarly Information Practices in the Online Environment (Palmer, </a:t>
            </a:r>
            <a:r>
              <a:rPr lang="en-US" baseline="0" dirty="0" err="1"/>
              <a:t>Teffeau</a:t>
            </a:r>
            <a:r>
              <a:rPr lang="en-US" baseline="0" dirty="0"/>
              <a:t>, </a:t>
            </a:r>
            <a:r>
              <a:rPr lang="en-US" baseline="0" dirty="0" err="1"/>
              <a:t>Pirrman</a:t>
            </a:r>
            <a:r>
              <a:rPr lang="en-US" baseline="0" dirty="0"/>
              <a:t>), Ethnographic Research in Illinois Academic Libraries (ERIAL) (Asher)</a:t>
            </a:r>
            <a:endParaRPr lang="en-US" dirty="0"/>
          </a:p>
        </p:txBody>
      </p:sp>
      <p:sp>
        <p:nvSpPr>
          <p:cNvPr id="4" name="Slide Number Placeholder 3"/>
          <p:cNvSpPr>
            <a:spLocks noGrp="1"/>
          </p:cNvSpPr>
          <p:nvPr>
            <p:ph type="sldNum" sz="quarter" idx="10"/>
          </p:nvPr>
        </p:nvSpPr>
        <p:spPr/>
        <p:txBody>
          <a:bodyPr/>
          <a:lstStyle/>
          <a:p>
            <a:fld id="{DBA3E684-A0EF-F846-B811-D2200C3F726E}" type="slidenum">
              <a:rPr lang="en-US" smtClean="0"/>
              <a:t>12</a:t>
            </a:fld>
            <a:endParaRPr lang="en-US"/>
          </a:p>
        </p:txBody>
      </p:sp>
    </p:spTree>
    <p:extLst>
      <p:ext uri="{BB962C8B-B14F-4D97-AF65-F5344CB8AC3E}">
        <p14:creationId xmlns:p14="http://schemas.microsoft.com/office/powerpoint/2010/main" val="921316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focus</a:t>
            </a:r>
            <a:r>
              <a:rPr lang="en-US" baseline="0" dirty="0" smtClean="0"/>
              <a:t> on the quick and dirty.  At times I’ve had resources and support, most of the time little to none. So let me tell you about what you can do.</a:t>
            </a:r>
          </a:p>
          <a:p>
            <a:endParaRPr lang="en-US" baseline="0" dirty="0" smtClean="0"/>
          </a:p>
          <a:p>
            <a:r>
              <a:rPr lang="en-US" baseline="0" dirty="0" err="1" smtClean="0"/>
              <a:t>VuFind</a:t>
            </a:r>
            <a:endParaRPr lang="en-US" baseline="0" dirty="0" smtClean="0"/>
          </a:p>
          <a:p>
            <a:r>
              <a:rPr lang="en-US" baseline="0" dirty="0" smtClean="0"/>
              <a:t>RIS Homepage</a:t>
            </a:r>
          </a:p>
          <a:p>
            <a:r>
              <a:rPr lang="en-US" baseline="0" dirty="0" smtClean="0"/>
              <a:t>Primo</a:t>
            </a:r>
          </a:p>
          <a:p>
            <a:r>
              <a:rPr lang="en-US" baseline="0" dirty="0" smtClean="0"/>
              <a:t>Dow TIS Intranet</a:t>
            </a:r>
          </a:p>
          <a:p>
            <a:r>
              <a:rPr lang="en-US" baseline="0" dirty="0" err="1" smtClean="0"/>
              <a:t>HathiTrust</a:t>
            </a:r>
            <a:r>
              <a:rPr lang="en-US" baseline="0" dirty="0" smtClean="0"/>
              <a:t> - personas</a:t>
            </a:r>
          </a:p>
          <a:p>
            <a:r>
              <a:rPr lang="en-US" baseline="0" dirty="0" smtClean="0"/>
              <a:t>UGL Space Assessment</a:t>
            </a:r>
          </a:p>
          <a:p>
            <a:r>
              <a:rPr lang="en-US" baseline="0" dirty="0" smtClean="0"/>
              <a:t>Reference White Boards</a:t>
            </a:r>
          </a:p>
        </p:txBody>
      </p:sp>
      <p:sp>
        <p:nvSpPr>
          <p:cNvPr id="4" name="Slide Number Placeholder 3"/>
          <p:cNvSpPr>
            <a:spLocks noGrp="1"/>
          </p:cNvSpPr>
          <p:nvPr>
            <p:ph type="sldNum" sz="quarter" idx="10"/>
          </p:nvPr>
        </p:nvSpPr>
        <p:spPr/>
        <p:txBody>
          <a:bodyPr/>
          <a:lstStyle/>
          <a:p>
            <a:fld id="{DBA3E684-A0EF-F846-B811-D2200C3F726E}" type="slidenum">
              <a:rPr lang="en-US" smtClean="0"/>
              <a:t>13</a:t>
            </a:fld>
            <a:endParaRPr lang="en-US"/>
          </a:p>
        </p:txBody>
      </p:sp>
    </p:spTree>
    <p:extLst>
      <p:ext uri="{BB962C8B-B14F-4D97-AF65-F5344CB8AC3E}">
        <p14:creationId xmlns:p14="http://schemas.microsoft.com/office/powerpoint/2010/main" val="20797751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53CE9D7-CFA4-E34F-980B-32BBE7618154}" type="datetimeFigureOut">
              <a:rPr lang="en-US" smtClean="0"/>
              <a:t>11/8/16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E82A60-DC54-414B-A901-7D9D68EC540E}" type="slidenum">
              <a:rPr lang="en-US" smtClean="0"/>
              <a:t>‹#›</a:t>
            </a:fld>
            <a:endParaRPr lang="en-US"/>
          </a:p>
        </p:txBody>
      </p:sp>
    </p:spTree>
    <p:extLst>
      <p:ext uri="{BB962C8B-B14F-4D97-AF65-F5344CB8AC3E}">
        <p14:creationId xmlns:p14="http://schemas.microsoft.com/office/powerpoint/2010/main" val="140678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3CE9D7-CFA4-E34F-980B-32BBE7618154}" type="datetimeFigureOut">
              <a:rPr lang="en-US" smtClean="0"/>
              <a:t>11/8/16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E82A60-DC54-414B-A901-7D9D68EC540E}" type="slidenum">
              <a:rPr lang="en-US" smtClean="0"/>
              <a:t>‹#›</a:t>
            </a:fld>
            <a:endParaRPr lang="en-US"/>
          </a:p>
        </p:txBody>
      </p:sp>
    </p:spTree>
    <p:extLst>
      <p:ext uri="{BB962C8B-B14F-4D97-AF65-F5344CB8AC3E}">
        <p14:creationId xmlns:p14="http://schemas.microsoft.com/office/powerpoint/2010/main" val="164543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3CE9D7-CFA4-E34F-980B-32BBE7618154}" type="datetimeFigureOut">
              <a:rPr lang="en-US" smtClean="0"/>
              <a:t>11/8/16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E82A60-DC54-414B-A901-7D9D68EC540E}" type="slidenum">
              <a:rPr lang="en-US" smtClean="0"/>
              <a:t>‹#›</a:t>
            </a:fld>
            <a:endParaRPr lang="en-US"/>
          </a:p>
        </p:txBody>
      </p:sp>
    </p:spTree>
    <p:extLst>
      <p:ext uri="{BB962C8B-B14F-4D97-AF65-F5344CB8AC3E}">
        <p14:creationId xmlns:p14="http://schemas.microsoft.com/office/powerpoint/2010/main" val="16700679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3CE9D7-CFA4-E34F-980B-32BBE7618154}" type="datetimeFigureOut">
              <a:rPr lang="en-US" smtClean="0"/>
              <a:t>11/8/16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E82A60-DC54-414B-A901-7D9D68EC540E}" type="slidenum">
              <a:rPr lang="en-US" smtClean="0"/>
              <a:t>‹#›</a:t>
            </a:fld>
            <a:endParaRPr lang="en-US"/>
          </a:p>
        </p:txBody>
      </p:sp>
    </p:spTree>
    <p:extLst>
      <p:ext uri="{BB962C8B-B14F-4D97-AF65-F5344CB8AC3E}">
        <p14:creationId xmlns:p14="http://schemas.microsoft.com/office/powerpoint/2010/main" val="8373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53CE9D7-CFA4-E34F-980B-32BBE7618154}" type="datetimeFigureOut">
              <a:rPr lang="en-US" smtClean="0"/>
              <a:t>11/8/16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E82A60-DC54-414B-A901-7D9D68EC540E}" type="slidenum">
              <a:rPr lang="en-US" smtClean="0"/>
              <a:t>‹#›</a:t>
            </a:fld>
            <a:endParaRPr lang="en-US"/>
          </a:p>
        </p:txBody>
      </p:sp>
    </p:spTree>
    <p:extLst>
      <p:ext uri="{BB962C8B-B14F-4D97-AF65-F5344CB8AC3E}">
        <p14:creationId xmlns:p14="http://schemas.microsoft.com/office/powerpoint/2010/main" val="1147851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53CE9D7-CFA4-E34F-980B-32BBE7618154}" type="datetimeFigureOut">
              <a:rPr lang="en-US" smtClean="0"/>
              <a:t>11/8/16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E82A60-DC54-414B-A901-7D9D68EC540E}" type="slidenum">
              <a:rPr lang="en-US" smtClean="0"/>
              <a:t>‹#›</a:t>
            </a:fld>
            <a:endParaRPr lang="en-US"/>
          </a:p>
        </p:txBody>
      </p:sp>
    </p:spTree>
    <p:extLst>
      <p:ext uri="{BB962C8B-B14F-4D97-AF65-F5344CB8AC3E}">
        <p14:creationId xmlns:p14="http://schemas.microsoft.com/office/powerpoint/2010/main" val="10930300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53CE9D7-CFA4-E34F-980B-32BBE7618154}" type="datetimeFigureOut">
              <a:rPr lang="en-US" smtClean="0"/>
              <a:t>11/8/16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E82A60-DC54-414B-A901-7D9D68EC540E}" type="slidenum">
              <a:rPr lang="en-US" smtClean="0"/>
              <a:t>‹#›</a:t>
            </a:fld>
            <a:endParaRPr lang="en-US"/>
          </a:p>
        </p:txBody>
      </p:sp>
    </p:spTree>
    <p:extLst>
      <p:ext uri="{BB962C8B-B14F-4D97-AF65-F5344CB8AC3E}">
        <p14:creationId xmlns:p14="http://schemas.microsoft.com/office/powerpoint/2010/main" val="981135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53CE9D7-CFA4-E34F-980B-32BBE7618154}" type="datetimeFigureOut">
              <a:rPr lang="en-US" smtClean="0"/>
              <a:t>11/8/16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E82A60-DC54-414B-A901-7D9D68EC540E}" type="slidenum">
              <a:rPr lang="en-US" smtClean="0"/>
              <a:t>‹#›</a:t>
            </a:fld>
            <a:endParaRPr lang="en-US"/>
          </a:p>
        </p:txBody>
      </p:sp>
    </p:spTree>
    <p:extLst>
      <p:ext uri="{BB962C8B-B14F-4D97-AF65-F5344CB8AC3E}">
        <p14:creationId xmlns:p14="http://schemas.microsoft.com/office/powerpoint/2010/main" val="1566520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3CE9D7-CFA4-E34F-980B-32BBE7618154}" type="datetimeFigureOut">
              <a:rPr lang="en-US" smtClean="0"/>
              <a:t>11/8/16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E82A60-DC54-414B-A901-7D9D68EC540E}" type="slidenum">
              <a:rPr lang="en-US" smtClean="0"/>
              <a:t>‹#›</a:t>
            </a:fld>
            <a:endParaRPr lang="en-US"/>
          </a:p>
        </p:txBody>
      </p:sp>
    </p:spTree>
    <p:extLst>
      <p:ext uri="{BB962C8B-B14F-4D97-AF65-F5344CB8AC3E}">
        <p14:creationId xmlns:p14="http://schemas.microsoft.com/office/powerpoint/2010/main" val="3572707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3CE9D7-CFA4-E34F-980B-32BBE7618154}" type="datetimeFigureOut">
              <a:rPr lang="en-US" smtClean="0"/>
              <a:t>11/8/16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E82A60-DC54-414B-A901-7D9D68EC540E}" type="slidenum">
              <a:rPr lang="en-US" smtClean="0"/>
              <a:t>‹#›</a:t>
            </a:fld>
            <a:endParaRPr lang="en-US"/>
          </a:p>
        </p:txBody>
      </p:sp>
    </p:spTree>
    <p:extLst>
      <p:ext uri="{BB962C8B-B14F-4D97-AF65-F5344CB8AC3E}">
        <p14:creationId xmlns:p14="http://schemas.microsoft.com/office/powerpoint/2010/main" val="2847476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3CE9D7-CFA4-E34F-980B-32BBE7618154}" type="datetimeFigureOut">
              <a:rPr lang="en-US" smtClean="0"/>
              <a:t>11/8/16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E82A60-DC54-414B-A901-7D9D68EC540E}" type="slidenum">
              <a:rPr lang="en-US" smtClean="0"/>
              <a:t>‹#›</a:t>
            </a:fld>
            <a:endParaRPr lang="en-US"/>
          </a:p>
        </p:txBody>
      </p:sp>
    </p:spTree>
    <p:extLst>
      <p:ext uri="{BB962C8B-B14F-4D97-AF65-F5344CB8AC3E}">
        <p14:creationId xmlns:p14="http://schemas.microsoft.com/office/powerpoint/2010/main" val="11600535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3CE9D7-CFA4-E34F-980B-32BBE7618154}" type="datetimeFigureOut">
              <a:rPr lang="en-US" smtClean="0"/>
              <a:t>11/8/16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E82A60-DC54-414B-A901-7D9D68EC540E}" type="slidenum">
              <a:rPr lang="en-US" smtClean="0"/>
              <a:t>‹#›</a:t>
            </a:fld>
            <a:endParaRPr lang="en-US"/>
          </a:p>
        </p:txBody>
      </p:sp>
    </p:spTree>
    <p:extLst>
      <p:ext uri="{BB962C8B-B14F-4D97-AF65-F5344CB8AC3E}">
        <p14:creationId xmlns:p14="http://schemas.microsoft.com/office/powerpoint/2010/main" val="10122274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4.tiff"/></Relationships>
</file>

<file path=ppt/slides/_rels/slide13.xml.rels><?xml version="1.0" encoding="UTF-8" standalone="yes"?>
<Relationships xmlns="http://schemas.openxmlformats.org/package/2006/relationships"><Relationship Id="rId3" Type="http://schemas.openxmlformats.org/officeDocument/2006/relationships/image" Target="../media/image15.tiff"/><Relationship Id="rId4" Type="http://schemas.openxmlformats.org/officeDocument/2006/relationships/image" Target="../media/image16.tiff"/><Relationship Id="rId5" Type="http://schemas.openxmlformats.org/officeDocument/2006/relationships/image" Target="../media/image17.tiff"/><Relationship Id="rId6" Type="http://schemas.openxmlformats.org/officeDocument/2006/relationships/image" Target="../media/image18.tiff"/><Relationship Id="rId7" Type="http://schemas.openxmlformats.org/officeDocument/2006/relationships/image" Target="../media/image19.tiff"/><Relationship Id="rId8" Type="http://schemas.openxmlformats.org/officeDocument/2006/relationships/image" Target="../media/image20.tiff"/><Relationship Id="rId9" Type="http://schemas.openxmlformats.org/officeDocument/2006/relationships/image" Target="../media/image21.tiff"/><Relationship Id="rId10" Type="http://schemas.openxmlformats.org/officeDocument/2006/relationships/image" Target="../media/image22.tiff"/><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3.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4.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5.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6.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tiff"/></Relationships>
</file>

<file path=ppt/slides/_rels/slide20.xml.rels><?xml version="1.0" encoding="UTF-8" standalone="yes"?>
<Relationships xmlns="http://schemas.openxmlformats.org/package/2006/relationships"><Relationship Id="rId3" Type="http://schemas.openxmlformats.org/officeDocument/2006/relationships/image" Target="../media/image29.tiff"/><Relationship Id="rId4" Type="http://schemas.openxmlformats.org/officeDocument/2006/relationships/image" Target="../media/image30.tiff"/><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32.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5.xml.rels><?xml version="1.0" encoding="UTF-8" standalone="yes"?>
<Relationships xmlns="http://schemas.openxmlformats.org/package/2006/relationships"><Relationship Id="rId3" Type="http://schemas.microsoft.com/office/2011/relationships/webextension" Target="../webextensions/webextension2.xml"/><Relationship Id="rId4"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4.jpeg"/></Relationships>
</file>

<file path=ppt/slides/_rels/slide27.xml.rels><?xml version="1.0" encoding="UTF-8" standalone="yes"?>
<Relationships xmlns="http://schemas.openxmlformats.org/package/2006/relationships"><Relationship Id="rId3" Type="http://schemas.openxmlformats.org/officeDocument/2006/relationships/image" Target="../media/image36.jpg"/><Relationship Id="rId4" Type="http://schemas.openxmlformats.org/officeDocument/2006/relationships/image" Target="../media/image37.jpg"/><Relationship Id="rId5" Type="http://schemas.openxmlformats.org/officeDocument/2006/relationships/image" Target="../media/image38.jpg"/><Relationship Id="rId1" Type="http://schemas.openxmlformats.org/officeDocument/2006/relationships/slideLayout" Target="../slideLayouts/slideLayout7.xml"/><Relationship Id="rId2" Type="http://schemas.openxmlformats.org/officeDocument/2006/relationships/image" Target="../media/image35.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9.JPG"/><Relationship Id="rId3" Type="http://schemas.openxmlformats.org/officeDocument/2006/relationships/image" Target="../media/image40.jpg"/></Relationships>
</file>

<file path=ppt/slides/_rels/slide29.xml.rels><?xml version="1.0" encoding="UTF-8" standalone="yes"?>
<Relationships xmlns="http://schemas.openxmlformats.org/package/2006/relationships"><Relationship Id="rId3" Type="http://schemas.openxmlformats.org/officeDocument/2006/relationships/image" Target="../media/image42.jpg"/><Relationship Id="rId4" Type="http://schemas.openxmlformats.org/officeDocument/2006/relationships/image" Target="../media/image43.JPG"/><Relationship Id="rId5" Type="http://schemas.openxmlformats.org/officeDocument/2006/relationships/image" Target="../media/image44.JPG"/><Relationship Id="rId1" Type="http://schemas.openxmlformats.org/officeDocument/2006/relationships/slideLayout" Target="../slideLayouts/slideLayout7.xml"/><Relationship Id="rId2" Type="http://schemas.openxmlformats.org/officeDocument/2006/relationships/image" Target="../media/image41.jp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45.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46.tif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 Id="rId3" Type="http://schemas.openxmlformats.org/officeDocument/2006/relationships/image" Target="../media/image4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4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 Id="rId3" Type="http://schemas.openxmlformats.org/officeDocument/2006/relationships/image" Target="../media/image50.tiff"/></Relationships>
</file>

<file path=ppt/slides/_rels/slide36.xml.rels><?xml version="1.0" encoding="UTF-8" standalone="yes"?>
<Relationships xmlns="http://schemas.openxmlformats.org/package/2006/relationships"><Relationship Id="rId3" Type="http://schemas.openxmlformats.org/officeDocument/2006/relationships/image" Target="../media/image52.tiff"/><Relationship Id="rId4" Type="http://schemas.openxmlformats.org/officeDocument/2006/relationships/image" Target="../media/image53.tiff"/><Relationship Id="rId5" Type="http://schemas.openxmlformats.org/officeDocument/2006/relationships/image" Target="../media/image54.tiff"/><Relationship Id="rId6" Type="http://schemas.openxmlformats.org/officeDocument/2006/relationships/image" Target="../media/image55.tiff"/><Relationship Id="rId7" Type="http://schemas.openxmlformats.org/officeDocument/2006/relationships/image" Target="../media/image56.tiff"/><Relationship Id="rId8" Type="http://schemas.openxmlformats.org/officeDocument/2006/relationships/image" Target="../media/image57.tiff"/><Relationship Id="rId9" Type="http://schemas.openxmlformats.org/officeDocument/2006/relationships/image" Target="../media/image58.tiff"/><Relationship Id="rId10" Type="http://schemas.openxmlformats.org/officeDocument/2006/relationships/image" Target="../media/image59.tiff"/><Relationship Id="rId1" Type="http://schemas.openxmlformats.org/officeDocument/2006/relationships/slideLayout" Target="../slideLayouts/slideLayout7.xml"/><Relationship Id="rId2" Type="http://schemas.openxmlformats.org/officeDocument/2006/relationships/image" Target="../media/image51.tif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tif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61.tif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2.tiff"/></Relationships>
</file>

<file path=ppt/slides/_rels/slide4.xml.rels><?xml version="1.0" encoding="UTF-8" standalone="yes"?>
<Relationships xmlns="http://schemas.openxmlformats.org/package/2006/relationships"><Relationship Id="rId3" Type="http://schemas.microsoft.com/office/2011/relationships/webextension" Target="../webextensions/webextension1.xml"/><Relationship Id="rId4"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 Id="rId3" Type="http://schemas.openxmlformats.org/officeDocument/2006/relationships/image" Target="../media/image6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 Id="rId3" Type="http://schemas.openxmlformats.org/officeDocument/2006/relationships/image" Target="../media/image64.tif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tif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tif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tif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68.tif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tif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70.tif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3.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4.tif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 Id="rId3" Type="http://schemas.openxmlformats.org/officeDocument/2006/relationships/image" Target="../media/image75.tiff"/></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2.xml"/><Relationship Id="rId3" Type="http://schemas.openxmlformats.org/officeDocument/2006/relationships/image" Target="../media/image76.tiff"/></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tiff"/><Relationship Id="rId3" Type="http://schemas.openxmlformats.org/officeDocument/2006/relationships/image" Target="../media/image7.tiff"/></Relationships>
</file>

<file path=ppt/slides/_rels/slide8.xml.rels><?xml version="1.0" encoding="UTF-8" standalone="yes"?>
<Relationships xmlns="http://schemas.openxmlformats.org/package/2006/relationships"><Relationship Id="rId3" Type="http://schemas.openxmlformats.org/officeDocument/2006/relationships/image" Target="../media/image8.tiff"/><Relationship Id="rId4" Type="http://schemas.openxmlformats.org/officeDocument/2006/relationships/image" Target="../media/image9.tiff"/><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3" Type="http://schemas.openxmlformats.org/officeDocument/2006/relationships/image" Target="../media/image10.tiff"/><Relationship Id="rId4" Type="http://schemas.openxmlformats.org/officeDocument/2006/relationships/image" Target="../media/image11.tiff"/><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User Experience in Libraries</a:t>
            </a:r>
            <a:br>
              <a:rPr lang="en-US" dirty="0" smtClean="0"/>
            </a:br>
            <a:r>
              <a:rPr lang="en-US" sz="4000" dirty="0" smtClean="0"/>
              <a:t>(as told by cats)</a:t>
            </a:r>
            <a:endParaRPr lang="en-US" sz="4000" dirty="0"/>
          </a:p>
        </p:txBody>
      </p:sp>
      <p:sp>
        <p:nvSpPr>
          <p:cNvPr id="3" name="Subtitle 2"/>
          <p:cNvSpPr>
            <a:spLocks noGrp="1"/>
          </p:cNvSpPr>
          <p:nvPr>
            <p:ph type="subTitle" idx="1"/>
          </p:nvPr>
        </p:nvSpPr>
        <p:spPr/>
        <p:txBody>
          <a:bodyPr/>
          <a:lstStyle/>
          <a:p>
            <a:r>
              <a:rPr lang="en-US" dirty="0" smtClean="0"/>
              <a:t>Jenny Emanuel Taylor</a:t>
            </a:r>
          </a:p>
          <a:p>
            <a:r>
              <a:rPr lang="en-US" dirty="0" err="1" smtClean="0"/>
              <a:t>emanuelj@uic.edu</a:t>
            </a:r>
            <a:endParaRPr lang="en-US" dirty="0"/>
          </a:p>
        </p:txBody>
      </p:sp>
    </p:spTree>
    <p:extLst>
      <p:ext uri="{BB962C8B-B14F-4D97-AF65-F5344CB8AC3E}">
        <p14:creationId xmlns:p14="http://schemas.microsoft.com/office/powerpoint/2010/main" val="12201811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Using Data to Make Good Decisions</a:t>
            </a:r>
            <a:endParaRPr lang="en-US" dirty="0"/>
          </a:p>
        </p:txBody>
      </p:sp>
      <p:pic>
        <p:nvPicPr>
          <p:cNvPr id="4" name="Picture 3"/>
          <p:cNvPicPr>
            <a:picLocks noChangeAspect="1"/>
          </p:cNvPicPr>
          <p:nvPr/>
        </p:nvPicPr>
        <p:blipFill>
          <a:blip r:embed="rId3"/>
          <a:stretch>
            <a:fillRect/>
          </a:stretch>
        </p:blipFill>
        <p:spPr>
          <a:xfrm>
            <a:off x="3793257" y="1690688"/>
            <a:ext cx="4605485" cy="4605485"/>
          </a:xfrm>
          <a:prstGeom prst="rect">
            <a:avLst/>
          </a:prstGeom>
        </p:spPr>
      </p:pic>
    </p:spTree>
    <p:extLst>
      <p:ext uri="{BB962C8B-B14F-4D97-AF65-F5344CB8AC3E}">
        <p14:creationId xmlns:p14="http://schemas.microsoft.com/office/powerpoint/2010/main" val="19536761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15014" y="427117"/>
            <a:ext cx="4826000" cy="1325563"/>
          </a:xfrm>
        </p:spPr>
        <p:txBody>
          <a:bodyPr>
            <a:normAutofit fontScale="90000"/>
          </a:bodyPr>
          <a:lstStyle/>
          <a:p>
            <a:pPr algn="ctr"/>
            <a:r>
              <a:rPr lang="en-US" dirty="0" smtClean="0"/>
              <a:t>Why is this important to libraries?</a:t>
            </a:r>
            <a:endParaRPr lang="en-US" dirty="0"/>
          </a:p>
        </p:txBody>
      </p:sp>
      <p:sp>
        <p:nvSpPr>
          <p:cNvPr id="3" name="Content Placeholder 2"/>
          <p:cNvSpPr>
            <a:spLocks noGrp="1"/>
          </p:cNvSpPr>
          <p:nvPr>
            <p:ph idx="1"/>
          </p:nvPr>
        </p:nvSpPr>
        <p:spPr>
          <a:xfrm>
            <a:off x="7115014" y="1907664"/>
            <a:ext cx="4555210" cy="4351338"/>
          </a:xfrm>
        </p:spPr>
        <p:txBody>
          <a:bodyPr>
            <a:normAutofit lnSpcReduction="10000"/>
          </a:bodyPr>
          <a:lstStyle/>
          <a:p>
            <a:r>
              <a:rPr lang="en-US" dirty="0" smtClean="0"/>
              <a:t>We have competition</a:t>
            </a:r>
          </a:p>
          <a:p>
            <a:r>
              <a:rPr lang="en-US" dirty="0" smtClean="0"/>
              <a:t>Need to do more with less </a:t>
            </a:r>
          </a:p>
          <a:p>
            <a:r>
              <a:rPr lang="en-US" dirty="0" smtClean="0"/>
              <a:t>We struggle with defining priorities</a:t>
            </a:r>
          </a:p>
          <a:p>
            <a:r>
              <a:rPr lang="en-US" dirty="0" smtClean="0"/>
              <a:t>Librarians do not have all the answers (gasp!)</a:t>
            </a:r>
          </a:p>
          <a:p>
            <a:r>
              <a:rPr lang="en-US" dirty="0" smtClean="0"/>
              <a:t>Gets people aware of what you do</a:t>
            </a:r>
          </a:p>
          <a:p>
            <a:r>
              <a:rPr lang="en-US" dirty="0" smtClean="0"/>
              <a:t>Makes people interested in the library</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285" y="207504"/>
            <a:ext cx="6350000" cy="6456766"/>
          </a:xfrm>
          <a:prstGeom prst="rect">
            <a:avLst/>
          </a:prstGeom>
        </p:spPr>
      </p:pic>
    </p:spTree>
    <p:extLst>
      <p:ext uri="{BB962C8B-B14F-4D97-AF65-F5344CB8AC3E}">
        <p14:creationId xmlns:p14="http://schemas.microsoft.com/office/powerpoint/2010/main" val="4102752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sp>
        <p:nvSpPr>
          <p:cNvPr id="7" name="Freeform 7"/>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0" y="1466224"/>
            <a:ext cx="5439902" cy="3925553"/>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a:stretch>
            <a:fillRect/>
          </a:stretch>
        </p:blipFill>
        <p:spPr>
          <a:xfrm>
            <a:off x="6655435" y="641786"/>
            <a:ext cx="4320181" cy="5574428"/>
          </a:xfrm>
          <a:prstGeom prst="rect">
            <a:avLst/>
          </a:prstGeom>
        </p:spPr>
      </p:pic>
      <p:sp>
        <p:nvSpPr>
          <p:cNvPr id="2" name="Title 1"/>
          <p:cNvSpPr>
            <a:spLocks noGrp="1"/>
          </p:cNvSpPr>
          <p:nvPr>
            <p:ph type="title"/>
          </p:nvPr>
        </p:nvSpPr>
        <p:spPr>
          <a:xfrm>
            <a:off x="483782" y="1950856"/>
            <a:ext cx="3261741" cy="2956289"/>
          </a:xfrm>
        </p:spPr>
        <p:txBody>
          <a:bodyPr vert="horz" lIns="91440" tIns="45720" rIns="91440" bIns="45720" rtlCol="0" anchor="ctr">
            <a:normAutofit/>
          </a:bodyPr>
          <a:lstStyle/>
          <a:p>
            <a:r>
              <a:rPr lang="en-US" sz="4000" kern="1200">
                <a:solidFill>
                  <a:schemeClr val="bg1"/>
                </a:solidFill>
                <a:latin typeface="+mj-lt"/>
                <a:ea typeface="+mj-ea"/>
                <a:cs typeface="+mj-cs"/>
              </a:rPr>
              <a:t>University of Rochester</a:t>
            </a:r>
            <a:br>
              <a:rPr lang="en-US" sz="4000" kern="1200">
                <a:solidFill>
                  <a:schemeClr val="bg1"/>
                </a:solidFill>
                <a:latin typeface="+mj-lt"/>
                <a:ea typeface="+mj-ea"/>
                <a:cs typeface="+mj-cs"/>
              </a:rPr>
            </a:br>
            <a:r>
              <a:rPr lang="en-US" sz="4000" kern="1200">
                <a:solidFill>
                  <a:schemeClr val="bg1"/>
                </a:solidFill>
                <a:latin typeface="+mj-lt"/>
                <a:ea typeface="+mj-ea"/>
                <a:cs typeface="+mj-cs"/>
              </a:rPr>
              <a:t/>
            </a:r>
            <a:br>
              <a:rPr lang="en-US" sz="4000" kern="1200">
                <a:solidFill>
                  <a:schemeClr val="bg1"/>
                </a:solidFill>
                <a:latin typeface="+mj-lt"/>
                <a:ea typeface="+mj-ea"/>
                <a:cs typeface="+mj-cs"/>
              </a:rPr>
            </a:br>
            <a:r>
              <a:rPr lang="en-US" sz="4000" kern="1200">
                <a:solidFill>
                  <a:schemeClr val="bg1"/>
                </a:solidFill>
                <a:latin typeface="+mj-lt"/>
                <a:ea typeface="+mj-ea"/>
                <a:cs typeface="+mj-cs"/>
              </a:rPr>
              <a:t>Ethnographic Research</a:t>
            </a:r>
          </a:p>
        </p:txBody>
      </p:sp>
    </p:spTree>
    <p:extLst>
      <p:ext uri="{BB962C8B-B14F-4D97-AF65-F5344CB8AC3E}">
        <p14:creationId xmlns:p14="http://schemas.microsoft.com/office/powerpoint/2010/main" val="33684570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Stuff I’ve Done</a:t>
            </a:r>
            <a:endParaRPr lang="en-US" dirty="0"/>
          </a:p>
        </p:txBody>
      </p:sp>
      <p:pic>
        <p:nvPicPr>
          <p:cNvPr id="4" name="Picture 3"/>
          <p:cNvPicPr>
            <a:picLocks noChangeAspect="1"/>
          </p:cNvPicPr>
          <p:nvPr/>
        </p:nvPicPr>
        <p:blipFill>
          <a:blip r:embed="rId3"/>
          <a:stretch>
            <a:fillRect/>
          </a:stretch>
        </p:blipFill>
        <p:spPr>
          <a:xfrm>
            <a:off x="1100254" y="1566747"/>
            <a:ext cx="2793378" cy="931126"/>
          </a:xfrm>
          <a:prstGeom prst="rect">
            <a:avLst/>
          </a:prstGeom>
        </p:spPr>
      </p:pic>
      <p:pic>
        <p:nvPicPr>
          <p:cNvPr id="6" name="Picture 5"/>
          <p:cNvPicPr>
            <a:picLocks noChangeAspect="1"/>
          </p:cNvPicPr>
          <p:nvPr/>
        </p:nvPicPr>
        <p:blipFill>
          <a:blip r:embed="rId4"/>
          <a:stretch>
            <a:fillRect/>
          </a:stretch>
        </p:blipFill>
        <p:spPr>
          <a:xfrm>
            <a:off x="1718208" y="2661580"/>
            <a:ext cx="2175424" cy="955560"/>
          </a:xfrm>
          <a:prstGeom prst="rect">
            <a:avLst/>
          </a:prstGeom>
        </p:spPr>
      </p:pic>
      <p:pic>
        <p:nvPicPr>
          <p:cNvPr id="7" name="Picture 6"/>
          <p:cNvPicPr>
            <a:picLocks noChangeAspect="1"/>
          </p:cNvPicPr>
          <p:nvPr/>
        </p:nvPicPr>
        <p:blipFill>
          <a:blip r:embed="rId5"/>
          <a:stretch>
            <a:fillRect/>
          </a:stretch>
        </p:blipFill>
        <p:spPr>
          <a:xfrm>
            <a:off x="4723609" y="4304859"/>
            <a:ext cx="3456920" cy="1643279"/>
          </a:xfrm>
          <a:prstGeom prst="rect">
            <a:avLst/>
          </a:prstGeom>
        </p:spPr>
      </p:pic>
      <p:pic>
        <p:nvPicPr>
          <p:cNvPr id="8" name="Picture 7"/>
          <p:cNvPicPr>
            <a:picLocks noChangeAspect="1"/>
          </p:cNvPicPr>
          <p:nvPr/>
        </p:nvPicPr>
        <p:blipFill>
          <a:blip r:embed="rId6"/>
          <a:stretch>
            <a:fillRect/>
          </a:stretch>
        </p:blipFill>
        <p:spPr>
          <a:xfrm>
            <a:off x="2287898" y="3790935"/>
            <a:ext cx="2132061" cy="734735"/>
          </a:xfrm>
          <a:prstGeom prst="rect">
            <a:avLst/>
          </a:prstGeom>
        </p:spPr>
      </p:pic>
      <p:pic>
        <p:nvPicPr>
          <p:cNvPr id="9" name="Picture 8"/>
          <p:cNvPicPr>
            <a:picLocks noChangeAspect="1"/>
          </p:cNvPicPr>
          <p:nvPr/>
        </p:nvPicPr>
        <p:blipFill>
          <a:blip r:embed="rId7"/>
          <a:stretch>
            <a:fillRect/>
          </a:stretch>
        </p:blipFill>
        <p:spPr>
          <a:xfrm>
            <a:off x="8423764" y="3199830"/>
            <a:ext cx="2902990" cy="2788944"/>
          </a:xfrm>
          <a:prstGeom prst="rect">
            <a:avLst/>
          </a:prstGeom>
        </p:spPr>
      </p:pic>
      <p:pic>
        <p:nvPicPr>
          <p:cNvPr id="11" name="Picture 10"/>
          <p:cNvPicPr>
            <a:picLocks noChangeAspect="1"/>
          </p:cNvPicPr>
          <p:nvPr/>
        </p:nvPicPr>
        <p:blipFill>
          <a:blip r:embed="rId8"/>
          <a:stretch>
            <a:fillRect/>
          </a:stretch>
        </p:blipFill>
        <p:spPr>
          <a:xfrm>
            <a:off x="8811349" y="1310907"/>
            <a:ext cx="2000214" cy="1566747"/>
          </a:xfrm>
          <a:prstGeom prst="rect">
            <a:avLst/>
          </a:prstGeom>
        </p:spPr>
      </p:pic>
      <p:pic>
        <p:nvPicPr>
          <p:cNvPr id="12" name="Picture 11"/>
          <p:cNvPicPr>
            <a:picLocks noChangeAspect="1"/>
          </p:cNvPicPr>
          <p:nvPr/>
        </p:nvPicPr>
        <p:blipFill>
          <a:blip r:embed="rId9"/>
          <a:stretch>
            <a:fillRect/>
          </a:stretch>
        </p:blipFill>
        <p:spPr>
          <a:xfrm>
            <a:off x="4723609" y="1750122"/>
            <a:ext cx="3236391" cy="1678878"/>
          </a:xfrm>
          <a:prstGeom prst="rect">
            <a:avLst/>
          </a:prstGeom>
        </p:spPr>
      </p:pic>
      <p:pic>
        <p:nvPicPr>
          <p:cNvPr id="13" name="Picture 12"/>
          <p:cNvPicPr>
            <a:picLocks noChangeAspect="1"/>
          </p:cNvPicPr>
          <p:nvPr/>
        </p:nvPicPr>
        <p:blipFill>
          <a:blip r:embed="rId10"/>
          <a:stretch>
            <a:fillRect/>
          </a:stretch>
        </p:blipFill>
        <p:spPr>
          <a:xfrm>
            <a:off x="1100254" y="4875396"/>
            <a:ext cx="3319705" cy="1113378"/>
          </a:xfrm>
          <a:prstGeom prst="rect">
            <a:avLst/>
          </a:prstGeom>
        </p:spPr>
      </p:pic>
    </p:spTree>
    <p:extLst>
      <p:ext uri="{BB962C8B-B14F-4D97-AF65-F5344CB8AC3E}">
        <p14:creationId xmlns:p14="http://schemas.microsoft.com/office/powerpoint/2010/main" val="16632328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tretch/>
        </p:blipFill>
        <p:spPr>
          <a:xfrm>
            <a:off x="3785286" y="1032218"/>
            <a:ext cx="8053188" cy="4793564"/>
          </a:xfrm>
          <a:prstGeom prst="rect">
            <a:avLst/>
          </a:prstGeom>
          <a:effectLst/>
        </p:spPr>
      </p:pic>
      <p:sp>
        <p:nvSpPr>
          <p:cNvPr id="2" name="Title 1"/>
          <p:cNvSpPr>
            <a:spLocks noGrp="1"/>
          </p:cNvSpPr>
          <p:nvPr>
            <p:ph type="title"/>
          </p:nvPr>
        </p:nvSpPr>
        <p:spPr>
          <a:xfrm>
            <a:off x="648929" y="629266"/>
            <a:ext cx="2849645" cy="1676603"/>
          </a:xfrm>
        </p:spPr>
        <p:txBody>
          <a:bodyPr>
            <a:normAutofit/>
          </a:bodyPr>
          <a:lstStyle/>
          <a:p>
            <a:pPr algn="ctr"/>
            <a:r>
              <a:rPr lang="en-US" dirty="0"/>
              <a:t>An Intro to Methods</a:t>
            </a:r>
          </a:p>
        </p:txBody>
      </p:sp>
      <p:sp>
        <p:nvSpPr>
          <p:cNvPr id="3" name="Content Placeholder 2"/>
          <p:cNvSpPr>
            <a:spLocks noGrp="1"/>
          </p:cNvSpPr>
          <p:nvPr>
            <p:ph idx="1"/>
          </p:nvPr>
        </p:nvSpPr>
        <p:spPr>
          <a:xfrm>
            <a:off x="648930" y="2438400"/>
            <a:ext cx="3667037" cy="3785419"/>
          </a:xfrm>
        </p:spPr>
        <p:txBody>
          <a:bodyPr>
            <a:normAutofit/>
          </a:bodyPr>
          <a:lstStyle/>
          <a:p>
            <a:r>
              <a:rPr lang="en-US" dirty="0"/>
              <a:t>Multiple methods</a:t>
            </a:r>
          </a:p>
          <a:p>
            <a:r>
              <a:rPr lang="en-US" dirty="0"/>
              <a:t>Attitudinal vs Behavioral</a:t>
            </a:r>
          </a:p>
          <a:p>
            <a:r>
              <a:rPr lang="en-US" dirty="0"/>
              <a:t>Qualitative vs Quantitative</a:t>
            </a:r>
          </a:p>
          <a:p>
            <a:r>
              <a:rPr lang="en-US" dirty="0"/>
              <a:t>Context of Use</a:t>
            </a:r>
          </a:p>
          <a:p>
            <a:r>
              <a:rPr lang="en-US" dirty="0"/>
              <a:t>Ethnography</a:t>
            </a:r>
          </a:p>
        </p:txBody>
      </p:sp>
    </p:spTree>
    <p:extLst>
      <p:ext uri="{BB962C8B-B14F-4D97-AF65-F5344CB8AC3E}">
        <p14:creationId xmlns:p14="http://schemas.microsoft.com/office/powerpoint/2010/main" val="16002929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pic>
        <p:nvPicPr>
          <p:cNvPr id="4" name="Picture 3"/>
          <p:cNvPicPr>
            <a:picLocks noChangeAspect="1"/>
          </p:cNvPicPr>
          <p:nvPr/>
        </p:nvPicPr>
        <p:blipFill rotWithShape="1">
          <a:blip r:embed="rId3"/>
          <a:srcRect l="3494" r="14106"/>
          <a:stretch/>
        </p:blipFill>
        <p:spPr>
          <a:xfrm>
            <a:off x="20" y="10"/>
            <a:ext cx="7534636" cy="6857990"/>
          </a:xfrm>
          <a:prstGeom prst="rect">
            <a:avLst/>
          </a:prstGeom>
        </p:spPr>
      </p:pic>
      <p:sp>
        <p:nvSpPr>
          <p:cNvPr id="2" name="Title 1"/>
          <p:cNvSpPr>
            <a:spLocks noGrp="1"/>
          </p:cNvSpPr>
          <p:nvPr>
            <p:ph type="title"/>
          </p:nvPr>
        </p:nvSpPr>
        <p:spPr>
          <a:xfrm>
            <a:off x="8153399" y="365125"/>
            <a:ext cx="3430605" cy="5530319"/>
          </a:xfrm>
        </p:spPr>
        <p:txBody>
          <a:bodyPr vert="horz" lIns="91440" tIns="45720" rIns="91440" bIns="45720" rtlCol="0" anchor="ctr">
            <a:normAutofit/>
          </a:bodyPr>
          <a:lstStyle/>
          <a:p>
            <a:pPr algn="ctr"/>
            <a:r>
              <a:rPr lang="en-US" dirty="0"/>
              <a:t>Multiple </a:t>
            </a:r>
            <a:r>
              <a:rPr lang="en-US" dirty="0" smtClean="0"/>
              <a:t>Methods</a:t>
            </a:r>
            <a:endParaRPr lang="en-US" dirty="0"/>
          </a:p>
        </p:txBody>
      </p:sp>
    </p:spTree>
    <p:extLst>
      <p:ext uri="{BB962C8B-B14F-4D97-AF65-F5344CB8AC3E}">
        <p14:creationId xmlns:p14="http://schemas.microsoft.com/office/powerpoint/2010/main" val="27218306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4468" r="2536" b="1"/>
          <a:stretch/>
        </p:blipFill>
        <p:spPr>
          <a:xfrm>
            <a:off x="4636008" y="640082"/>
            <a:ext cx="6916329" cy="5577837"/>
          </a:xfrm>
          <a:prstGeom prst="rect">
            <a:avLst/>
          </a:prstGeom>
          <a:effectLst/>
        </p:spPr>
      </p:pic>
      <p:sp>
        <p:nvSpPr>
          <p:cNvPr id="2" name="Title 1"/>
          <p:cNvSpPr>
            <a:spLocks noGrp="1"/>
          </p:cNvSpPr>
          <p:nvPr>
            <p:ph type="title"/>
          </p:nvPr>
        </p:nvSpPr>
        <p:spPr>
          <a:xfrm>
            <a:off x="648929" y="629266"/>
            <a:ext cx="3667039" cy="1676603"/>
          </a:xfrm>
        </p:spPr>
        <p:txBody>
          <a:bodyPr>
            <a:normAutofit/>
          </a:bodyPr>
          <a:lstStyle/>
          <a:p>
            <a:pPr algn="ctr"/>
            <a:r>
              <a:rPr lang="en-US" sz="3100" dirty="0"/>
              <a:t>Attitudinal/Behavioral</a:t>
            </a:r>
          </a:p>
        </p:txBody>
      </p:sp>
      <p:sp>
        <p:nvSpPr>
          <p:cNvPr id="3" name="Content Placeholder 2"/>
          <p:cNvSpPr>
            <a:spLocks noGrp="1"/>
          </p:cNvSpPr>
          <p:nvPr>
            <p:ph idx="1"/>
          </p:nvPr>
        </p:nvSpPr>
        <p:spPr>
          <a:xfrm>
            <a:off x="648930" y="2438400"/>
            <a:ext cx="3667037" cy="3785419"/>
          </a:xfrm>
        </p:spPr>
        <p:txBody>
          <a:bodyPr>
            <a:normAutofit/>
          </a:bodyPr>
          <a:lstStyle/>
          <a:p>
            <a:pPr marL="0" indent="0">
              <a:buNone/>
            </a:pPr>
            <a:r>
              <a:rPr lang="en-US" dirty="0"/>
              <a:t>What people say (attitude) versus what they do (behavioral)</a:t>
            </a:r>
          </a:p>
        </p:txBody>
      </p:sp>
    </p:spTree>
    <p:extLst>
      <p:ext uri="{BB962C8B-B14F-4D97-AF65-F5344CB8AC3E}">
        <p14:creationId xmlns:p14="http://schemas.microsoft.com/office/powerpoint/2010/main" val="4285687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referRelativeResize="0">
            <a:picLocks/>
          </p:cNvPicPr>
          <p:nvPr/>
        </p:nvPicPr>
        <p:blipFill rotWithShape="1">
          <a:blip r:embed="rId3"/>
          <a:stretch/>
        </p:blipFill>
        <p:spPr>
          <a:xfrm>
            <a:off x="6731000" y="0"/>
            <a:ext cx="5461000" cy="6845300"/>
          </a:xfrm>
          <a:prstGeom prst="rect">
            <a:avLst/>
          </a:prstGeom>
          <a:effectLst/>
        </p:spPr>
      </p:pic>
      <p:sp>
        <p:nvSpPr>
          <p:cNvPr id="2" name="Title 1"/>
          <p:cNvSpPr>
            <a:spLocks noGrp="1"/>
          </p:cNvSpPr>
          <p:nvPr>
            <p:ph type="title"/>
          </p:nvPr>
        </p:nvSpPr>
        <p:spPr>
          <a:xfrm>
            <a:off x="648929" y="629267"/>
            <a:ext cx="6586491" cy="1076442"/>
          </a:xfrm>
        </p:spPr>
        <p:txBody>
          <a:bodyPr>
            <a:normAutofit/>
          </a:bodyPr>
          <a:lstStyle/>
          <a:p>
            <a:pPr algn="ctr"/>
            <a:r>
              <a:rPr lang="en-US" dirty="0"/>
              <a:t>Qualitative vs Quantitative	</a:t>
            </a:r>
          </a:p>
        </p:txBody>
      </p:sp>
      <p:sp>
        <p:nvSpPr>
          <p:cNvPr id="3" name="Content Placeholder 2"/>
          <p:cNvSpPr>
            <a:spLocks noGrp="1"/>
          </p:cNvSpPr>
          <p:nvPr>
            <p:ph idx="1"/>
          </p:nvPr>
        </p:nvSpPr>
        <p:spPr>
          <a:xfrm>
            <a:off x="648931" y="1705708"/>
            <a:ext cx="6082070" cy="4747845"/>
          </a:xfrm>
        </p:spPr>
        <p:txBody>
          <a:bodyPr numCol="2">
            <a:normAutofit lnSpcReduction="10000"/>
          </a:bodyPr>
          <a:lstStyle/>
          <a:p>
            <a:pPr marL="0" marR="0" lvl="0" indent="0" defTabSz="914400" eaLnBrk="1" fontAlgn="auto" latinLnBrk="0" hangingPunct="1">
              <a:lnSpc>
                <a:spcPct val="70000"/>
              </a:lnSpc>
              <a:spcBef>
                <a:spcPts val="0"/>
              </a:spcBef>
              <a:spcAft>
                <a:spcPts val="0"/>
              </a:spcAft>
              <a:buClrTx/>
              <a:buSzTx/>
              <a:buFontTx/>
              <a:buNone/>
              <a:tabLst/>
              <a:defRPr/>
            </a:pPr>
            <a:r>
              <a:rPr lang="en-US" sz="2200" dirty="0"/>
              <a:t>Quantitative:  </a:t>
            </a:r>
            <a:r>
              <a:rPr lang="en-US" sz="2200" dirty="0" smtClean="0"/>
              <a:t/>
            </a:r>
            <a:br>
              <a:rPr lang="en-US" sz="2200" dirty="0" smtClean="0"/>
            </a:br>
            <a:endParaRPr lang="en-US" sz="2200" dirty="0"/>
          </a:p>
          <a:p>
            <a:pPr marR="0" lvl="0" defTabSz="914400" eaLnBrk="1" fontAlgn="auto" latinLnBrk="0" hangingPunct="1">
              <a:lnSpc>
                <a:spcPct val="70000"/>
              </a:lnSpc>
              <a:spcBef>
                <a:spcPts val="0"/>
              </a:spcBef>
              <a:spcAft>
                <a:spcPts val="0"/>
              </a:spcAft>
              <a:buClrTx/>
              <a:buSzTx/>
              <a:buFont typeface="Arial" charset="0"/>
              <a:buChar char="•"/>
              <a:tabLst/>
              <a:defRPr/>
            </a:pPr>
            <a:r>
              <a:rPr lang="en-US" sz="2200" dirty="0"/>
              <a:t>Uses data from a structured </a:t>
            </a:r>
            <a:r>
              <a:rPr lang="en-US" sz="2200" dirty="0" smtClean="0"/>
              <a:t>instrument</a:t>
            </a:r>
            <a:br>
              <a:rPr lang="en-US" sz="2200" dirty="0" smtClean="0"/>
            </a:br>
            <a:endParaRPr lang="en-US" sz="2200" dirty="0"/>
          </a:p>
          <a:p>
            <a:pPr marR="0" lvl="0" defTabSz="914400" eaLnBrk="1" fontAlgn="auto" latinLnBrk="0" hangingPunct="1">
              <a:lnSpc>
                <a:spcPct val="70000"/>
              </a:lnSpc>
              <a:spcBef>
                <a:spcPts val="0"/>
              </a:spcBef>
              <a:spcAft>
                <a:spcPts val="0"/>
              </a:spcAft>
              <a:buClrTx/>
              <a:buSzTx/>
              <a:buFont typeface="Arial" charset="0"/>
              <a:buChar char="•"/>
              <a:tabLst/>
              <a:defRPr/>
            </a:pPr>
            <a:r>
              <a:rPr lang="en-US" sz="2200" dirty="0"/>
              <a:t>Results are based on a larger sample representing a </a:t>
            </a:r>
            <a:r>
              <a:rPr lang="en-US" sz="2200" dirty="0" smtClean="0"/>
              <a:t>population</a:t>
            </a:r>
            <a:br>
              <a:rPr lang="en-US" sz="2200" dirty="0" smtClean="0"/>
            </a:br>
            <a:endParaRPr lang="en-US" sz="2200" dirty="0"/>
          </a:p>
          <a:p>
            <a:pPr marR="0" lvl="0" defTabSz="914400" eaLnBrk="1" fontAlgn="auto" latinLnBrk="0" hangingPunct="1">
              <a:lnSpc>
                <a:spcPct val="70000"/>
              </a:lnSpc>
              <a:spcBef>
                <a:spcPts val="0"/>
              </a:spcBef>
              <a:spcAft>
                <a:spcPts val="0"/>
              </a:spcAft>
              <a:buClrTx/>
              <a:buSzTx/>
              <a:buFont typeface="Arial" charset="0"/>
              <a:buChar char="•"/>
              <a:tabLst/>
              <a:defRPr/>
            </a:pPr>
            <a:r>
              <a:rPr lang="en-US" sz="2200" dirty="0"/>
              <a:t>Data in the form of numbers and </a:t>
            </a:r>
            <a:r>
              <a:rPr lang="en-US" sz="2200" dirty="0" smtClean="0"/>
              <a:t>statistics</a:t>
            </a:r>
            <a:br>
              <a:rPr lang="en-US" sz="2200" dirty="0" smtClean="0"/>
            </a:br>
            <a:endParaRPr lang="en-US" sz="2200" dirty="0"/>
          </a:p>
          <a:p>
            <a:pPr marR="0" lvl="0" defTabSz="914400" eaLnBrk="1" fontAlgn="auto" latinLnBrk="0" hangingPunct="1">
              <a:lnSpc>
                <a:spcPct val="70000"/>
              </a:lnSpc>
              <a:spcBef>
                <a:spcPts val="0"/>
              </a:spcBef>
              <a:spcAft>
                <a:spcPts val="0"/>
              </a:spcAft>
              <a:buClrTx/>
              <a:buSzTx/>
              <a:buFont typeface="Arial" charset="0"/>
              <a:buChar char="•"/>
              <a:tabLst/>
              <a:defRPr/>
            </a:pPr>
            <a:r>
              <a:rPr lang="en-US" sz="2200" dirty="0"/>
              <a:t>Can be used to generalize concepts, investigate relationships, or predict future </a:t>
            </a:r>
            <a:r>
              <a:rPr lang="en-US" sz="2200" dirty="0" smtClean="0"/>
              <a:t>results</a:t>
            </a:r>
            <a:br>
              <a:rPr lang="en-US" sz="2200" dirty="0" smtClean="0"/>
            </a:br>
            <a:endParaRPr lang="en-US" sz="2200" dirty="0"/>
          </a:p>
          <a:p>
            <a:pPr marR="0" lvl="0" defTabSz="914400" eaLnBrk="1" fontAlgn="auto" latinLnBrk="0" hangingPunct="1">
              <a:lnSpc>
                <a:spcPct val="70000"/>
              </a:lnSpc>
              <a:spcBef>
                <a:spcPts val="0"/>
              </a:spcBef>
              <a:spcAft>
                <a:spcPts val="0"/>
              </a:spcAft>
              <a:buClrTx/>
              <a:buSzTx/>
              <a:buFont typeface="Arial" charset="0"/>
              <a:buChar char="•"/>
              <a:tabLst/>
              <a:defRPr/>
            </a:pPr>
            <a:r>
              <a:rPr lang="en-US" sz="2200" dirty="0"/>
              <a:t>Answer Questions like how many and how </a:t>
            </a:r>
            <a:r>
              <a:rPr lang="en-US" sz="2200" dirty="0" smtClean="0"/>
              <a:t>much</a:t>
            </a:r>
            <a:br>
              <a:rPr lang="en-US" sz="2200" dirty="0" smtClean="0"/>
            </a:br>
            <a:endParaRPr lang="en-US" sz="2200" dirty="0"/>
          </a:p>
          <a:p>
            <a:pPr marL="0" marR="0" lvl="0" indent="0" defTabSz="914400" eaLnBrk="1" fontAlgn="auto" latinLnBrk="0" hangingPunct="1">
              <a:lnSpc>
                <a:spcPct val="70000"/>
              </a:lnSpc>
              <a:spcBef>
                <a:spcPts val="0"/>
              </a:spcBef>
              <a:spcAft>
                <a:spcPts val="0"/>
              </a:spcAft>
              <a:buClrTx/>
              <a:buSzTx/>
              <a:buNone/>
              <a:tabLst/>
              <a:defRPr/>
            </a:pPr>
            <a:r>
              <a:rPr lang="en-US" sz="2200" dirty="0" smtClean="0"/>
              <a:t>Qualitative:</a:t>
            </a:r>
            <a:br>
              <a:rPr lang="en-US" sz="2200" dirty="0" smtClean="0"/>
            </a:br>
            <a:endParaRPr lang="en-US" sz="2200" dirty="0"/>
          </a:p>
          <a:p>
            <a:pPr>
              <a:lnSpc>
                <a:spcPct val="70000"/>
              </a:lnSpc>
              <a:spcBef>
                <a:spcPts val="0"/>
              </a:spcBef>
            </a:pPr>
            <a:r>
              <a:rPr lang="en-US" sz="2200" dirty="0"/>
              <a:t>Tries do understand and find meaning of what is being </a:t>
            </a:r>
            <a:r>
              <a:rPr lang="en-US" sz="2200" dirty="0" smtClean="0"/>
              <a:t>studied</a:t>
            </a:r>
            <a:br>
              <a:rPr lang="en-US" sz="2200" dirty="0" smtClean="0"/>
            </a:br>
            <a:endParaRPr lang="en-US" sz="2200" dirty="0"/>
          </a:p>
          <a:p>
            <a:pPr>
              <a:lnSpc>
                <a:spcPct val="70000"/>
              </a:lnSpc>
              <a:spcBef>
                <a:spcPts val="0"/>
              </a:spcBef>
            </a:pPr>
            <a:r>
              <a:rPr lang="en-US" sz="2200" dirty="0"/>
              <a:t>Allows meaning to emerge from the </a:t>
            </a:r>
            <a:r>
              <a:rPr lang="en-US" sz="2200" dirty="0" smtClean="0"/>
              <a:t>participants</a:t>
            </a:r>
            <a:br>
              <a:rPr lang="en-US" sz="2200" dirty="0" smtClean="0"/>
            </a:br>
            <a:endParaRPr lang="en-US" sz="2200" dirty="0"/>
          </a:p>
          <a:p>
            <a:pPr>
              <a:lnSpc>
                <a:spcPct val="70000"/>
              </a:lnSpc>
              <a:spcBef>
                <a:spcPts val="0"/>
              </a:spcBef>
            </a:pPr>
            <a:r>
              <a:rPr lang="en-US" sz="2200" dirty="0"/>
              <a:t>Data about humans in </a:t>
            </a:r>
            <a:r>
              <a:rPr lang="en-US" sz="2200" dirty="0" smtClean="0"/>
              <a:t>settings</a:t>
            </a:r>
            <a:br>
              <a:rPr lang="en-US" sz="2200" dirty="0" smtClean="0"/>
            </a:br>
            <a:endParaRPr lang="en-US" sz="2200" dirty="0"/>
          </a:p>
          <a:p>
            <a:pPr>
              <a:lnSpc>
                <a:spcPct val="70000"/>
              </a:lnSpc>
              <a:spcBef>
                <a:spcPts val="0"/>
              </a:spcBef>
            </a:pPr>
            <a:r>
              <a:rPr lang="en-US" sz="2200" dirty="0"/>
              <a:t>Usually involves </a:t>
            </a:r>
            <a:r>
              <a:rPr lang="en-US" sz="2200" dirty="0" smtClean="0"/>
              <a:t>observation</a:t>
            </a:r>
            <a:br>
              <a:rPr lang="en-US" sz="2200" dirty="0" smtClean="0"/>
            </a:br>
            <a:endParaRPr lang="en-US" sz="2200" dirty="0"/>
          </a:p>
          <a:p>
            <a:pPr>
              <a:lnSpc>
                <a:spcPct val="70000"/>
              </a:lnSpc>
              <a:spcBef>
                <a:spcPts val="0"/>
              </a:spcBef>
            </a:pPr>
            <a:r>
              <a:rPr lang="en-US" sz="2200" dirty="0"/>
              <a:t>Answers why or how to fix a problem</a:t>
            </a:r>
          </a:p>
          <a:p>
            <a:pPr>
              <a:lnSpc>
                <a:spcPct val="70000"/>
              </a:lnSpc>
              <a:spcBef>
                <a:spcPts val="0"/>
              </a:spcBef>
            </a:pPr>
            <a:endParaRPr lang="en-US" sz="2200" dirty="0"/>
          </a:p>
        </p:txBody>
      </p:sp>
    </p:spTree>
    <p:extLst>
      <p:ext uri="{BB962C8B-B14F-4D97-AF65-F5344CB8AC3E}">
        <p14:creationId xmlns:p14="http://schemas.microsoft.com/office/powerpoint/2010/main" val="35491726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5931" y="0"/>
            <a:ext cx="8280137" cy="6511766"/>
          </a:xfrm>
          <a:prstGeom prst="rect">
            <a:avLst/>
          </a:prstGeom>
        </p:spPr>
      </p:pic>
      <p:sp>
        <p:nvSpPr>
          <p:cNvPr id="5" name="TextBox 4"/>
          <p:cNvSpPr txBox="1"/>
          <p:nvPr/>
        </p:nvSpPr>
        <p:spPr>
          <a:xfrm>
            <a:off x="0" y="6488668"/>
            <a:ext cx="8310661" cy="369332"/>
          </a:xfrm>
          <a:prstGeom prst="rect">
            <a:avLst/>
          </a:prstGeom>
          <a:noFill/>
        </p:spPr>
        <p:txBody>
          <a:bodyPr wrap="square" rtlCol="0">
            <a:spAutoFit/>
          </a:bodyPr>
          <a:lstStyle/>
          <a:p>
            <a:r>
              <a:rPr lang="en-US" dirty="0"/>
              <a:t>From:  https://</a:t>
            </a:r>
            <a:r>
              <a:rPr lang="en-US" dirty="0" err="1"/>
              <a:t>www.nngroup.com</a:t>
            </a:r>
            <a:r>
              <a:rPr lang="en-US" dirty="0"/>
              <a:t>/articles/which-</a:t>
            </a:r>
            <a:r>
              <a:rPr lang="en-US" dirty="0" err="1"/>
              <a:t>ux</a:t>
            </a:r>
            <a:r>
              <a:rPr lang="en-US" dirty="0"/>
              <a:t>-research-methods/</a:t>
            </a:r>
          </a:p>
        </p:txBody>
      </p:sp>
    </p:spTree>
    <p:extLst>
      <p:ext uri="{BB962C8B-B14F-4D97-AF65-F5344CB8AC3E}">
        <p14:creationId xmlns:p14="http://schemas.microsoft.com/office/powerpoint/2010/main" val="19872031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488668"/>
            <a:ext cx="7710353" cy="369332"/>
          </a:xfrm>
          <a:prstGeom prst="rect">
            <a:avLst/>
          </a:prstGeom>
        </p:spPr>
        <p:txBody>
          <a:bodyPr wrap="square">
            <a:spAutoFit/>
          </a:bodyPr>
          <a:lstStyle/>
          <a:p>
            <a:r>
              <a:rPr lang="en-US" dirty="0" smtClean="0"/>
              <a:t>From:  https</a:t>
            </a:r>
            <a:r>
              <a:rPr lang="en-US" dirty="0"/>
              <a:t>://</a:t>
            </a:r>
            <a:r>
              <a:rPr lang="en-US" dirty="0" err="1"/>
              <a:t>www.nngroup.com</a:t>
            </a:r>
            <a:r>
              <a:rPr lang="en-US" dirty="0"/>
              <a:t>/articles/which-</a:t>
            </a:r>
            <a:r>
              <a:rPr lang="en-US" dirty="0" err="1"/>
              <a:t>ux</a:t>
            </a:r>
            <a:r>
              <a:rPr lang="en-US" dirty="0"/>
              <a:t>-research-methods/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7855" y="150540"/>
            <a:ext cx="9276289" cy="6093249"/>
          </a:xfrm>
          <a:prstGeom prst="rect">
            <a:avLst/>
          </a:prstGeom>
        </p:spPr>
      </p:pic>
    </p:spTree>
    <p:extLst>
      <p:ext uri="{BB962C8B-B14F-4D97-AF65-F5344CB8AC3E}">
        <p14:creationId xmlns:p14="http://schemas.microsoft.com/office/powerpoint/2010/main" val="847803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tretch/>
        </p:blipFill>
        <p:spPr>
          <a:xfrm>
            <a:off x="5967896" y="1338470"/>
            <a:ext cx="5918553" cy="4438915"/>
          </a:xfrm>
          <a:prstGeom prst="rect">
            <a:avLst/>
          </a:prstGeom>
          <a:effectLst/>
        </p:spPr>
      </p:pic>
      <p:sp>
        <p:nvSpPr>
          <p:cNvPr id="2" name="Title 1"/>
          <p:cNvSpPr>
            <a:spLocks noGrp="1"/>
          </p:cNvSpPr>
          <p:nvPr>
            <p:ph type="title"/>
          </p:nvPr>
        </p:nvSpPr>
        <p:spPr>
          <a:xfrm>
            <a:off x="1441763" y="328454"/>
            <a:ext cx="3667039" cy="1010016"/>
          </a:xfrm>
        </p:spPr>
        <p:txBody>
          <a:bodyPr>
            <a:normAutofit/>
          </a:bodyPr>
          <a:lstStyle/>
          <a:p>
            <a:pPr algn="ctr"/>
            <a:r>
              <a:rPr lang="en-US" dirty="0"/>
              <a:t>Agenda</a:t>
            </a:r>
          </a:p>
        </p:txBody>
      </p:sp>
      <p:sp>
        <p:nvSpPr>
          <p:cNvPr id="3" name="Content Placeholder 2"/>
          <p:cNvSpPr>
            <a:spLocks noGrp="1"/>
          </p:cNvSpPr>
          <p:nvPr>
            <p:ph idx="1"/>
          </p:nvPr>
        </p:nvSpPr>
        <p:spPr>
          <a:xfrm>
            <a:off x="582669" y="1245704"/>
            <a:ext cx="6043418" cy="4888595"/>
          </a:xfrm>
        </p:spPr>
        <p:txBody>
          <a:bodyPr>
            <a:noAutofit/>
          </a:bodyPr>
          <a:lstStyle/>
          <a:p>
            <a:r>
              <a:rPr lang="en-US" dirty="0"/>
              <a:t>What is </a:t>
            </a:r>
            <a:r>
              <a:rPr lang="en-US" dirty="0" smtClean="0"/>
              <a:t>UX?</a:t>
            </a:r>
            <a:endParaRPr lang="en-US" dirty="0"/>
          </a:p>
          <a:p>
            <a:r>
              <a:rPr lang="en-US" dirty="0"/>
              <a:t>Why is this important to libraries</a:t>
            </a:r>
            <a:r>
              <a:rPr lang="en-US" dirty="0" smtClean="0"/>
              <a:t>?</a:t>
            </a:r>
            <a:endParaRPr lang="en-US" dirty="0"/>
          </a:p>
          <a:p>
            <a:r>
              <a:rPr lang="en-US" dirty="0"/>
              <a:t>Intro to methods</a:t>
            </a:r>
          </a:p>
          <a:p>
            <a:r>
              <a:rPr lang="en-US" dirty="0"/>
              <a:t>Ethnography</a:t>
            </a:r>
          </a:p>
          <a:p>
            <a:r>
              <a:rPr lang="en-US" b="1" dirty="0"/>
              <a:t>Break</a:t>
            </a:r>
          </a:p>
          <a:p>
            <a:r>
              <a:rPr lang="en-US" dirty="0"/>
              <a:t>Methods</a:t>
            </a:r>
          </a:p>
          <a:p>
            <a:r>
              <a:rPr lang="en-US" b="1" dirty="0"/>
              <a:t>Break</a:t>
            </a:r>
            <a:r>
              <a:rPr lang="en-US" dirty="0"/>
              <a:t> </a:t>
            </a:r>
            <a:endParaRPr lang="en-US" dirty="0" smtClean="0"/>
          </a:p>
          <a:p>
            <a:r>
              <a:rPr lang="en-US" dirty="0" smtClean="0"/>
              <a:t>Other Considerations</a:t>
            </a:r>
            <a:endParaRPr lang="en-US" dirty="0"/>
          </a:p>
          <a:p>
            <a:r>
              <a:rPr lang="en-US" dirty="0"/>
              <a:t>Building a User Centered </a:t>
            </a:r>
            <a:r>
              <a:rPr lang="en-US" dirty="0" smtClean="0"/>
              <a:t>Culture</a:t>
            </a:r>
            <a:endParaRPr lang="en-US" dirty="0"/>
          </a:p>
          <a:p>
            <a:r>
              <a:rPr lang="en-US" dirty="0" smtClean="0"/>
              <a:t>Resources</a:t>
            </a:r>
            <a:endParaRPr lang="en-US" dirty="0"/>
          </a:p>
        </p:txBody>
      </p:sp>
    </p:spTree>
    <p:extLst>
      <p:ext uri="{BB962C8B-B14F-4D97-AF65-F5344CB8AC3E}">
        <p14:creationId xmlns:p14="http://schemas.microsoft.com/office/powerpoint/2010/main" val="9057374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3" y="321176"/>
            <a:ext cx="7174247" cy="5896743"/>
          </a:xfrm>
          <a:prstGeom prst="rect">
            <a:avLst/>
          </a:prstGeom>
          <a:solidFill>
            <a:schemeClr val="tx1">
              <a:alpha val="15000"/>
            </a:schemeClr>
          </a:solidFill>
          <a:ln w="127000" cap="sq" cmpd="thinThick">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a:stretch>
            <a:fillRect/>
          </a:stretch>
        </p:blipFill>
        <p:spPr>
          <a:xfrm>
            <a:off x="8141776" y="2828925"/>
            <a:ext cx="3417959" cy="3388994"/>
          </a:xfrm>
          <a:prstGeom prst="rect">
            <a:avLst/>
          </a:prstGeom>
        </p:spPr>
      </p:pic>
      <p:pic>
        <p:nvPicPr>
          <p:cNvPr id="5" name="Picture 4"/>
          <p:cNvPicPr>
            <a:picLocks noChangeAspect="1"/>
          </p:cNvPicPr>
          <p:nvPr/>
        </p:nvPicPr>
        <p:blipFill>
          <a:blip r:embed="rId4"/>
          <a:stretch>
            <a:fillRect/>
          </a:stretch>
        </p:blipFill>
        <p:spPr>
          <a:xfrm>
            <a:off x="8326755" y="306909"/>
            <a:ext cx="3048000" cy="2286000"/>
          </a:xfrm>
          <a:prstGeom prst="rect">
            <a:avLst/>
          </a:prstGeom>
        </p:spPr>
      </p:pic>
      <p:sp>
        <p:nvSpPr>
          <p:cNvPr id="2" name="Title 1"/>
          <p:cNvSpPr>
            <a:spLocks noGrp="1"/>
          </p:cNvSpPr>
          <p:nvPr>
            <p:ph type="title"/>
          </p:nvPr>
        </p:nvSpPr>
        <p:spPr>
          <a:xfrm>
            <a:off x="821516" y="640263"/>
            <a:ext cx="6204984" cy="1344975"/>
          </a:xfrm>
        </p:spPr>
        <p:txBody>
          <a:bodyPr>
            <a:normAutofit/>
          </a:bodyPr>
          <a:lstStyle/>
          <a:p>
            <a:pPr algn="ctr"/>
            <a:r>
              <a:rPr lang="en-US" sz="4000" dirty="0"/>
              <a:t>Ethnography</a:t>
            </a:r>
          </a:p>
        </p:txBody>
      </p:sp>
      <p:sp>
        <p:nvSpPr>
          <p:cNvPr id="3" name="Content Placeholder 2"/>
          <p:cNvSpPr>
            <a:spLocks noGrp="1"/>
          </p:cNvSpPr>
          <p:nvPr>
            <p:ph idx="1"/>
          </p:nvPr>
        </p:nvSpPr>
        <p:spPr>
          <a:xfrm>
            <a:off x="821515" y="2121762"/>
            <a:ext cx="6204984" cy="3626917"/>
          </a:xfrm>
        </p:spPr>
        <p:txBody>
          <a:bodyPr>
            <a:normAutofit/>
          </a:bodyPr>
          <a:lstStyle/>
          <a:p>
            <a:pPr marL="0" indent="0">
              <a:buNone/>
            </a:pPr>
            <a:r>
              <a:rPr lang="en-US" sz="2400" dirty="0"/>
              <a:t>Goal is to get an in-depth understanding of a person or small group </a:t>
            </a:r>
          </a:p>
          <a:p>
            <a:pPr marL="0" indent="0">
              <a:buNone/>
            </a:pPr>
            <a:endParaRPr lang="en-US" sz="2400" dirty="0"/>
          </a:p>
          <a:p>
            <a:r>
              <a:rPr lang="en-US" sz="2400" dirty="0"/>
              <a:t>Passive Observation</a:t>
            </a:r>
          </a:p>
          <a:p>
            <a:r>
              <a:rPr lang="en-US" sz="2400" dirty="0"/>
              <a:t>Active Participation</a:t>
            </a:r>
          </a:p>
          <a:p>
            <a:pPr marL="0" indent="0">
              <a:buNone/>
            </a:pPr>
            <a:endParaRPr lang="en-US" sz="2400" dirty="0"/>
          </a:p>
        </p:txBody>
      </p:sp>
    </p:spTree>
    <p:extLst>
      <p:ext uri="{BB962C8B-B14F-4D97-AF65-F5344CB8AC3E}">
        <p14:creationId xmlns:p14="http://schemas.microsoft.com/office/powerpoint/2010/main" val="22834293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307049" y="0"/>
            <a:ext cx="7577901" cy="6858000"/>
          </a:xfrm>
          <a:prstGeom prst="rect">
            <a:avLst/>
          </a:prstGeom>
        </p:spPr>
      </p:pic>
    </p:spTree>
    <p:extLst>
      <p:ext uri="{BB962C8B-B14F-4D97-AF65-F5344CB8AC3E}">
        <p14:creationId xmlns:p14="http://schemas.microsoft.com/office/powerpoint/2010/main" val="9903833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Methods</a:t>
            </a:r>
            <a:endParaRPr lang="en-US" dirty="0"/>
          </a:p>
        </p:txBody>
      </p:sp>
      <p:sp>
        <p:nvSpPr>
          <p:cNvPr id="3" name="Content Placeholder 2"/>
          <p:cNvSpPr>
            <a:spLocks noGrp="1"/>
          </p:cNvSpPr>
          <p:nvPr>
            <p:ph idx="1"/>
          </p:nvPr>
        </p:nvSpPr>
        <p:spPr>
          <a:xfrm>
            <a:off x="838200" y="1847927"/>
            <a:ext cx="10515600" cy="4351338"/>
          </a:xfrm>
        </p:spPr>
        <p:txBody>
          <a:bodyPr numCol="3">
            <a:normAutofit fontScale="77500" lnSpcReduction="20000"/>
          </a:bodyPr>
          <a:lstStyle/>
          <a:p>
            <a:pPr>
              <a:lnSpc>
                <a:spcPct val="120000"/>
              </a:lnSpc>
            </a:pPr>
            <a:r>
              <a:rPr lang="en-US" dirty="0" smtClean="0">
                <a:solidFill>
                  <a:srgbClr val="FF0000"/>
                </a:solidFill>
              </a:rPr>
              <a:t>Usability</a:t>
            </a:r>
          </a:p>
          <a:p>
            <a:pPr>
              <a:lnSpc>
                <a:spcPct val="120000"/>
              </a:lnSpc>
            </a:pPr>
            <a:r>
              <a:rPr lang="en-US" dirty="0" smtClean="0"/>
              <a:t>Ethnographic Field Studies</a:t>
            </a:r>
            <a:endParaRPr lang="en-US" dirty="0" smtClean="0"/>
          </a:p>
          <a:p>
            <a:pPr>
              <a:lnSpc>
                <a:spcPct val="120000"/>
              </a:lnSpc>
            </a:pPr>
            <a:r>
              <a:rPr lang="en-US" dirty="0" smtClean="0"/>
              <a:t>Observation</a:t>
            </a:r>
          </a:p>
          <a:p>
            <a:pPr>
              <a:lnSpc>
                <a:spcPct val="120000"/>
              </a:lnSpc>
            </a:pPr>
            <a:r>
              <a:rPr lang="en-US" dirty="0" smtClean="0"/>
              <a:t>Shadowing</a:t>
            </a:r>
          </a:p>
          <a:p>
            <a:pPr>
              <a:lnSpc>
                <a:spcPct val="120000"/>
              </a:lnSpc>
            </a:pPr>
            <a:r>
              <a:rPr lang="en-US" dirty="0" smtClean="0">
                <a:solidFill>
                  <a:srgbClr val="FF0000"/>
                </a:solidFill>
              </a:rPr>
              <a:t>Card sorting</a:t>
            </a:r>
          </a:p>
          <a:p>
            <a:pPr>
              <a:lnSpc>
                <a:spcPct val="120000"/>
              </a:lnSpc>
            </a:pPr>
            <a:r>
              <a:rPr lang="en-US" dirty="0" smtClean="0">
                <a:solidFill>
                  <a:srgbClr val="FF0000"/>
                </a:solidFill>
              </a:rPr>
              <a:t>Graffiti Walls</a:t>
            </a:r>
            <a:endParaRPr lang="en-US" dirty="0" smtClean="0">
              <a:solidFill>
                <a:srgbClr val="FF0000"/>
              </a:solidFill>
            </a:endParaRPr>
          </a:p>
          <a:p>
            <a:pPr>
              <a:lnSpc>
                <a:spcPct val="120000"/>
              </a:lnSpc>
            </a:pPr>
            <a:r>
              <a:rPr lang="en-US" dirty="0" smtClean="0"/>
              <a:t>Love and </a:t>
            </a:r>
            <a:r>
              <a:rPr lang="en-US" dirty="0" smtClean="0"/>
              <a:t>Break Up Letters</a:t>
            </a:r>
            <a:endParaRPr lang="en-US" dirty="0" smtClean="0"/>
          </a:p>
          <a:p>
            <a:pPr>
              <a:lnSpc>
                <a:spcPct val="120000"/>
              </a:lnSpc>
            </a:pPr>
            <a:r>
              <a:rPr lang="en-US" dirty="0" smtClean="0"/>
              <a:t>Participatory </a:t>
            </a:r>
            <a:r>
              <a:rPr lang="en-US" dirty="0" smtClean="0"/>
              <a:t>Design</a:t>
            </a:r>
            <a:endParaRPr lang="en-US" dirty="0" smtClean="0"/>
          </a:p>
          <a:p>
            <a:pPr>
              <a:lnSpc>
                <a:spcPct val="120000"/>
              </a:lnSpc>
            </a:pPr>
            <a:r>
              <a:rPr lang="en-US" dirty="0" smtClean="0">
                <a:solidFill>
                  <a:srgbClr val="FF0000"/>
                </a:solidFill>
              </a:rPr>
              <a:t>Focus </a:t>
            </a:r>
            <a:r>
              <a:rPr lang="en-US" dirty="0" smtClean="0">
                <a:solidFill>
                  <a:srgbClr val="FF0000"/>
                </a:solidFill>
              </a:rPr>
              <a:t>Groups</a:t>
            </a:r>
            <a:endParaRPr lang="en-US" dirty="0" smtClean="0">
              <a:solidFill>
                <a:srgbClr val="FF0000"/>
              </a:solidFill>
            </a:endParaRPr>
          </a:p>
          <a:p>
            <a:pPr>
              <a:lnSpc>
                <a:spcPct val="120000"/>
              </a:lnSpc>
            </a:pPr>
            <a:r>
              <a:rPr lang="en-US" dirty="0" smtClean="0">
                <a:solidFill>
                  <a:srgbClr val="FF0000"/>
                </a:solidFill>
              </a:rPr>
              <a:t>Interviews</a:t>
            </a:r>
          </a:p>
          <a:p>
            <a:pPr>
              <a:lnSpc>
                <a:spcPct val="120000"/>
              </a:lnSpc>
            </a:pPr>
            <a:r>
              <a:rPr lang="en-US" dirty="0" smtClean="0">
                <a:solidFill>
                  <a:srgbClr val="FF0000"/>
                </a:solidFill>
              </a:rPr>
              <a:t>Remote </a:t>
            </a:r>
            <a:r>
              <a:rPr lang="en-US" dirty="0" smtClean="0">
                <a:solidFill>
                  <a:srgbClr val="FF0000"/>
                </a:solidFill>
              </a:rPr>
              <a:t>Testing</a:t>
            </a:r>
            <a:endParaRPr lang="en-US" dirty="0" smtClean="0">
              <a:solidFill>
                <a:srgbClr val="FF0000"/>
              </a:solidFill>
            </a:endParaRPr>
          </a:p>
          <a:p>
            <a:pPr>
              <a:lnSpc>
                <a:spcPct val="120000"/>
              </a:lnSpc>
            </a:pPr>
            <a:r>
              <a:rPr lang="en-US" dirty="0" smtClean="0">
                <a:solidFill>
                  <a:srgbClr val="FF0000"/>
                </a:solidFill>
              </a:rPr>
              <a:t>Photo </a:t>
            </a:r>
            <a:r>
              <a:rPr lang="en-US" dirty="0">
                <a:solidFill>
                  <a:srgbClr val="FF0000"/>
                </a:solidFill>
              </a:rPr>
              <a:t>S</a:t>
            </a:r>
            <a:r>
              <a:rPr lang="en-US" dirty="0" smtClean="0">
                <a:solidFill>
                  <a:srgbClr val="FF0000"/>
                </a:solidFill>
              </a:rPr>
              <a:t>tudy</a:t>
            </a:r>
            <a:endParaRPr lang="en-US" dirty="0" smtClean="0">
              <a:solidFill>
                <a:srgbClr val="FF0000"/>
              </a:solidFill>
            </a:endParaRPr>
          </a:p>
          <a:p>
            <a:pPr>
              <a:lnSpc>
                <a:spcPct val="120000"/>
              </a:lnSpc>
            </a:pPr>
            <a:r>
              <a:rPr lang="en-US" dirty="0" smtClean="0">
                <a:solidFill>
                  <a:srgbClr val="FF0000"/>
                </a:solidFill>
              </a:rPr>
              <a:t>Survey</a:t>
            </a:r>
            <a:endParaRPr lang="en-US" dirty="0" smtClean="0">
              <a:solidFill>
                <a:srgbClr val="FF0000"/>
              </a:solidFill>
            </a:endParaRPr>
          </a:p>
          <a:p>
            <a:pPr>
              <a:lnSpc>
                <a:spcPct val="120000"/>
              </a:lnSpc>
            </a:pPr>
            <a:r>
              <a:rPr lang="en-US" dirty="0" smtClean="0"/>
              <a:t>Unmoderated UX</a:t>
            </a:r>
          </a:p>
          <a:p>
            <a:pPr>
              <a:lnSpc>
                <a:spcPct val="120000"/>
              </a:lnSpc>
            </a:pPr>
            <a:r>
              <a:rPr lang="en-US" dirty="0" smtClean="0"/>
              <a:t>Behavioral Mapping</a:t>
            </a:r>
            <a:endParaRPr lang="en-US" dirty="0" smtClean="0"/>
          </a:p>
          <a:p>
            <a:pPr>
              <a:lnSpc>
                <a:spcPct val="120000"/>
              </a:lnSpc>
            </a:pPr>
            <a:r>
              <a:rPr lang="en-US" dirty="0" smtClean="0"/>
              <a:t>Cognitive </a:t>
            </a:r>
            <a:r>
              <a:rPr lang="en-US" dirty="0"/>
              <a:t>M</a:t>
            </a:r>
            <a:r>
              <a:rPr lang="en-US" dirty="0" smtClean="0"/>
              <a:t>apping</a:t>
            </a:r>
            <a:endParaRPr lang="en-US" dirty="0" smtClean="0"/>
          </a:p>
          <a:p>
            <a:pPr>
              <a:lnSpc>
                <a:spcPct val="120000"/>
              </a:lnSpc>
            </a:pPr>
            <a:r>
              <a:rPr lang="en-US" dirty="0" smtClean="0"/>
              <a:t>Personas</a:t>
            </a:r>
          </a:p>
          <a:p>
            <a:pPr>
              <a:lnSpc>
                <a:spcPct val="120000"/>
              </a:lnSpc>
            </a:pPr>
            <a:r>
              <a:rPr lang="en-US" dirty="0" smtClean="0"/>
              <a:t>Scenarios</a:t>
            </a:r>
          </a:p>
          <a:p>
            <a:pPr>
              <a:lnSpc>
                <a:spcPct val="120000"/>
              </a:lnSpc>
            </a:pPr>
            <a:r>
              <a:rPr lang="en-US" dirty="0" smtClean="0"/>
              <a:t>Task analysis</a:t>
            </a:r>
          </a:p>
          <a:p>
            <a:pPr>
              <a:lnSpc>
                <a:spcPct val="120000"/>
              </a:lnSpc>
            </a:pPr>
            <a:r>
              <a:rPr lang="en-US" dirty="0" smtClean="0"/>
              <a:t>Analytics</a:t>
            </a:r>
          </a:p>
          <a:p>
            <a:pPr>
              <a:lnSpc>
                <a:spcPct val="120000"/>
              </a:lnSpc>
            </a:pPr>
            <a:r>
              <a:rPr lang="en-US" dirty="0" smtClean="0">
                <a:solidFill>
                  <a:srgbClr val="FF0000"/>
                </a:solidFill>
              </a:rPr>
              <a:t>Two </a:t>
            </a:r>
            <a:r>
              <a:rPr lang="en-US" dirty="0" smtClean="0">
                <a:solidFill>
                  <a:srgbClr val="FF0000"/>
                </a:solidFill>
              </a:rPr>
              <a:t>Minute Guerilla Testing</a:t>
            </a:r>
            <a:endParaRPr lang="en-US" dirty="0" smtClean="0">
              <a:solidFill>
                <a:srgbClr val="FF0000"/>
              </a:solidFill>
            </a:endParaRPr>
          </a:p>
          <a:p>
            <a:pPr>
              <a:lnSpc>
                <a:spcPct val="120000"/>
              </a:lnSpc>
            </a:pPr>
            <a:r>
              <a:rPr lang="en-US" dirty="0" smtClean="0"/>
              <a:t>Contextual </a:t>
            </a:r>
            <a:r>
              <a:rPr lang="en-US" dirty="0" smtClean="0"/>
              <a:t>Design</a:t>
            </a:r>
            <a:endParaRPr lang="en-US" dirty="0" smtClean="0"/>
          </a:p>
          <a:p>
            <a:pPr>
              <a:lnSpc>
                <a:spcPct val="120000"/>
              </a:lnSpc>
            </a:pPr>
            <a:r>
              <a:rPr lang="en-US" dirty="0" smtClean="0"/>
              <a:t>Prototyping</a:t>
            </a:r>
            <a:endParaRPr lang="en-US" dirty="0" smtClean="0"/>
          </a:p>
          <a:p>
            <a:pPr>
              <a:lnSpc>
                <a:spcPct val="120000"/>
              </a:lnSpc>
            </a:pPr>
            <a:r>
              <a:rPr lang="en-US" dirty="0" smtClean="0"/>
              <a:t>Citation </a:t>
            </a:r>
            <a:r>
              <a:rPr lang="en-US" dirty="0" smtClean="0"/>
              <a:t>analysis</a:t>
            </a:r>
          </a:p>
        </p:txBody>
      </p:sp>
    </p:spTree>
    <p:extLst>
      <p:ext uri="{BB962C8B-B14F-4D97-AF65-F5344CB8AC3E}">
        <p14:creationId xmlns:p14="http://schemas.microsoft.com/office/powerpoint/2010/main" val="13170904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chemeClr val="bg1"/>
          </a:solidFill>
          <a:ln>
            <a:solidFill>
              <a:srgbClr val="6DA9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rotWithShape="1">
          <a:blip r:embed="rId3"/>
          <a:srcRect r="1" b="23178"/>
          <a:stretch/>
        </p:blipFill>
        <p:spPr>
          <a:xfrm>
            <a:off x="643467" y="643467"/>
            <a:ext cx="10905066" cy="5571066"/>
          </a:xfrm>
          <a:prstGeom prst="rect">
            <a:avLst/>
          </a:prstGeom>
        </p:spPr>
      </p:pic>
    </p:spTree>
    <p:extLst>
      <p:ext uri="{BB962C8B-B14F-4D97-AF65-F5344CB8AC3E}">
        <p14:creationId xmlns:p14="http://schemas.microsoft.com/office/powerpoint/2010/main" val="33018629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Usability</a:t>
            </a:r>
            <a:endParaRPr lang="en-US" dirty="0"/>
          </a:p>
        </p:txBody>
      </p:sp>
      <p:sp>
        <p:nvSpPr>
          <p:cNvPr id="3" name="Content Placeholder 2"/>
          <p:cNvSpPr>
            <a:spLocks noGrp="1"/>
          </p:cNvSpPr>
          <p:nvPr>
            <p:ph idx="1"/>
          </p:nvPr>
        </p:nvSpPr>
        <p:spPr/>
        <p:txBody>
          <a:bodyPr/>
          <a:lstStyle/>
          <a:p>
            <a:r>
              <a:rPr lang="en-US" dirty="0" smtClean="0"/>
              <a:t>Find Representative users</a:t>
            </a:r>
          </a:p>
          <a:p>
            <a:r>
              <a:rPr lang="en-US" dirty="0" smtClean="0"/>
              <a:t>Come up with representative tasks</a:t>
            </a:r>
          </a:p>
          <a:p>
            <a:r>
              <a:rPr lang="en-US" dirty="0" smtClean="0"/>
              <a:t>Test old design, then designs in process, then final design</a:t>
            </a:r>
          </a:p>
          <a:p>
            <a:r>
              <a:rPr lang="en-US" dirty="0" smtClean="0"/>
              <a:t>Want to find out:</a:t>
            </a:r>
          </a:p>
          <a:p>
            <a:pPr lvl="1"/>
            <a:r>
              <a:rPr lang="en-US" dirty="0" smtClean="0"/>
              <a:t>Learnability - how easy is it to do tasks the first time</a:t>
            </a:r>
          </a:p>
          <a:p>
            <a:pPr lvl="1"/>
            <a:r>
              <a:rPr lang="en-US" dirty="0" smtClean="0"/>
              <a:t>Efficiency </a:t>
            </a:r>
            <a:r>
              <a:rPr lang="mr-IN" dirty="0" smtClean="0"/>
              <a:t>–</a:t>
            </a:r>
            <a:r>
              <a:rPr lang="en-US" dirty="0" smtClean="0"/>
              <a:t> Once users have learned the design, how fast are they at tasks</a:t>
            </a:r>
          </a:p>
          <a:p>
            <a:pPr lvl="1"/>
            <a:r>
              <a:rPr lang="en-US" dirty="0" smtClean="0"/>
              <a:t>Memorability </a:t>
            </a:r>
            <a:r>
              <a:rPr lang="mr-IN" dirty="0" smtClean="0"/>
              <a:t>–</a:t>
            </a:r>
            <a:r>
              <a:rPr lang="en-US" dirty="0" smtClean="0"/>
              <a:t> if they come back after some time, how long until proficient?</a:t>
            </a:r>
          </a:p>
          <a:p>
            <a:pPr lvl="1"/>
            <a:r>
              <a:rPr lang="en-US" dirty="0" smtClean="0"/>
              <a:t>Errors </a:t>
            </a:r>
            <a:r>
              <a:rPr lang="mr-IN" dirty="0" smtClean="0"/>
              <a:t>–</a:t>
            </a:r>
            <a:r>
              <a:rPr lang="en-US" dirty="0" smtClean="0"/>
              <a:t> how many errors to users make, how severe, and how easy do they recover</a:t>
            </a:r>
          </a:p>
          <a:p>
            <a:pPr lvl="1"/>
            <a:r>
              <a:rPr lang="en-US" dirty="0" smtClean="0"/>
              <a:t>Satisfaction—how pleasant is the design</a:t>
            </a:r>
            <a:endParaRPr lang="en-US" dirty="0"/>
          </a:p>
        </p:txBody>
      </p:sp>
    </p:spTree>
    <p:extLst>
      <p:ext uri="{BB962C8B-B14F-4D97-AF65-F5344CB8AC3E}">
        <p14:creationId xmlns:p14="http://schemas.microsoft.com/office/powerpoint/2010/main" val="17613765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Card Sorting</a:t>
            </a:r>
            <a:endParaRPr lang="en-US" dirty="0"/>
          </a:p>
        </p:txBody>
      </p:sp>
      <mc:AlternateContent xmlns:mc="http://schemas.openxmlformats.org/markup-compatibility/2006">
        <mc:Choice xmlns:we="http://schemas.microsoft.com/office/webextensions/webextension/2010/11" xmlns:pca="http://schemas.microsoft.com/office/powerpoint/2013/contentapp" Requires="we pca">
          <p:graphicFrame>
            <p:nvGraphicFramePr>
              <p:cNvPr id="4" name="Content Placeholder 3" title="Web Video Player"/>
              <p:cNvGraphicFramePr>
                <a:graphicFrameLocks noGrp="1"/>
              </p:cNvGraphicFramePr>
              <p:nvPr>
                <p:ph idx="1"/>
                <p:extLst>
                  <p:ext uri="{D42A27DB-BD31-4B8C-83A1-F6EECF244321}">
                    <p14:modId xmlns:p14="http://schemas.microsoft.com/office/powerpoint/2010/main" val="1956365944"/>
                  </p:ext>
                </p:extLst>
              </p:nvPr>
            </p:nvGraphicFramePr>
            <p:xfrm>
              <a:off x="838200" y="1825625"/>
              <a:ext cx="10515600" cy="4351338"/>
            </p:xfrm>
            <a:graphic>
              <a:graphicData uri="http://schemas.microsoft.com/office/webextensions/webextension/2010/11">
                <we:webextensionref xmlns:we="http://schemas.microsoft.com/office/webextensions/webextension/2010/11" xmlns:r="http://schemas.openxmlformats.org/officeDocument/2006/relationships" r:id="rId3"/>
              </a:graphicData>
            </a:graphic>
          </p:graphicFrame>
        </mc:Choice>
        <mc:Fallback>
          <p:pic>
            <p:nvPicPr>
              <p:cNvPr id="4" name="Content Placeholder 3" title="Web Video Player"/>
              <p:cNvPicPr>
                <a:picLocks noGrp="1" noRot="1" noChangeAspect="1" noMove="1" noResize="1" noEditPoints="1" noAdjustHandles="1" noChangeArrowheads="1" noChangeShapeType="1"/>
              </p:cNvPicPr>
              <p:nvPr/>
            </p:nvPicPr>
            <p:blipFill>
              <a:blip r:embed="rId4"/>
              <a:stretch>
                <a:fillRect/>
              </a:stretch>
            </p:blipFill>
            <p:spPr>
              <a:xfrm>
                <a:off x="838200" y="1825625"/>
                <a:ext cx="10515600" cy="4351338"/>
              </a:xfrm>
              <a:prstGeom prst="rect">
                <a:avLst/>
              </a:prstGeom>
            </p:spPr>
          </p:pic>
        </mc:Fallback>
      </mc:AlternateContent>
    </p:spTree>
    <p:extLst>
      <p:ext uri="{BB962C8B-B14F-4D97-AF65-F5344CB8AC3E}">
        <p14:creationId xmlns:p14="http://schemas.microsoft.com/office/powerpoint/2010/main" val="9224178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1027"/>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pic>
        <p:nvPicPr>
          <p:cNvPr id="1026" name="Picture 2" descr="w2"/>
          <p:cNvPicPr>
            <a:picLocks noChangeAspect="1" noChangeArrowheads="1"/>
          </p:cNvPicPr>
          <p:nvPr/>
        </p:nvPicPr>
        <p:blipFill rotWithShape="1">
          <a:blip r:embed="rId3">
            <a:extLst>
              <a:ext uri="{28A0092B-C50C-407E-A947-70E740481C1C}">
                <a14:useLocalDpi xmlns:a14="http://schemas.microsoft.com/office/drawing/2010/main" val="0"/>
              </a:ext>
            </a:extLst>
          </a:blip>
          <a:srcRect t="14889"/>
          <a:stretch/>
        </p:blipFill>
        <p:spPr bwMode="auto">
          <a:xfrm>
            <a:off x="20" y="10"/>
            <a:ext cx="12191980" cy="539590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838200" y="5534025"/>
            <a:ext cx="10515600" cy="822326"/>
          </a:xfrm>
        </p:spPr>
        <p:txBody>
          <a:bodyPr vert="horz" lIns="91440" tIns="45720" rIns="91440" bIns="45720" rtlCol="0" anchor="ctr">
            <a:normAutofit/>
          </a:bodyPr>
          <a:lstStyle/>
          <a:p>
            <a:pPr algn="ctr"/>
            <a:r>
              <a:rPr lang="en-US" dirty="0"/>
              <a:t>Graffiti Walls</a:t>
            </a:r>
          </a:p>
        </p:txBody>
      </p:sp>
    </p:spTree>
    <p:extLst>
      <p:ext uri="{BB962C8B-B14F-4D97-AF65-F5344CB8AC3E}">
        <p14:creationId xmlns:p14="http://schemas.microsoft.com/office/powerpoint/2010/main" val="28882734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9329" y="3559664"/>
            <a:ext cx="4042410" cy="3031807"/>
          </a:xfrm>
          <a:prstGeom prst="rect">
            <a:avLst/>
          </a:prstGeom>
        </p:spPr>
      </p:pic>
      <p:pic>
        <p:nvPicPr>
          <p:cNvPr id="3" name="Content Placeholder 2"/>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650631" y="108814"/>
            <a:ext cx="4202723" cy="3151352"/>
          </a:xfr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44825" y="108814"/>
            <a:ext cx="4426914" cy="3320186"/>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0631" y="3500571"/>
            <a:ext cx="4199988" cy="3149991"/>
          </a:xfrm>
          <a:prstGeom prst="rect">
            <a:avLst/>
          </a:prstGeom>
        </p:spPr>
      </p:pic>
    </p:spTree>
    <p:extLst>
      <p:ext uri="{BB962C8B-B14F-4D97-AF65-F5344CB8AC3E}">
        <p14:creationId xmlns:p14="http://schemas.microsoft.com/office/powerpoint/2010/main" val="28259312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0" y="0"/>
            <a:ext cx="5143500" cy="6858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65895"/>
            <a:ext cx="5776913" cy="4332685"/>
          </a:xfrm>
          <a:prstGeom prst="rect">
            <a:avLst/>
          </a:prstGeom>
        </p:spPr>
      </p:pic>
    </p:spTree>
    <p:extLst>
      <p:ext uri="{BB962C8B-B14F-4D97-AF65-F5344CB8AC3E}">
        <p14:creationId xmlns:p14="http://schemas.microsoft.com/office/powerpoint/2010/main" val="19857146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746247" y="19816"/>
            <a:ext cx="4548188" cy="3411764"/>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618" y="3568165"/>
            <a:ext cx="4177445" cy="3133084"/>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71501" y="3568165"/>
            <a:ext cx="4248007" cy="3186006"/>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71501" y="132695"/>
            <a:ext cx="4248007" cy="3186005"/>
          </a:xfrm>
          <a:prstGeom prst="rect">
            <a:avLst/>
          </a:prstGeom>
        </p:spPr>
      </p:pic>
    </p:spTree>
    <p:extLst>
      <p:ext uri="{BB962C8B-B14F-4D97-AF65-F5344CB8AC3E}">
        <p14:creationId xmlns:p14="http://schemas.microsoft.com/office/powerpoint/2010/main" val="3495333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5"/>
          <p:cNvPicPr>
            <a:picLocks noChangeAspect="1"/>
          </p:cNvPicPr>
          <p:nvPr/>
        </p:nvPicPr>
        <p:blipFill rotWithShape="1">
          <a:blip r:embed="rId3"/>
          <a:srcRect r="9091" b="31818"/>
          <a:stretch/>
        </p:blipFill>
        <p:spPr>
          <a:xfrm>
            <a:off x="20" y="10"/>
            <a:ext cx="12191980" cy="6857990"/>
          </a:xfrm>
          <a:prstGeom prst="rect">
            <a:avLst/>
          </a:prstGeom>
        </p:spPr>
      </p:pic>
      <p:sp>
        <p:nvSpPr>
          <p:cNvPr id="12" name="Rectangle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6"/>
            <a:ext cx="4332307"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94805" y="562773"/>
            <a:ext cx="3759240" cy="1344975"/>
          </a:xfrm>
        </p:spPr>
        <p:txBody>
          <a:bodyPr>
            <a:normAutofit/>
          </a:bodyPr>
          <a:lstStyle/>
          <a:p>
            <a:pPr algn="ctr"/>
            <a:r>
              <a:rPr lang="en-US" sz="4000" dirty="0"/>
              <a:t>About Me</a:t>
            </a:r>
          </a:p>
        </p:txBody>
      </p:sp>
      <p:sp>
        <p:nvSpPr>
          <p:cNvPr id="10" name="Content Placeholder 9"/>
          <p:cNvSpPr>
            <a:spLocks noGrp="1"/>
          </p:cNvSpPr>
          <p:nvPr>
            <p:ph idx="1"/>
          </p:nvPr>
        </p:nvSpPr>
        <p:spPr>
          <a:xfrm>
            <a:off x="594110" y="1642820"/>
            <a:ext cx="3764826" cy="4251953"/>
          </a:xfrm>
        </p:spPr>
        <p:txBody>
          <a:bodyPr>
            <a:normAutofit/>
          </a:bodyPr>
          <a:lstStyle/>
          <a:p>
            <a:r>
              <a:rPr lang="en-US" dirty="0" smtClean="0"/>
              <a:t>Education</a:t>
            </a:r>
          </a:p>
          <a:p>
            <a:r>
              <a:rPr lang="en-US" dirty="0" smtClean="0"/>
              <a:t>Work</a:t>
            </a:r>
          </a:p>
          <a:p>
            <a:r>
              <a:rPr lang="en-US" dirty="0" smtClean="0"/>
              <a:t>Technology Interests</a:t>
            </a:r>
          </a:p>
          <a:p>
            <a:r>
              <a:rPr lang="en-US" dirty="0" smtClean="0"/>
              <a:t>Parental Tech Support</a:t>
            </a:r>
          </a:p>
          <a:p>
            <a:r>
              <a:rPr lang="en-US" dirty="0" smtClean="0"/>
              <a:t>Path to UX</a:t>
            </a:r>
          </a:p>
          <a:p>
            <a:endParaRPr lang="en-US" sz="1800"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2686" t="13369" r="-2686" b="27268"/>
          <a:stretch/>
        </p:blipFill>
        <p:spPr>
          <a:xfrm>
            <a:off x="1500984" y="4308529"/>
            <a:ext cx="2004105" cy="1586244"/>
          </a:xfrm>
          <a:prstGeom prst="rect">
            <a:avLst/>
          </a:prstGeom>
        </p:spPr>
      </p:pic>
    </p:spTree>
    <p:extLst>
      <p:ext uri="{BB962C8B-B14F-4D97-AF65-F5344CB8AC3E}">
        <p14:creationId xmlns:p14="http://schemas.microsoft.com/office/powerpoint/2010/main" val="14076906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pic>
        <p:nvPicPr>
          <p:cNvPr id="4" name="Content Placeholder 3"/>
          <p:cNvPicPr>
            <a:picLocks noGrp="1" noChangeAspect="1"/>
          </p:cNvPicPr>
          <p:nvPr>
            <p:ph idx="4294967295"/>
          </p:nvPr>
        </p:nvPicPr>
        <p:blipFill rotWithShape="1">
          <a:blip r:embed="rId3">
            <a:extLst>
              <a:ext uri="{28A0092B-C50C-407E-A947-70E740481C1C}">
                <a14:useLocalDpi xmlns:a14="http://schemas.microsoft.com/office/drawing/2010/main" val="0"/>
              </a:ext>
            </a:extLst>
          </a:blip>
          <a:srcRect r="2085" b="3"/>
          <a:stretch/>
        </p:blipFill>
        <p:spPr>
          <a:xfrm>
            <a:off x="6090613" y="640082"/>
            <a:ext cx="5461724" cy="5577837"/>
          </a:xfrm>
          <a:prstGeom prst="rect">
            <a:avLst/>
          </a:prstGeom>
          <a:effectLst/>
        </p:spPr>
      </p:pic>
      <p:sp>
        <p:nvSpPr>
          <p:cNvPr id="2" name="Title 1"/>
          <p:cNvSpPr>
            <a:spLocks noGrp="1"/>
          </p:cNvSpPr>
          <p:nvPr>
            <p:ph type="title"/>
          </p:nvPr>
        </p:nvSpPr>
        <p:spPr>
          <a:xfrm>
            <a:off x="648929" y="629266"/>
            <a:ext cx="5127031" cy="1676603"/>
          </a:xfrm>
        </p:spPr>
        <p:txBody>
          <a:bodyPr vert="horz" lIns="91440" tIns="45720" rIns="91440" bIns="45720" rtlCol="0" anchor="ctr">
            <a:normAutofit/>
          </a:bodyPr>
          <a:lstStyle/>
          <a:p>
            <a:pPr algn="ctr"/>
            <a:r>
              <a:rPr lang="en-US" dirty="0"/>
              <a:t>Interviews/Focus Groups</a:t>
            </a:r>
          </a:p>
        </p:txBody>
      </p:sp>
    </p:spTree>
    <p:extLst>
      <p:ext uri="{BB962C8B-B14F-4D97-AF65-F5344CB8AC3E}">
        <p14:creationId xmlns:p14="http://schemas.microsoft.com/office/powerpoint/2010/main" val="21009524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pic>
        <p:nvPicPr>
          <p:cNvPr id="3" name="Picture 2"/>
          <p:cNvPicPr>
            <a:picLocks noChangeAspect="1"/>
          </p:cNvPicPr>
          <p:nvPr/>
        </p:nvPicPr>
        <p:blipFill rotWithShape="1">
          <a:blip r:embed="rId3"/>
          <a:srcRect t="2564" b="18756"/>
          <a:stretch/>
        </p:blipFill>
        <p:spPr>
          <a:xfrm>
            <a:off x="20" y="10"/>
            <a:ext cx="12191980" cy="5395902"/>
          </a:xfrm>
          <a:prstGeom prst="rect">
            <a:avLst/>
          </a:prstGeom>
        </p:spPr>
      </p:pic>
      <p:sp>
        <p:nvSpPr>
          <p:cNvPr id="8" name="Title 1"/>
          <p:cNvSpPr txBox="1">
            <a:spLocks/>
          </p:cNvSpPr>
          <p:nvPr/>
        </p:nvSpPr>
        <p:spPr>
          <a:xfrm>
            <a:off x="838200" y="5534025"/>
            <a:ext cx="10515600" cy="8223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t>Photo Study</a:t>
            </a:r>
            <a:endParaRPr lang="en-US" dirty="0"/>
          </a:p>
        </p:txBody>
      </p:sp>
    </p:spTree>
    <p:extLst>
      <p:ext uri="{BB962C8B-B14F-4D97-AF65-F5344CB8AC3E}">
        <p14:creationId xmlns:p14="http://schemas.microsoft.com/office/powerpoint/2010/main" val="40645766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4281" b="6078"/>
          <a:stretch/>
        </p:blipFill>
        <p:spPr>
          <a:xfrm>
            <a:off x="20" y="10"/>
            <a:ext cx="12191980" cy="6857990"/>
          </a:xfrm>
          <a:prstGeom prst="rect">
            <a:avLst/>
          </a:prstGeom>
        </p:spPr>
      </p:pic>
    </p:spTree>
    <p:extLst>
      <p:ext uri="{BB962C8B-B14F-4D97-AF65-F5344CB8AC3E}">
        <p14:creationId xmlns:p14="http://schemas.microsoft.com/office/powerpoint/2010/main" val="4452343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043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p:cNvPicPr>
            <a:picLocks noGrp="1" noChangeAspect="1"/>
          </p:cNvPicPr>
          <p:nvPr>
            <p:ph idx="4294967295"/>
          </p:nvPr>
        </p:nvPicPr>
        <p:blipFill rotWithShape="1">
          <a:blip r:embed="rId3">
            <a:extLst>
              <a:ext uri="{28A0092B-C50C-407E-A947-70E740481C1C}">
                <a14:useLocalDpi xmlns:a14="http://schemas.microsoft.com/office/drawing/2010/main" val="0"/>
              </a:ext>
            </a:extLst>
          </a:blip>
          <a:srcRect t="7837" r="1" b="10751"/>
          <a:stretch/>
        </p:blipFill>
        <p:spPr>
          <a:xfrm>
            <a:off x="643467" y="643467"/>
            <a:ext cx="10905066" cy="5571066"/>
          </a:xfrm>
          <a:prstGeom prst="rect">
            <a:avLst/>
          </a:prstGeom>
        </p:spPr>
      </p:pic>
      <p:sp>
        <p:nvSpPr>
          <p:cNvPr id="8" name="Rectangle 7"/>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730020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D3D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6719" r="1" b="11868"/>
          <a:stretch/>
        </p:blipFill>
        <p:spPr>
          <a:xfrm>
            <a:off x="643467" y="643467"/>
            <a:ext cx="10905066" cy="5571066"/>
          </a:xfrm>
          <a:prstGeom prst="rect">
            <a:avLst/>
          </a:prstGeom>
        </p:spPr>
      </p:pic>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03972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pic>
        <p:nvPicPr>
          <p:cNvPr id="4" name="Picture 3"/>
          <p:cNvPicPr>
            <a:picLocks noChangeAspect="1"/>
          </p:cNvPicPr>
          <p:nvPr/>
        </p:nvPicPr>
        <p:blipFill rotWithShape="1">
          <a:blip r:embed="rId3"/>
          <a:srcRect t="12055" b="3359"/>
          <a:stretch/>
        </p:blipFill>
        <p:spPr>
          <a:xfrm>
            <a:off x="20" y="10"/>
            <a:ext cx="12191980" cy="6857990"/>
          </a:xfrm>
          <a:prstGeom prst="rect">
            <a:avLst/>
          </a:prstGeom>
        </p:spPr>
      </p:pic>
      <p:sp>
        <p:nvSpPr>
          <p:cNvPr id="7" name="Down Arrow 7"/>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0100" y="-4763"/>
            <a:ext cx="3333749" cy="3338514"/>
          </a:xfrm>
          <a:prstGeom prst="downArrow">
            <a:avLst>
              <a:gd name="adj1" fmla="val 100000"/>
              <a:gd name="adj2" fmla="val 26890"/>
            </a:avLst>
          </a:prstGeom>
          <a:solidFill>
            <a:schemeClr val="tx1">
              <a:lumMod val="85000"/>
              <a:lumOff val="15000"/>
            </a:scheme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1028700" y="190501"/>
            <a:ext cx="2886075" cy="2486024"/>
          </a:xfrm>
          <a:noFill/>
        </p:spPr>
        <p:txBody>
          <a:bodyPr vert="horz" lIns="91440" tIns="45720" rIns="91440" bIns="45720" rtlCol="0" anchor="ctr">
            <a:normAutofit/>
          </a:bodyPr>
          <a:lstStyle/>
          <a:p>
            <a:pPr algn="ctr"/>
            <a:r>
              <a:rPr lang="en-US" sz="3600">
                <a:solidFill>
                  <a:schemeClr val="bg1"/>
                </a:solidFill>
              </a:rPr>
              <a:t>Remote Testing</a:t>
            </a:r>
          </a:p>
        </p:txBody>
      </p:sp>
    </p:spTree>
    <p:extLst>
      <p:ext uri="{BB962C8B-B14F-4D97-AF65-F5344CB8AC3E}">
        <p14:creationId xmlns:p14="http://schemas.microsoft.com/office/powerpoint/2010/main" val="16466665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33500" y="874294"/>
            <a:ext cx="2819400" cy="723399"/>
          </a:xfrm>
          <a:prstGeom prst="rect">
            <a:avLst/>
          </a:prstGeom>
        </p:spPr>
      </p:pic>
      <p:pic>
        <p:nvPicPr>
          <p:cNvPr id="3" name="Picture 2"/>
          <p:cNvPicPr>
            <a:picLocks noChangeAspect="1"/>
          </p:cNvPicPr>
          <p:nvPr/>
        </p:nvPicPr>
        <p:blipFill>
          <a:blip r:embed="rId3"/>
          <a:stretch>
            <a:fillRect/>
          </a:stretch>
        </p:blipFill>
        <p:spPr>
          <a:xfrm>
            <a:off x="6718300" y="341048"/>
            <a:ext cx="4044950" cy="1789890"/>
          </a:xfrm>
          <a:prstGeom prst="rect">
            <a:avLst/>
          </a:prstGeom>
        </p:spPr>
      </p:pic>
      <p:pic>
        <p:nvPicPr>
          <p:cNvPr id="5" name="Picture 4"/>
          <p:cNvPicPr>
            <a:picLocks noChangeAspect="1"/>
          </p:cNvPicPr>
          <p:nvPr/>
        </p:nvPicPr>
        <p:blipFill>
          <a:blip r:embed="rId4"/>
          <a:stretch>
            <a:fillRect/>
          </a:stretch>
        </p:blipFill>
        <p:spPr>
          <a:xfrm>
            <a:off x="374650" y="3022600"/>
            <a:ext cx="3378200" cy="1661856"/>
          </a:xfrm>
          <a:prstGeom prst="rect">
            <a:avLst/>
          </a:prstGeom>
        </p:spPr>
      </p:pic>
      <p:pic>
        <p:nvPicPr>
          <p:cNvPr id="6" name="Picture 5"/>
          <p:cNvPicPr>
            <a:picLocks noChangeAspect="1"/>
          </p:cNvPicPr>
          <p:nvPr/>
        </p:nvPicPr>
        <p:blipFill>
          <a:blip r:embed="rId5"/>
          <a:stretch>
            <a:fillRect/>
          </a:stretch>
        </p:blipFill>
        <p:spPr>
          <a:xfrm>
            <a:off x="3893629" y="2813099"/>
            <a:ext cx="3810000" cy="1270000"/>
          </a:xfrm>
          <a:prstGeom prst="rect">
            <a:avLst/>
          </a:prstGeom>
        </p:spPr>
      </p:pic>
      <p:pic>
        <p:nvPicPr>
          <p:cNvPr id="7" name="Picture 6"/>
          <p:cNvPicPr>
            <a:picLocks noChangeAspect="1"/>
          </p:cNvPicPr>
          <p:nvPr/>
        </p:nvPicPr>
        <p:blipFill>
          <a:blip r:embed="rId6"/>
          <a:stretch>
            <a:fillRect/>
          </a:stretch>
        </p:blipFill>
        <p:spPr>
          <a:xfrm>
            <a:off x="7812659" y="4112956"/>
            <a:ext cx="3543300" cy="508000"/>
          </a:xfrm>
          <a:prstGeom prst="rect">
            <a:avLst/>
          </a:prstGeom>
        </p:spPr>
      </p:pic>
      <p:pic>
        <p:nvPicPr>
          <p:cNvPr id="8" name="Picture 7"/>
          <p:cNvPicPr>
            <a:picLocks noChangeAspect="1"/>
          </p:cNvPicPr>
          <p:nvPr/>
        </p:nvPicPr>
        <p:blipFill>
          <a:blip r:embed="rId7"/>
          <a:stretch>
            <a:fillRect/>
          </a:stretch>
        </p:blipFill>
        <p:spPr>
          <a:xfrm>
            <a:off x="3003550" y="4731413"/>
            <a:ext cx="4102100" cy="1377950"/>
          </a:xfrm>
          <a:prstGeom prst="rect">
            <a:avLst/>
          </a:prstGeom>
        </p:spPr>
      </p:pic>
      <p:pic>
        <p:nvPicPr>
          <p:cNvPr id="9" name="Picture 8"/>
          <p:cNvPicPr>
            <a:picLocks noChangeAspect="1"/>
          </p:cNvPicPr>
          <p:nvPr/>
        </p:nvPicPr>
        <p:blipFill>
          <a:blip r:embed="rId8"/>
          <a:stretch>
            <a:fillRect/>
          </a:stretch>
        </p:blipFill>
        <p:spPr>
          <a:xfrm>
            <a:off x="1971675" y="1688639"/>
            <a:ext cx="4362450" cy="1090613"/>
          </a:xfrm>
          <a:prstGeom prst="rect">
            <a:avLst/>
          </a:prstGeom>
        </p:spPr>
      </p:pic>
      <p:pic>
        <p:nvPicPr>
          <p:cNvPr id="10" name="Picture 9"/>
          <p:cNvPicPr>
            <a:picLocks noChangeAspect="1"/>
          </p:cNvPicPr>
          <p:nvPr/>
        </p:nvPicPr>
        <p:blipFill>
          <a:blip r:embed="rId9"/>
          <a:stretch>
            <a:fillRect/>
          </a:stretch>
        </p:blipFill>
        <p:spPr>
          <a:xfrm>
            <a:off x="8439150" y="2074456"/>
            <a:ext cx="2881884" cy="1181100"/>
          </a:xfrm>
          <a:prstGeom prst="rect">
            <a:avLst/>
          </a:prstGeom>
        </p:spPr>
      </p:pic>
      <p:pic>
        <p:nvPicPr>
          <p:cNvPr id="11" name="Picture 10"/>
          <p:cNvPicPr>
            <a:picLocks noChangeAspect="1"/>
          </p:cNvPicPr>
          <p:nvPr/>
        </p:nvPicPr>
        <p:blipFill>
          <a:blip r:embed="rId10"/>
          <a:stretch>
            <a:fillRect/>
          </a:stretch>
        </p:blipFill>
        <p:spPr>
          <a:xfrm>
            <a:off x="7888859" y="5051425"/>
            <a:ext cx="2921000" cy="1651000"/>
          </a:xfrm>
          <a:prstGeom prst="rect">
            <a:avLst/>
          </a:prstGeom>
        </p:spPr>
      </p:pic>
    </p:spTree>
    <p:extLst>
      <p:ext uri="{BB962C8B-B14F-4D97-AF65-F5344CB8AC3E}">
        <p14:creationId xmlns:p14="http://schemas.microsoft.com/office/powerpoint/2010/main" val="10395924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pic>
        <p:nvPicPr>
          <p:cNvPr id="5" name="Picture 4"/>
          <p:cNvPicPr>
            <a:picLocks noChangeAspect="1"/>
          </p:cNvPicPr>
          <p:nvPr/>
        </p:nvPicPr>
        <p:blipFill rotWithShape="1">
          <a:blip r:embed="rId2"/>
          <a:srcRect t="10714"/>
          <a:stretch/>
        </p:blipFill>
        <p:spPr>
          <a:xfrm>
            <a:off x="20" y="10"/>
            <a:ext cx="12191980" cy="6857990"/>
          </a:xfrm>
          <a:prstGeom prst="rect">
            <a:avLst/>
          </a:prstGeom>
        </p:spPr>
      </p:pic>
      <p:sp>
        <p:nvSpPr>
          <p:cNvPr id="11" name="Down Arrow 7"/>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0100" y="-4763"/>
            <a:ext cx="3333749" cy="3338514"/>
          </a:xfrm>
          <a:prstGeom prst="downArrow">
            <a:avLst>
              <a:gd name="adj1" fmla="val 100000"/>
              <a:gd name="adj2" fmla="val 26890"/>
            </a:avLst>
          </a:prstGeom>
          <a:solidFill>
            <a:schemeClr val="tx1">
              <a:lumMod val="85000"/>
              <a:lumOff val="15000"/>
            </a:scheme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028700" y="190501"/>
            <a:ext cx="2886075" cy="2486024"/>
          </a:xfrm>
          <a:noFill/>
        </p:spPr>
        <p:txBody>
          <a:bodyPr vert="horz" lIns="91440" tIns="45720" rIns="91440" bIns="45720" rtlCol="0" anchor="ctr">
            <a:normAutofit/>
          </a:bodyPr>
          <a:lstStyle/>
          <a:p>
            <a:pPr algn="ctr"/>
            <a:r>
              <a:rPr lang="en-US" sz="3600">
                <a:solidFill>
                  <a:schemeClr val="bg1"/>
                </a:solidFill>
              </a:rPr>
              <a:t>Guerilla Testing</a:t>
            </a:r>
          </a:p>
        </p:txBody>
      </p:sp>
    </p:spTree>
    <p:extLst>
      <p:ext uri="{BB962C8B-B14F-4D97-AF65-F5344CB8AC3E}">
        <p14:creationId xmlns:p14="http://schemas.microsoft.com/office/powerpoint/2010/main" val="10709569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sp>
        <p:nvSpPr>
          <p:cNvPr id="7" name="Flowchart: Document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rgbClr val="4F5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a:stretch>
            <a:fillRect/>
          </a:stretch>
        </p:blipFill>
        <p:spPr>
          <a:xfrm>
            <a:off x="4207933" y="903772"/>
            <a:ext cx="7347537" cy="5051431"/>
          </a:xfrm>
          <a:prstGeom prst="rect">
            <a:avLst/>
          </a:prstGeom>
        </p:spPr>
      </p:pic>
      <p:sp>
        <p:nvSpPr>
          <p:cNvPr id="2" name="Title 1"/>
          <p:cNvSpPr>
            <a:spLocks noGrp="1"/>
          </p:cNvSpPr>
          <p:nvPr>
            <p:ph type="title" idx="4294967295"/>
          </p:nvPr>
        </p:nvSpPr>
        <p:spPr>
          <a:xfrm>
            <a:off x="838200" y="133771"/>
            <a:ext cx="2929569" cy="2466210"/>
          </a:xfrm>
          <a:noFill/>
        </p:spPr>
        <p:txBody>
          <a:bodyPr vert="horz" lIns="91440" tIns="45720" rIns="91440" bIns="45720" rtlCol="0" anchor="ctr">
            <a:normAutofit/>
          </a:bodyPr>
          <a:lstStyle/>
          <a:p>
            <a:r>
              <a:rPr lang="en-US" sz="3200" kern="1200">
                <a:solidFill>
                  <a:srgbClr val="FFFFFF"/>
                </a:solidFill>
                <a:latin typeface="+mj-lt"/>
                <a:ea typeface="+mj-ea"/>
                <a:cs typeface="+mj-cs"/>
              </a:rPr>
              <a:t>Surveys</a:t>
            </a:r>
          </a:p>
        </p:txBody>
      </p:sp>
    </p:spTree>
    <p:extLst>
      <p:ext uri="{BB962C8B-B14F-4D97-AF65-F5344CB8AC3E}">
        <p14:creationId xmlns:p14="http://schemas.microsoft.com/office/powerpoint/2010/main" val="9185827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pic>
        <p:nvPicPr>
          <p:cNvPr id="4" name="Picture 3"/>
          <p:cNvPicPr>
            <a:picLocks noChangeAspect="1"/>
          </p:cNvPicPr>
          <p:nvPr/>
        </p:nvPicPr>
        <p:blipFill>
          <a:blip r:embed="rId2"/>
          <a:stretch>
            <a:fillRect/>
          </a:stretch>
        </p:blipFill>
        <p:spPr>
          <a:xfrm>
            <a:off x="5154385" y="492573"/>
            <a:ext cx="6552418" cy="5880796"/>
          </a:xfrm>
          <a:prstGeom prst="rect">
            <a:avLst/>
          </a:prstGeom>
        </p:spPr>
      </p:pic>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742950" y="742951"/>
            <a:ext cx="3476625" cy="4962524"/>
          </a:xfrm>
        </p:spPr>
        <p:txBody>
          <a:bodyPr vert="horz" lIns="91440" tIns="45720" rIns="91440" bIns="45720" rtlCol="0" anchor="ctr">
            <a:normAutofit/>
          </a:bodyPr>
          <a:lstStyle/>
          <a:p>
            <a:pPr algn="ctr"/>
            <a:r>
              <a:rPr lang="en-US" sz="4800" kern="1200">
                <a:solidFill>
                  <a:schemeClr val="bg1"/>
                </a:solidFill>
                <a:latin typeface="+mj-lt"/>
                <a:ea typeface="+mj-ea"/>
                <a:cs typeface="+mj-cs"/>
              </a:rPr>
              <a:t>Analytics</a:t>
            </a:r>
          </a:p>
        </p:txBody>
      </p:sp>
    </p:spTree>
    <p:extLst>
      <p:ext uri="{BB962C8B-B14F-4D97-AF65-F5344CB8AC3E}">
        <p14:creationId xmlns:p14="http://schemas.microsoft.com/office/powerpoint/2010/main" val="1547231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What is UX</a:t>
            </a:r>
            <a:endParaRPr lang="en-US" dirty="0"/>
          </a:p>
        </p:txBody>
      </p:sp>
      <mc:AlternateContent xmlns:mc="http://schemas.openxmlformats.org/markup-compatibility/2006" xmlns:we="http://schemas.microsoft.com/office/webextensions/webextension/2010/11" xmlns:pca="http://schemas.microsoft.com/office/powerpoint/2013/contentapp">
        <mc:Choice Requires="we pca">
          <p:graphicFrame>
            <p:nvGraphicFramePr>
              <p:cNvPr id="4" name="Content Placeholder 3" title="Web Video Player"/>
              <p:cNvGraphicFramePr>
                <a:graphicFrameLocks noGrp="1"/>
              </p:cNvGraphicFramePr>
              <p:nvPr>
                <p:ph idx="1"/>
                <p:extLst>
                  <p:ext uri="{D42A27DB-BD31-4B8C-83A1-F6EECF244321}">
                    <p14:modId xmlns:p14="http://schemas.microsoft.com/office/powerpoint/2010/main" val="984603523"/>
                  </p:ext>
                </p:extLst>
              </p:nvPr>
            </p:nvGraphicFramePr>
            <p:xfrm>
              <a:off x="838200" y="1825625"/>
              <a:ext cx="10515600" cy="4351338"/>
            </p:xfrm>
            <a:graphic>
              <a:graphicData uri="http://schemas.microsoft.com/office/webextensions/webextension/2010/11">
                <we:webextensionref xmlns:we="http://schemas.microsoft.com/office/webextensions/webextension/2010/11" xmlns:r="http://schemas.openxmlformats.org/officeDocument/2006/relationships" r:id="rId3"/>
              </a:graphicData>
            </a:graphic>
          </p:graphicFrame>
        </mc:Choice>
        <mc:Fallback xmlns="">
          <p:pic>
            <p:nvPicPr>
              <p:cNvPr id="4" name="Content Placeholder 3" title="Web Video Player"/>
              <p:cNvPicPr>
                <a:picLocks noGrp="1" noRot="1" noChangeAspect="1" noMove="1" noResize="1" noEditPoints="1" noAdjustHandles="1" noChangeArrowheads="1" noChangeShapeType="1"/>
              </p:cNvPicPr>
              <p:nvPr/>
            </p:nvPicPr>
            <p:blipFill>
              <a:blip r:embed="rId4"/>
              <a:stretch>
                <a:fillRect/>
              </a:stretch>
            </p:blipFill>
            <p:spPr>
              <a:xfrm>
                <a:off x="838200" y="1825625"/>
                <a:ext cx="10515600" cy="4351338"/>
              </a:xfrm>
              <a:prstGeom prst="rect">
                <a:avLst/>
              </a:prstGeom>
            </p:spPr>
          </p:pic>
        </mc:Fallback>
      </mc:AlternateContent>
    </p:spTree>
    <p:extLst>
      <p:ext uri="{BB962C8B-B14F-4D97-AF65-F5344CB8AC3E}">
        <p14:creationId xmlns:p14="http://schemas.microsoft.com/office/powerpoint/2010/main" val="19811268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6902" y="643466"/>
            <a:ext cx="8878195" cy="5571067"/>
          </a:xfrm>
          <a:prstGeom prst="rect">
            <a:avLst/>
          </a:prstGeom>
        </p:spPr>
      </p:pic>
    </p:spTree>
    <p:extLst>
      <p:ext uri="{BB962C8B-B14F-4D97-AF65-F5344CB8AC3E}">
        <p14:creationId xmlns:p14="http://schemas.microsoft.com/office/powerpoint/2010/main" val="39144321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81000" y="50800"/>
            <a:ext cx="11430000" cy="6756400"/>
          </a:xfrm>
          <a:prstGeom prst="rect">
            <a:avLst/>
          </a:prstGeom>
        </p:spPr>
      </p:pic>
    </p:spTree>
    <p:extLst>
      <p:ext uri="{BB962C8B-B14F-4D97-AF65-F5344CB8AC3E}">
        <p14:creationId xmlns:p14="http://schemas.microsoft.com/office/powerpoint/2010/main" val="2269298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810250" cy="1325563"/>
          </a:xfrm>
        </p:spPr>
        <p:txBody>
          <a:bodyPr/>
          <a:lstStyle/>
          <a:p>
            <a:pPr algn="ctr"/>
            <a:r>
              <a:rPr lang="en-US" dirty="0" smtClean="0"/>
              <a:t>Deliverables</a:t>
            </a:r>
            <a:endParaRPr lang="en-US" dirty="0"/>
          </a:p>
        </p:txBody>
      </p:sp>
      <p:sp>
        <p:nvSpPr>
          <p:cNvPr id="3" name="Content Placeholder 2"/>
          <p:cNvSpPr>
            <a:spLocks noGrp="1"/>
          </p:cNvSpPr>
          <p:nvPr>
            <p:ph idx="1"/>
          </p:nvPr>
        </p:nvSpPr>
        <p:spPr/>
        <p:txBody>
          <a:bodyPr/>
          <a:lstStyle/>
          <a:p>
            <a:r>
              <a:rPr lang="en-US" dirty="0" smtClean="0"/>
              <a:t>Personas</a:t>
            </a:r>
          </a:p>
          <a:p>
            <a:r>
              <a:rPr lang="en-US" dirty="0" smtClean="0"/>
              <a:t>Ethnography</a:t>
            </a:r>
          </a:p>
          <a:p>
            <a:r>
              <a:rPr lang="en-US" dirty="0" smtClean="0"/>
              <a:t>Recommendations/Data</a:t>
            </a:r>
            <a:endParaRPr lang="en-US" dirty="0" smtClean="0"/>
          </a:p>
          <a:p>
            <a:r>
              <a:rPr lang="en-US" dirty="0" smtClean="0"/>
              <a:t>Website improvements</a:t>
            </a:r>
          </a:p>
          <a:p>
            <a:r>
              <a:rPr lang="en-US" dirty="0" smtClean="0"/>
              <a:t>Information Architecture improvements</a:t>
            </a:r>
          </a:p>
          <a:p>
            <a:r>
              <a:rPr lang="en-US" dirty="0" smtClean="0"/>
              <a:t>Empathy towards users</a:t>
            </a:r>
            <a:endParaRPr lang="en-US" dirty="0"/>
          </a:p>
        </p:txBody>
      </p:sp>
      <p:pic>
        <p:nvPicPr>
          <p:cNvPr id="4" name="Picture 3"/>
          <p:cNvPicPr>
            <a:picLocks noChangeAspect="1"/>
          </p:cNvPicPr>
          <p:nvPr/>
        </p:nvPicPr>
        <p:blipFill>
          <a:blip r:embed="rId2"/>
          <a:stretch>
            <a:fillRect/>
          </a:stretch>
        </p:blipFill>
        <p:spPr>
          <a:xfrm>
            <a:off x="7065994" y="1214438"/>
            <a:ext cx="4649755" cy="3797300"/>
          </a:xfrm>
          <a:prstGeom prst="rect">
            <a:avLst/>
          </a:prstGeom>
        </p:spPr>
      </p:pic>
    </p:spTree>
    <p:extLst>
      <p:ext uri="{BB962C8B-B14F-4D97-AF65-F5344CB8AC3E}">
        <p14:creationId xmlns:p14="http://schemas.microsoft.com/office/powerpoint/2010/main" val="12709139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Making Sense of Data</a:t>
            </a:r>
            <a:endParaRPr lang="en-US" dirty="0"/>
          </a:p>
        </p:txBody>
      </p:sp>
      <p:pic>
        <p:nvPicPr>
          <p:cNvPr id="5" name="Picture 4"/>
          <p:cNvPicPr>
            <a:picLocks noChangeAspect="1"/>
          </p:cNvPicPr>
          <p:nvPr/>
        </p:nvPicPr>
        <p:blipFill>
          <a:blip r:embed="rId2"/>
          <a:stretch>
            <a:fillRect/>
          </a:stretch>
        </p:blipFill>
        <p:spPr>
          <a:xfrm>
            <a:off x="3801456" y="1500188"/>
            <a:ext cx="4589087" cy="5167312"/>
          </a:xfrm>
          <a:prstGeom prst="rect">
            <a:avLst/>
          </a:prstGeom>
        </p:spPr>
      </p:pic>
    </p:spTree>
    <p:extLst>
      <p:ext uri="{BB962C8B-B14F-4D97-AF65-F5344CB8AC3E}">
        <p14:creationId xmlns:p14="http://schemas.microsoft.com/office/powerpoint/2010/main" val="18961466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3593" r="-1" b="-1"/>
          <a:stretch/>
        </p:blipFill>
        <p:spPr>
          <a:xfrm>
            <a:off x="4636008" y="640082"/>
            <a:ext cx="6916329" cy="5577837"/>
          </a:xfrm>
          <a:prstGeom prst="rect">
            <a:avLst/>
          </a:prstGeom>
          <a:effectLst/>
        </p:spPr>
      </p:pic>
      <p:sp>
        <p:nvSpPr>
          <p:cNvPr id="2" name="Title 1"/>
          <p:cNvSpPr>
            <a:spLocks noGrp="1"/>
          </p:cNvSpPr>
          <p:nvPr>
            <p:ph type="title"/>
          </p:nvPr>
        </p:nvSpPr>
        <p:spPr>
          <a:xfrm>
            <a:off x="648929" y="629266"/>
            <a:ext cx="3667039" cy="1676603"/>
          </a:xfrm>
        </p:spPr>
        <p:txBody>
          <a:bodyPr vert="horz" lIns="91440" tIns="45720" rIns="91440" bIns="45720" rtlCol="0" anchor="ctr">
            <a:normAutofit/>
          </a:bodyPr>
          <a:lstStyle/>
          <a:p>
            <a:pPr algn="ctr"/>
            <a:r>
              <a:rPr lang="en-US" dirty="0"/>
              <a:t>Incentives</a:t>
            </a:r>
          </a:p>
        </p:txBody>
      </p:sp>
      <p:sp>
        <p:nvSpPr>
          <p:cNvPr id="5" name="TextBox 4"/>
          <p:cNvSpPr txBox="1"/>
          <p:nvPr/>
        </p:nvSpPr>
        <p:spPr>
          <a:xfrm>
            <a:off x="648930" y="2438400"/>
            <a:ext cx="3667037" cy="3785419"/>
          </a:xfrm>
          <a:prstGeom prst="rect">
            <a:avLst/>
          </a:prstGeom>
        </p:spPr>
        <p:txBody>
          <a:bodyPr vert="horz" lIns="91440" tIns="45720" rIns="91440" bIns="45720" rtlCol="0">
            <a:normAutofit/>
          </a:bodyPr>
          <a:lstStyle/>
          <a:p>
            <a:pPr marL="457200" indent="-228600">
              <a:lnSpc>
                <a:spcPct val="90000"/>
              </a:lnSpc>
              <a:buFont typeface="Arial" panose="020B0604020202020204" pitchFamily="34" charset="0"/>
              <a:buChar char="•"/>
            </a:pPr>
            <a:r>
              <a:rPr lang="en-US" sz="2800" dirty="0"/>
              <a:t>Minimum $</a:t>
            </a:r>
            <a:r>
              <a:rPr lang="en-US" sz="2800" dirty="0" smtClean="0"/>
              <a:t>5</a:t>
            </a:r>
            <a:br>
              <a:rPr lang="en-US" sz="2800" dirty="0" smtClean="0"/>
            </a:br>
            <a:endParaRPr lang="en-US" sz="2800" dirty="0"/>
          </a:p>
          <a:p>
            <a:pPr marL="457200" indent="-228600">
              <a:lnSpc>
                <a:spcPct val="90000"/>
              </a:lnSpc>
              <a:buFont typeface="Arial" panose="020B0604020202020204" pitchFamily="34" charset="0"/>
              <a:buChar char="•"/>
            </a:pPr>
            <a:r>
              <a:rPr lang="en-US" sz="2800" dirty="0"/>
              <a:t>Rule of Thumb:  $20/hour</a:t>
            </a:r>
          </a:p>
        </p:txBody>
      </p:sp>
    </p:spTree>
    <p:extLst>
      <p:ext uri="{BB962C8B-B14F-4D97-AF65-F5344CB8AC3E}">
        <p14:creationId xmlns:p14="http://schemas.microsoft.com/office/powerpoint/2010/main" val="6097341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11150" y="0"/>
            <a:ext cx="6858000" cy="6858000"/>
          </a:xfrm>
          <a:prstGeom prst="rect">
            <a:avLst/>
          </a:prstGeom>
        </p:spPr>
      </p:pic>
      <p:sp>
        <p:nvSpPr>
          <p:cNvPr id="6" name="TextBox 5"/>
          <p:cNvSpPr txBox="1"/>
          <p:nvPr/>
        </p:nvSpPr>
        <p:spPr>
          <a:xfrm>
            <a:off x="7772400" y="742950"/>
            <a:ext cx="3619500" cy="1446550"/>
          </a:xfrm>
          <a:prstGeom prst="rect">
            <a:avLst/>
          </a:prstGeom>
          <a:noFill/>
        </p:spPr>
        <p:txBody>
          <a:bodyPr wrap="square" rtlCol="0">
            <a:spAutoFit/>
          </a:bodyPr>
          <a:lstStyle/>
          <a:p>
            <a:pPr algn="ctr"/>
            <a:r>
              <a:rPr lang="en-US" sz="4400" dirty="0" smtClean="0"/>
              <a:t>IRB Considerations</a:t>
            </a:r>
            <a:endParaRPr lang="en-US" sz="4400" dirty="0"/>
          </a:p>
        </p:txBody>
      </p:sp>
    </p:spTree>
    <p:extLst>
      <p:ext uri="{BB962C8B-B14F-4D97-AF65-F5344CB8AC3E}">
        <p14:creationId xmlns:p14="http://schemas.microsoft.com/office/powerpoint/2010/main" val="17494611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Building a User Centered Culture</a:t>
            </a:r>
            <a:endParaRPr lang="en-US" dirty="0"/>
          </a:p>
        </p:txBody>
      </p:sp>
      <p:pic>
        <p:nvPicPr>
          <p:cNvPr id="4" name="Picture 3"/>
          <p:cNvPicPr>
            <a:picLocks noChangeAspect="1"/>
          </p:cNvPicPr>
          <p:nvPr/>
        </p:nvPicPr>
        <p:blipFill>
          <a:blip r:embed="rId2"/>
          <a:stretch>
            <a:fillRect/>
          </a:stretch>
        </p:blipFill>
        <p:spPr>
          <a:xfrm>
            <a:off x="3556000" y="1690688"/>
            <a:ext cx="5080000" cy="4203700"/>
          </a:xfrm>
          <a:prstGeom prst="rect">
            <a:avLst/>
          </a:prstGeom>
        </p:spPr>
      </p:pic>
    </p:spTree>
    <p:extLst>
      <p:ext uri="{BB962C8B-B14F-4D97-AF65-F5344CB8AC3E}">
        <p14:creationId xmlns:p14="http://schemas.microsoft.com/office/powerpoint/2010/main" val="7078798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Resources</a:t>
            </a:r>
            <a:endParaRPr lang="en-US" dirty="0"/>
          </a:p>
        </p:txBody>
      </p:sp>
      <p:pic>
        <p:nvPicPr>
          <p:cNvPr id="4" name="Picture 3"/>
          <p:cNvPicPr>
            <a:picLocks noChangeAspect="1"/>
          </p:cNvPicPr>
          <p:nvPr/>
        </p:nvPicPr>
        <p:blipFill>
          <a:blip r:embed="rId3"/>
          <a:stretch>
            <a:fillRect/>
          </a:stretch>
        </p:blipFill>
        <p:spPr>
          <a:xfrm>
            <a:off x="3556000" y="1479550"/>
            <a:ext cx="5080000" cy="5080000"/>
          </a:xfrm>
          <a:prstGeom prst="rect">
            <a:avLst/>
          </a:prstGeom>
        </p:spPr>
      </p:pic>
    </p:spTree>
    <p:extLst>
      <p:ext uri="{BB962C8B-B14F-4D97-AF65-F5344CB8AC3E}">
        <p14:creationId xmlns:p14="http://schemas.microsoft.com/office/powerpoint/2010/main" val="5582626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sp>
        <p:nvSpPr>
          <p:cNvPr id="9" name="Rectangle 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20"/>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18267" y="559407"/>
            <a:ext cx="6594522" cy="5739187"/>
          </a:xfrm>
          <a:prstGeom prst="roundRect">
            <a:avLst>
              <a:gd name="adj" fmla="val 0"/>
            </a:avLst>
          </a:prstGeom>
          <a:solidFill>
            <a:schemeClr val="bg1"/>
          </a:solidFill>
          <a:ln w="9525">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l="13908" r="13486" b="1"/>
          <a:stretch/>
        </p:blipFill>
        <p:spPr>
          <a:xfrm>
            <a:off x="5283708" y="722376"/>
            <a:ext cx="6263640" cy="5413248"/>
          </a:xfrm>
          <a:prstGeom prst="rect">
            <a:avLst/>
          </a:prstGeom>
          <a:effectLst/>
        </p:spPr>
      </p:pic>
      <p:sp>
        <p:nvSpPr>
          <p:cNvPr id="2" name="Title 1"/>
          <p:cNvSpPr>
            <a:spLocks noGrp="1"/>
          </p:cNvSpPr>
          <p:nvPr>
            <p:ph type="title" idx="4294967295"/>
          </p:nvPr>
        </p:nvSpPr>
        <p:spPr>
          <a:xfrm>
            <a:off x="648929" y="629266"/>
            <a:ext cx="3667039" cy="3599834"/>
          </a:xfrm>
        </p:spPr>
        <p:txBody>
          <a:bodyPr vert="horz" lIns="91440" tIns="45720" rIns="91440" bIns="45720" rtlCol="0" anchor="ctr">
            <a:normAutofit/>
          </a:bodyPr>
          <a:lstStyle/>
          <a:p>
            <a:pPr>
              <a:lnSpc>
                <a:spcPct val="70000"/>
              </a:lnSpc>
            </a:pPr>
            <a:r>
              <a:rPr lang="en-US" dirty="0"/>
              <a:t>Nielsen Norman Group</a:t>
            </a:r>
            <a:br>
              <a:rPr lang="en-US" dirty="0"/>
            </a:br>
            <a:r>
              <a:rPr lang="en-US" dirty="0"/>
              <a:t/>
            </a:r>
            <a:br>
              <a:rPr lang="en-US" dirty="0"/>
            </a:br>
            <a:r>
              <a:rPr lang="en-US" sz="2800" dirty="0" err="1" smtClean="0"/>
              <a:t>www.nngroup.com</a:t>
            </a:r>
            <a:r>
              <a:rPr lang="en-US" sz="2800" dirty="0"/>
              <a:t>/</a:t>
            </a:r>
          </a:p>
        </p:txBody>
      </p:sp>
    </p:spTree>
    <p:extLst>
      <p:ext uri="{BB962C8B-B14F-4D97-AF65-F5344CB8AC3E}">
        <p14:creationId xmlns:p14="http://schemas.microsoft.com/office/powerpoint/2010/main" val="935357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467" y="1078448"/>
            <a:ext cx="7486405" cy="4697718"/>
          </a:xfrm>
          <a:prstGeom prst="rect">
            <a:avLst/>
          </a:prstGeom>
        </p:spPr>
      </p:pic>
      <p:sp>
        <p:nvSpPr>
          <p:cNvPr id="5" name="TextBox 4"/>
          <p:cNvSpPr txBox="1"/>
          <p:nvPr/>
        </p:nvSpPr>
        <p:spPr>
          <a:xfrm>
            <a:off x="8444204" y="640081"/>
            <a:ext cx="3141664" cy="5574451"/>
          </a:xfrm>
          <a:prstGeom prst="rect">
            <a:avLst/>
          </a:prstGeom>
        </p:spPr>
        <p:txBody>
          <a:bodyPr vert="horz" lIns="91440" tIns="45720" rIns="91440" bIns="45720" rtlCol="0" anchor="ctr">
            <a:normAutofit/>
          </a:bodyPr>
          <a:lstStyle/>
          <a:p>
            <a:pPr>
              <a:lnSpc>
                <a:spcPct val="90000"/>
              </a:lnSpc>
              <a:spcBef>
                <a:spcPct val="0"/>
              </a:spcBef>
            </a:pPr>
            <a:r>
              <a:rPr lang="en-US" sz="4400" kern="1200" dirty="0">
                <a:solidFill>
                  <a:schemeClr val="tx1"/>
                </a:solidFill>
                <a:latin typeface="+mj-lt"/>
                <a:ea typeface="+mj-ea"/>
                <a:cs typeface="+mj-cs"/>
              </a:rPr>
              <a:t>Weave:  Journal of Library User Experience</a:t>
            </a:r>
          </a:p>
          <a:p>
            <a:pPr>
              <a:lnSpc>
                <a:spcPct val="90000"/>
              </a:lnSpc>
              <a:spcBef>
                <a:spcPct val="0"/>
              </a:spcBef>
            </a:pPr>
            <a:endParaRPr lang="en-US" sz="4400" kern="1200" dirty="0">
              <a:solidFill>
                <a:schemeClr val="tx1"/>
              </a:solidFill>
              <a:latin typeface="+mj-lt"/>
              <a:ea typeface="+mj-ea"/>
              <a:cs typeface="+mj-cs"/>
            </a:endParaRPr>
          </a:p>
          <a:p>
            <a:pPr>
              <a:lnSpc>
                <a:spcPct val="90000"/>
              </a:lnSpc>
              <a:spcBef>
                <a:spcPct val="0"/>
              </a:spcBef>
            </a:pPr>
            <a:r>
              <a:rPr lang="en-US" sz="4400" kern="1200" dirty="0" err="1" smtClean="0">
                <a:solidFill>
                  <a:schemeClr val="tx1"/>
                </a:solidFill>
                <a:latin typeface="+mj-lt"/>
                <a:ea typeface="+mj-ea"/>
                <a:cs typeface="+mj-cs"/>
              </a:rPr>
              <a:t>weaveux.org</a:t>
            </a:r>
            <a:endParaRPr lang="en-US" sz="4400" kern="1200" dirty="0">
              <a:solidFill>
                <a:schemeClr val="tx1"/>
              </a:solidFill>
              <a:latin typeface="+mj-lt"/>
              <a:ea typeface="+mj-ea"/>
              <a:cs typeface="+mj-cs"/>
            </a:endParaRPr>
          </a:p>
        </p:txBody>
      </p:sp>
    </p:spTree>
    <p:extLst>
      <p:ext uri="{BB962C8B-B14F-4D97-AF65-F5344CB8AC3E}">
        <p14:creationId xmlns:p14="http://schemas.microsoft.com/office/powerpoint/2010/main" val="195449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1"/>
          </p:nvPr>
        </p:nvSpPr>
        <p:spPr>
          <a:xfrm>
            <a:off x="1524000" y="1510748"/>
            <a:ext cx="9144000" cy="3747052"/>
          </a:xfrm>
        </p:spPr>
        <p:txBody>
          <a:bodyPr/>
          <a:lstStyle/>
          <a:p>
            <a:r>
              <a:rPr lang="en-US" sz="3600" dirty="0" smtClean="0"/>
              <a:t>User experience seeks to create products that people will want to use, and to delight users in such a way that they develop a sense of loyalty to the product or service being offered.</a:t>
            </a:r>
          </a:p>
          <a:p>
            <a:endParaRPr lang="en-US" sz="3600" dirty="0" smtClean="0"/>
          </a:p>
          <a:p>
            <a:r>
              <a:rPr lang="en-US" dirty="0" smtClean="0"/>
              <a:t>-Cecily Walker, Vancouver Public Library</a:t>
            </a:r>
            <a:endParaRPr lang="en-US" dirty="0"/>
          </a:p>
        </p:txBody>
      </p:sp>
    </p:spTree>
    <p:extLst>
      <p:ext uri="{BB962C8B-B14F-4D97-AF65-F5344CB8AC3E}">
        <p14:creationId xmlns:p14="http://schemas.microsoft.com/office/powerpoint/2010/main" val="86789222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13678" b="15792"/>
          <a:stretch/>
        </p:blipFill>
        <p:spPr>
          <a:xfrm>
            <a:off x="20" y="10"/>
            <a:ext cx="12191980" cy="5395902"/>
          </a:xfrm>
          <a:prstGeom prst="rect">
            <a:avLst/>
          </a:prstGeom>
        </p:spPr>
      </p:pic>
      <p:sp>
        <p:nvSpPr>
          <p:cNvPr id="3" name="TextBox 2"/>
          <p:cNvSpPr txBox="1"/>
          <p:nvPr/>
        </p:nvSpPr>
        <p:spPr>
          <a:xfrm>
            <a:off x="838200" y="5534025"/>
            <a:ext cx="10515600" cy="822326"/>
          </a:xfrm>
          <a:prstGeom prst="rect">
            <a:avLst/>
          </a:prstGeom>
        </p:spPr>
        <p:txBody>
          <a:bodyPr vert="horz" lIns="91440" tIns="45720" rIns="91440" bIns="45720" rtlCol="0" anchor="ctr">
            <a:normAutofit/>
          </a:bodyPr>
          <a:lstStyle/>
          <a:p>
            <a:pPr algn="ctr">
              <a:lnSpc>
                <a:spcPct val="90000"/>
              </a:lnSpc>
              <a:spcBef>
                <a:spcPct val="0"/>
              </a:spcBef>
            </a:pPr>
            <a:r>
              <a:rPr lang="en-US" sz="4400" dirty="0">
                <a:latin typeface="+mj-lt"/>
                <a:ea typeface="+mj-ea"/>
                <a:cs typeface="+mj-cs"/>
              </a:rPr>
              <a:t>http://uxlib.org/</a:t>
            </a:r>
          </a:p>
        </p:txBody>
      </p:sp>
    </p:spTree>
    <p:extLst>
      <p:ext uri="{BB962C8B-B14F-4D97-AF65-F5344CB8AC3E}">
        <p14:creationId xmlns:p14="http://schemas.microsoft.com/office/powerpoint/2010/main" val="37805344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625850" y="260350"/>
            <a:ext cx="4940300" cy="6337300"/>
          </a:xfrm>
          <a:prstGeom prst="rect">
            <a:avLst/>
          </a:prstGeom>
        </p:spPr>
      </p:pic>
    </p:spTree>
    <p:extLst>
      <p:ext uri="{BB962C8B-B14F-4D97-AF65-F5344CB8AC3E}">
        <p14:creationId xmlns:p14="http://schemas.microsoft.com/office/powerpoint/2010/main" val="2642149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061860" y="1123527"/>
            <a:ext cx="3605181" cy="4604800"/>
          </a:xfrm>
          <a:prstGeom prst="rect">
            <a:avLst/>
          </a:prstGeom>
        </p:spPr>
      </p:pic>
      <p:cxnSp>
        <p:nvCxnSpPr>
          <p:cNvPr id="4" name="Straight Connector 3"/>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38202" y="1570814"/>
            <a:ext cx="0" cy="3710227"/>
          </a:xfrm>
          <a:prstGeom prst="line">
            <a:avLst/>
          </a:prstGeom>
          <a:ln>
            <a:solidFill>
              <a:srgbClr val="F1F38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690025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524250" y="254000"/>
            <a:ext cx="5143500" cy="6350000"/>
          </a:xfrm>
          <a:prstGeom prst="rect">
            <a:avLst/>
          </a:prstGeom>
        </p:spPr>
      </p:pic>
    </p:spTree>
    <p:extLst>
      <p:ext uri="{BB962C8B-B14F-4D97-AF65-F5344CB8AC3E}">
        <p14:creationId xmlns:p14="http://schemas.microsoft.com/office/powerpoint/2010/main" val="84955146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400" dirty="0" smtClean="0"/>
              <a:t>Usability4lib List</a:t>
            </a:r>
            <a:endParaRPr lang="en-US" sz="4400" dirty="0"/>
          </a:p>
        </p:txBody>
      </p:sp>
      <p:sp>
        <p:nvSpPr>
          <p:cNvPr id="3" name="Subtitle 2"/>
          <p:cNvSpPr>
            <a:spLocks noGrp="1"/>
          </p:cNvSpPr>
          <p:nvPr>
            <p:ph type="subTitle" idx="1"/>
          </p:nvPr>
        </p:nvSpPr>
        <p:spPr/>
        <p:txBody>
          <a:bodyPr>
            <a:normAutofit/>
          </a:bodyPr>
          <a:lstStyle/>
          <a:p>
            <a:r>
              <a:rPr lang="en-US" sz="2800" dirty="0"/>
              <a:t>http://</a:t>
            </a:r>
            <a:r>
              <a:rPr lang="en-US" sz="2800" dirty="0" err="1"/>
              <a:t>www.library.rochester.edu</a:t>
            </a:r>
            <a:r>
              <a:rPr lang="en-US" sz="2800" dirty="0"/>
              <a:t>/usability4lib</a:t>
            </a:r>
          </a:p>
        </p:txBody>
      </p:sp>
    </p:spTree>
    <p:extLst>
      <p:ext uri="{BB962C8B-B14F-4D97-AF65-F5344CB8AC3E}">
        <p14:creationId xmlns:p14="http://schemas.microsoft.com/office/powerpoint/2010/main" val="7518128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200150"/>
          </a:xfrm>
        </p:spPr>
        <p:txBody>
          <a:bodyPr>
            <a:normAutofit/>
          </a:bodyPr>
          <a:lstStyle/>
          <a:p>
            <a:pPr algn="ctr"/>
            <a:r>
              <a:rPr lang="en-US" sz="4400" dirty="0" smtClean="0"/>
              <a:t>Questions</a:t>
            </a:r>
            <a:endParaRPr lang="en-US" sz="4400" dirty="0"/>
          </a:p>
        </p:txBody>
      </p:sp>
      <p:sp>
        <p:nvSpPr>
          <p:cNvPr id="5" name="Text Placeholder 4"/>
          <p:cNvSpPr>
            <a:spLocks noGrp="1"/>
          </p:cNvSpPr>
          <p:nvPr>
            <p:ph type="body" sz="half" idx="2"/>
          </p:nvPr>
        </p:nvSpPr>
        <p:spPr/>
        <p:txBody>
          <a:bodyPr>
            <a:normAutofit lnSpcReduction="10000"/>
          </a:bodyPr>
          <a:lstStyle/>
          <a:p>
            <a:r>
              <a:rPr lang="en-US" sz="2800" dirty="0"/>
              <a:t>What is one thing you would like to improve in your library?</a:t>
            </a:r>
            <a:br>
              <a:rPr lang="en-US" sz="2800" dirty="0"/>
            </a:br>
            <a:endParaRPr lang="en-US" sz="2800" dirty="0"/>
          </a:p>
          <a:p>
            <a:r>
              <a:rPr lang="en-US" sz="2800" dirty="0"/>
              <a:t>If you could ask your users anything, what would you?</a:t>
            </a:r>
            <a:br>
              <a:rPr lang="en-US" sz="2800" dirty="0"/>
            </a:br>
            <a:r>
              <a:rPr lang="en-US" sz="2800" dirty="0"/>
              <a:t> </a:t>
            </a:r>
          </a:p>
          <a:p>
            <a:r>
              <a:rPr lang="en-US" sz="2800" dirty="0"/>
              <a:t>What do you want to know about your users?</a:t>
            </a:r>
          </a:p>
          <a:p>
            <a:endParaRPr lang="en-US" dirty="0"/>
          </a:p>
          <a:p>
            <a:endParaRPr lang="en-US" dirty="0"/>
          </a:p>
        </p:txBody>
      </p:sp>
      <p:pic>
        <p:nvPicPr>
          <p:cNvPr id="4" name="Picture 3"/>
          <p:cNvPicPr>
            <a:picLocks noChangeAspect="1"/>
          </p:cNvPicPr>
          <p:nvPr/>
        </p:nvPicPr>
        <p:blipFill>
          <a:blip r:embed="rId2"/>
          <a:stretch>
            <a:fillRect/>
          </a:stretch>
        </p:blipFill>
        <p:spPr>
          <a:xfrm>
            <a:off x="6523038" y="214367"/>
            <a:ext cx="4716462" cy="6505465"/>
          </a:xfrm>
          <a:prstGeom prst="rect">
            <a:avLst/>
          </a:prstGeom>
        </p:spPr>
      </p:pic>
    </p:spTree>
    <p:extLst>
      <p:ext uri="{BB962C8B-B14F-4D97-AF65-F5344CB8AC3E}">
        <p14:creationId xmlns:p14="http://schemas.microsoft.com/office/powerpoint/2010/main" val="9192430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181600" cy="1325563"/>
          </a:xfrm>
        </p:spPr>
        <p:txBody>
          <a:bodyPr/>
          <a:lstStyle/>
          <a:p>
            <a:pPr algn="ctr"/>
            <a:r>
              <a:rPr lang="en-US" dirty="0" smtClean="0"/>
              <a:t>History</a:t>
            </a:r>
            <a:endParaRPr lang="en-US" dirty="0"/>
          </a:p>
        </p:txBody>
      </p:sp>
      <p:sp>
        <p:nvSpPr>
          <p:cNvPr id="3" name="Content Placeholder 2"/>
          <p:cNvSpPr>
            <a:spLocks noGrp="1"/>
          </p:cNvSpPr>
          <p:nvPr>
            <p:ph sz="half" idx="1"/>
          </p:nvPr>
        </p:nvSpPr>
        <p:spPr/>
        <p:txBody>
          <a:bodyPr/>
          <a:lstStyle/>
          <a:p>
            <a:pPr marL="0" indent="0">
              <a:buNone/>
            </a:pPr>
            <a:r>
              <a:rPr lang="en-US" dirty="0"/>
              <a:t>Human Factors/Ergonomics:  the scientific discipline concerned with the understanding of interactions among humans and other elements of a system, and the profession that applies theory, principles, data, and methods to design in order to optimize human well-being and overall system performance.</a:t>
            </a:r>
          </a:p>
        </p:txBody>
      </p:sp>
      <p:pic>
        <p:nvPicPr>
          <p:cNvPr id="5" name="Content Placeholder 4"/>
          <p:cNvPicPr>
            <a:picLocks noGrp="1" noChangeAspect="1"/>
          </p:cNvPicPr>
          <p:nvPr>
            <p:ph sz="half" idx="2"/>
          </p:nvPr>
        </p:nvPicPr>
        <p:blipFill>
          <a:blip r:embed="rId2"/>
          <a:stretch>
            <a:fillRect/>
          </a:stretch>
        </p:blipFill>
        <p:spPr>
          <a:xfrm>
            <a:off x="7919634" y="580094"/>
            <a:ext cx="3434166" cy="2579655"/>
          </a:xfrm>
          <a:prstGeom prst="rect">
            <a:avLst/>
          </a:prstGeom>
        </p:spPr>
      </p:pic>
      <p:pic>
        <p:nvPicPr>
          <p:cNvPr id="6" name="Picture 5"/>
          <p:cNvPicPr>
            <a:picLocks noChangeAspect="1"/>
          </p:cNvPicPr>
          <p:nvPr/>
        </p:nvPicPr>
        <p:blipFill>
          <a:blip r:embed="rId3"/>
          <a:stretch>
            <a:fillRect/>
          </a:stretch>
        </p:blipFill>
        <p:spPr>
          <a:xfrm>
            <a:off x="6989190" y="3487008"/>
            <a:ext cx="4364610" cy="2890546"/>
          </a:xfrm>
          <a:prstGeom prst="rect">
            <a:avLst/>
          </a:prstGeom>
        </p:spPr>
      </p:pic>
    </p:spTree>
    <p:extLst>
      <p:ext uri="{BB962C8B-B14F-4D97-AF65-F5344CB8AC3E}">
        <p14:creationId xmlns:p14="http://schemas.microsoft.com/office/powerpoint/2010/main" val="2627193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sp>
        <p:nvSpPr>
          <p:cNvPr id="8" name="Rectangle 7"/>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3" y="321176"/>
            <a:ext cx="7174247" cy="5896743"/>
          </a:xfrm>
          <a:prstGeom prst="rect">
            <a:avLst/>
          </a:prstGeom>
          <a:solidFill>
            <a:schemeClr val="tx1">
              <a:alpha val="15000"/>
            </a:schemeClr>
          </a:solidFill>
          <a:ln w="127000" cap="sq" cmpd="thinThick">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stretch>
            <a:fillRect/>
          </a:stretch>
        </p:blipFill>
        <p:spPr>
          <a:xfrm>
            <a:off x="8478213" y="2828925"/>
            <a:ext cx="2745085" cy="3388994"/>
          </a:xfrm>
          <a:prstGeom prst="rect">
            <a:avLst/>
          </a:prstGeom>
        </p:spPr>
      </p:pic>
      <p:pic>
        <p:nvPicPr>
          <p:cNvPr id="4" name="Picture 3"/>
          <p:cNvPicPr>
            <a:picLocks noChangeAspect="1"/>
          </p:cNvPicPr>
          <p:nvPr/>
        </p:nvPicPr>
        <p:blipFill>
          <a:blip r:embed="rId4"/>
          <a:stretch>
            <a:fillRect/>
          </a:stretch>
        </p:blipFill>
        <p:spPr>
          <a:xfrm>
            <a:off x="8326755" y="306909"/>
            <a:ext cx="3048000" cy="2286000"/>
          </a:xfrm>
          <a:prstGeom prst="rect">
            <a:avLst/>
          </a:prstGeom>
        </p:spPr>
      </p:pic>
      <p:sp>
        <p:nvSpPr>
          <p:cNvPr id="2" name="Title 1"/>
          <p:cNvSpPr>
            <a:spLocks noGrp="1"/>
          </p:cNvSpPr>
          <p:nvPr>
            <p:ph type="title"/>
          </p:nvPr>
        </p:nvSpPr>
        <p:spPr>
          <a:xfrm>
            <a:off x="821516" y="640263"/>
            <a:ext cx="6204984" cy="1344975"/>
          </a:xfrm>
        </p:spPr>
        <p:txBody>
          <a:bodyPr vert="horz" lIns="91440" tIns="45720" rIns="91440" bIns="45720" rtlCol="0" anchor="ctr">
            <a:normAutofit/>
          </a:bodyPr>
          <a:lstStyle/>
          <a:p>
            <a:pPr algn="ctr"/>
            <a:r>
              <a:rPr lang="en-US" sz="4000" dirty="0"/>
              <a:t>Participatory Design</a:t>
            </a:r>
          </a:p>
        </p:txBody>
      </p:sp>
      <p:sp>
        <p:nvSpPr>
          <p:cNvPr id="3" name="Content Placeholder 2"/>
          <p:cNvSpPr>
            <a:spLocks noGrp="1"/>
          </p:cNvSpPr>
          <p:nvPr>
            <p:ph sz="half" idx="1"/>
          </p:nvPr>
        </p:nvSpPr>
        <p:spPr>
          <a:xfrm>
            <a:off x="821515" y="2121762"/>
            <a:ext cx="6204984" cy="3626917"/>
          </a:xfrm>
        </p:spPr>
        <p:txBody>
          <a:bodyPr vert="horz" lIns="91440" tIns="45720" rIns="91440" bIns="45720" rtlCol="0">
            <a:normAutofit/>
          </a:bodyPr>
          <a:lstStyle/>
          <a:p>
            <a:pPr marL="0" indent="0">
              <a:buNone/>
            </a:pPr>
            <a:r>
              <a:rPr lang="en-US" dirty="0"/>
              <a:t>Involves all stakeholders in the development of a new product, service, or interface in order to determine needs, solutions that meets the needs, and and is usable.</a:t>
            </a:r>
          </a:p>
        </p:txBody>
      </p:sp>
    </p:spTree>
    <p:extLst>
      <p:ext uri="{BB962C8B-B14F-4D97-AF65-F5344CB8AC3E}">
        <p14:creationId xmlns:p14="http://schemas.microsoft.com/office/powerpoint/2010/main" val="42206821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Human Computer Interaction</a:t>
            </a:r>
            <a:endParaRPr lang="en-US" dirty="0"/>
          </a:p>
        </p:txBody>
      </p:sp>
      <p:sp>
        <p:nvSpPr>
          <p:cNvPr id="3" name="Content Placeholder 2"/>
          <p:cNvSpPr>
            <a:spLocks noGrp="1"/>
          </p:cNvSpPr>
          <p:nvPr>
            <p:ph idx="1"/>
          </p:nvPr>
        </p:nvSpPr>
        <p:spPr/>
        <p:txBody>
          <a:bodyPr/>
          <a:lstStyle/>
          <a:p>
            <a:pPr marL="0" lvl="0" indent="0">
              <a:lnSpc>
                <a:spcPct val="100000"/>
              </a:lnSpc>
              <a:spcBef>
                <a:spcPts val="0"/>
              </a:spcBef>
              <a:buNone/>
            </a:pPr>
            <a:r>
              <a:rPr lang="en-US" dirty="0" smtClean="0"/>
              <a:t>ACM defines HCI as </a:t>
            </a:r>
            <a:r>
              <a:rPr lang="en-US" dirty="0"/>
              <a:t>a </a:t>
            </a:r>
            <a:r>
              <a:rPr lang="en-US" dirty="0" smtClean="0"/>
              <a:t>“discipline </a:t>
            </a:r>
            <a:r>
              <a:rPr lang="en-US" dirty="0"/>
              <a:t>concerned with the design, evaluation and implementation of interactive computing systems for human use and with the study of major phenomena surrounding them"</a:t>
            </a:r>
          </a:p>
        </p:txBody>
      </p:sp>
      <p:pic>
        <p:nvPicPr>
          <p:cNvPr id="5" name="Picture 4"/>
          <p:cNvPicPr>
            <a:picLocks noChangeAspect="1"/>
          </p:cNvPicPr>
          <p:nvPr/>
        </p:nvPicPr>
        <p:blipFill>
          <a:blip r:embed="rId3"/>
          <a:stretch>
            <a:fillRect/>
          </a:stretch>
        </p:blipFill>
        <p:spPr>
          <a:xfrm>
            <a:off x="838199" y="3393971"/>
            <a:ext cx="4969629" cy="2782992"/>
          </a:xfrm>
          <a:prstGeom prst="rect">
            <a:avLst/>
          </a:prstGeom>
        </p:spPr>
      </p:pic>
      <p:pic>
        <p:nvPicPr>
          <p:cNvPr id="6" name="Picture 5"/>
          <p:cNvPicPr>
            <a:picLocks noChangeAspect="1"/>
          </p:cNvPicPr>
          <p:nvPr/>
        </p:nvPicPr>
        <p:blipFill>
          <a:blip r:embed="rId4"/>
          <a:stretch>
            <a:fillRect/>
          </a:stretch>
        </p:blipFill>
        <p:spPr>
          <a:xfrm>
            <a:off x="7171708" y="3393971"/>
            <a:ext cx="4182092" cy="2782992"/>
          </a:xfrm>
          <a:prstGeom prst="rect">
            <a:avLst/>
          </a:prstGeom>
        </p:spPr>
      </p:pic>
    </p:spTree>
    <p:extLst>
      <p:ext uri="{BB962C8B-B14F-4D97-AF65-F5344CB8AC3E}">
        <p14:creationId xmlns:p14="http://schemas.microsoft.com/office/powerpoint/2010/main" val="14466500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webextension1.xml.rels><?xml version="1.0" encoding="UTF-8" standalone="yes"?>
<Relationships xmlns="http://schemas.openxmlformats.org/package/2006/relationships"><Relationship Id="rId1" Type="http://schemas.openxmlformats.org/officeDocument/2006/relationships/image" Target="../media/image4.png"/></Relationships>
</file>

<file path=ppt/webextensions/_rels/webextension2.xml.rels><?xml version="1.0" encoding="UTF-8" standalone="yes"?>
<Relationships xmlns="http://schemas.openxmlformats.org/package/2006/relationships"><Relationship Id="rId1" Type="http://schemas.openxmlformats.org/officeDocument/2006/relationships/image" Target="../media/image33.png"/></Relationships>
</file>

<file path=ppt/webextensions/webextension1.xml><?xml version="1.0" encoding="utf-8"?>
<we:webextension xmlns:we="http://schemas.microsoft.com/office/webextensions/webextension/2010/11" id="{5D5510D6-36F3-0446-9917-D4A7E7CEC3B4}">
  <we:reference id="wa104221182" version="1.2.0.2" store="en-US" storeType="OMEX"/>
  <we:alternateReferences>
    <we:reference id="WA104221182" version="1.2.0.2" store="WA104221182" storeType="OMEX"/>
  </we:alternateReferences>
  <we:properties>
    <we:property name="vid" value="&quot;https://youtu.be/9BdtGjoIN4E&quot;"/>
  </we:properties>
  <we:bindings/>
  <we:snapshot xmlns:r="http://schemas.openxmlformats.org/officeDocument/2006/relationships" r:embed="rId1"/>
</we:webextension>
</file>

<file path=ppt/webextensions/webextension2.xml><?xml version="1.0" encoding="utf-8"?>
<we:webextension xmlns:we="http://schemas.microsoft.com/office/webextensions/webextension/2010/11" id="{A37641F2-9611-F542-9447-CFDF8A6A8928}">
  <we:reference id="wa104221182" version="1.2.0.2" store="en-US" storeType="OMEX"/>
  <we:alternateReferences>
    <we:reference id="WA104221182" version="1.2.0.2" store="WA104221182" storeType="OMEX"/>
  </we:alternateReferences>
  <we:properties>
    <we:property name="vid" value="&quot;https://www.youtube.com/watch?v=TNvdgXCqEvM&quot;"/>
  </we:properties>
  <we:bindings/>
  <we:snapshot xmlns:r="http://schemas.openxmlformats.org/officeDocument/2006/relationships" r:embed="rId1"/>
</we:webextension>
</file>

<file path=docProps/app.xml><?xml version="1.0" encoding="utf-8"?>
<Properties xmlns="http://schemas.openxmlformats.org/officeDocument/2006/extended-properties" xmlns:vt="http://schemas.openxmlformats.org/officeDocument/2006/docPropsVTypes">
  <TotalTime>3130</TotalTime>
  <Words>2264</Words>
  <Application>Microsoft Macintosh PowerPoint</Application>
  <PresentationFormat>Widescreen</PresentationFormat>
  <Paragraphs>274</Paragraphs>
  <Slides>54</Slides>
  <Notes>32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54</vt:i4>
      </vt:variant>
    </vt:vector>
  </HeadingPairs>
  <TitlesOfParts>
    <vt:vector size="59" baseType="lpstr">
      <vt:lpstr>Calibri</vt:lpstr>
      <vt:lpstr>Calibri Light</vt:lpstr>
      <vt:lpstr>Mangal</vt:lpstr>
      <vt:lpstr>Arial</vt:lpstr>
      <vt:lpstr>Office Theme</vt:lpstr>
      <vt:lpstr>User Experience in Libraries (as told by cats)</vt:lpstr>
      <vt:lpstr>Agenda</vt:lpstr>
      <vt:lpstr>About Me</vt:lpstr>
      <vt:lpstr>What is UX</vt:lpstr>
      <vt:lpstr>PowerPoint Presentation</vt:lpstr>
      <vt:lpstr>Questions</vt:lpstr>
      <vt:lpstr>History</vt:lpstr>
      <vt:lpstr>Participatory Design</vt:lpstr>
      <vt:lpstr>Human Computer Interaction</vt:lpstr>
      <vt:lpstr>Using Data to Make Good Decisions</vt:lpstr>
      <vt:lpstr>Why is this important to libraries?</vt:lpstr>
      <vt:lpstr>University of Rochester  Ethnographic Research</vt:lpstr>
      <vt:lpstr>Stuff I’ve Done</vt:lpstr>
      <vt:lpstr>An Intro to Methods</vt:lpstr>
      <vt:lpstr>Multiple Methods</vt:lpstr>
      <vt:lpstr>Attitudinal/Behavioral</vt:lpstr>
      <vt:lpstr>Qualitative vs Quantitative </vt:lpstr>
      <vt:lpstr>PowerPoint Presentation</vt:lpstr>
      <vt:lpstr>PowerPoint Presentation</vt:lpstr>
      <vt:lpstr>Ethnography</vt:lpstr>
      <vt:lpstr>PowerPoint Presentation</vt:lpstr>
      <vt:lpstr>Methods</vt:lpstr>
      <vt:lpstr>PowerPoint Presentation</vt:lpstr>
      <vt:lpstr>Usability</vt:lpstr>
      <vt:lpstr>Card Sorting</vt:lpstr>
      <vt:lpstr>Graffiti Walls</vt:lpstr>
      <vt:lpstr>PowerPoint Presentation</vt:lpstr>
      <vt:lpstr>PowerPoint Presentation</vt:lpstr>
      <vt:lpstr>PowerPoint Presentation</vt:lpstr>
      <vt:lpstr>Interviews/Focus Groups</vt:lpstr>
      <vt:lpstr>PowerPoint Presentation</vt:lpstr>
      <vt:lpstr>PowerPoint Presentation</vt:lpstr>
      <vt:lpstr>PowerPoint Presentation</vt:lpstr>
      <vt:lpstr>PowerPoint Presentation</vt:lpstr>
      <vt:lpstr>Remote Testing</vt:lpstr>
      <vt:lpstr>PowerPoint Presentation</vt:lpstr>
      <vt:lpstr>Guerilla Testing</vt:lpstr>
      <vt:lpstr>Surveys</vt:lpstr>
      <vt:lpstr>Analytics</vt:lpstr>
      <vt:lpstr>PowerPoint Presentation</vt:lpstr>
      <vt:lpstr>PowerPoint Presentation</vt:lpstr>
      <vt:lpstr>Deliverables</vt:lpstr>
      <vt:lpstr>Making Sense of Data</vt:lpstr>
      <vt:lpstr>Incentives</vt:lpstr>
      <vt:lpstr>PowerPoint Presentation</vt:lpstr>
      <vt:lpstr>Building a User Centered Culture</vt:lpstr>
      <vt:lpstr>Resources</vt:lpstr>
      <vt:lpstr>Nielsen Norman Group  www.nngroup.com/</vt:lpstr>
      <vt:lpstr>PowerPoint Presentation</vt:lpstr>
      <vt:lpstr>PowerPoint Presentation</vt:lpstr>
      <vt:lpstr>PowerPoint Presentation</vt:lpstr>
      <vt:lpstr>PowerPoint Presentation</vt:lpstr>
      <vt:lpstr>PowerPoint Presentation</vt:lpstr>
      <vt:lpstr>Usability4lib List</vt:lpstr>
    </vt:vector>
  </TitlesOfParts>
  <Company/>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 Experience in Libraries</dc:title>
  <dc:creator>Microsoft Office User</dc:creator>
  <cp:lastModifiedBy>Taylor, Jennifer Emanuel</cp:lastModifiedBy>
  <cp:revision>59</cp:revision>
  <dcterms:created xsi:type="dcterms:W3CDTF">2016-11-03T15:07:54Z</dcterms:created>
  <dcterms:modified xsi:type="dcterms:W3CDTF">2016-11-10T13:38:58Z</dcterms:modified>
</cp:coreProperties>
</file>