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media/image2.jpe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jpeg" ContentType="image/jpeg"/>
  <Override PartName="/ppt/notesSlides/notesSlide5.xml" ContentType="application/vnd.openxmlformats-officedocument.presentationml.notesSlide+xml"/>
  <Override PartName="/ppt/media/image4.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1pPr>
    <a:lvl2pPr marL="0" marR="0" indent="2286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2pPr>
    <a:lvl3pPr marL="0" marR="0" indent="4572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3pPr>
    <a:lvl4pPr marL="0" marR="0" indent="6858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4pPr>
    <a:lvl5pPr marL="0" marR="0" indent="9144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5pPr>
    <a:lvl6pPr marL="0" marR="0" indent="11430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6pPr>
    <a:lvl7pPr marL="0" marR="0" indent="13716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7pPr>
    <a:lvl8pPr marL="0" marR="0" indent="16002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8pPr>
    <a:lvl9pPr marL="0" marR="0" indent="182880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b="def" i="def"/>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635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635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635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635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p:nvPr>
            <p:ph type="sldImg"/>
          </p:nvPr>
        </p:nvSpPr>
        <p:spPr>
          <a:xfrm>
            <a:off x="1143000" y="685800"/>
            <a:ext cx="4572000" cy="3429000"/>
          </a:xfrm>
          <a:prstGeom prst="rect">
            <a:avLst/>
          </a:prstGeom>
        </p:spPr>
        <p:txBody>
          <a:bodyPr/>
          <a:lstStyle/>
          <a:p>
            <a:pPr/>
          </a:p>
        </p:txBody>
      </p:sp>
      <p:sp>
        <p:nvSpPr>
          <p:cNvPr id="164" name="Shape 16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sldImg"/>
          </p:nvPr>
        </p:nvSpPr>
        <p:spPr>
          <a:prstGeom prst="rect">
            <a:avLst/>
          </a:prstGeom>
        </p:spPr>
        <p:txBody>
          <a:bodyPr/>
          <a:lstStyle/>
          <a:p>
            <a:pPr/>
          </a:p>
        </p:txBody>
      </p:sp>
      <p:sp>
        <p:nvSpPr>
          <p:cNvPr id="174" name="Shape 174"/>
          <p:cNvSpPr/>
          <p:nvPr>
            <p:ph type="body" sz="quarter" idx="1"/>
          </p:nvPr>
        </p:nvSpPr>
        <p:spPr>
          <a:prstGeom prst="rect">
            <a:avLst/>
          </a:prstGeom>
        </p:spPr>
        <p:txBody>
          <a:bodyPr/>
          <a:lstStyle/>
          <a:p>
            <a:pPr/>
            <a:r>
              <a:t>I’ve worked as an electronic resources librarian, a general reference librarian, and health sciences.  That background has had me working with discovery and user experience.  Right now I’m learning/researching how doctors &amp; medical students search for information.</a:t>
            </a:r>
          </a:p>
          <a:p>
            <a:pPr/>
          </a:p>
          <a:p>
            <a:pPr/>
            <a:r>
              <a:t>My interest in Millennials started early in my career.  At my first job, I ended up being the primary IT person due to staff turnover and because I was the youngest, everyone thought I could easily fill that role.  It was frustrating.  I had good tech skills, but did not sign up to do everything.  I felt that my colleagues (who were all a lot older and some had kids my age) didn’t understand that I could not do it all, nor did they not understand my sense of humor or the work environment I was trying to create (potlucks!  less hierarchy!  creating services that our students want/need, not what librarians think is best for them!).  I began reading about generational interests and sought out activities to bridge the generation gap in the library (and convince them to devote more resources to technology).</a:t>
            </a:r>
          </a:p>
          <a:p>
            <a:pPr/>
          </a:p>
          <a:p>
            <a:pPr/>
            <a:r>
              <a:t>All the while, I started work on an Ed.D.  for my dissertation, I wanted to do something about younger librarians and technology.  My interests changed a bit after I moved to a new institution that didn’t have as many technology issues and embraced new and younger ideas, but I finished the dissertation.  I’ll talk a little about the results today and try and tie them to my work in other areas, especially discovery.</a:t>
            </a:r>
          </a:p>
          <a:p>
            <a:pPr/>
          </a:p>
          <a:p>
            <a:pPr/>
            <a:r>
              <a:t>I don’t consider myself a Millennial.  It seems every “expert” has their idea as to who is a Millennial.  Some have them born as early as 1978, some don’t start the generation until well into the 1980s.  I generally define them as born in the early 1980s and before 9/11.  I barely squeaked into the 1970s and my parents are older (just before WWII), so that shaped how I was raised.  Still, I can identify with some aspects of the Millennials, and have empathy for them in the library environment.</a:t>
            </a:r>
          </a:p>
          <a:p>
            <a:pPr/>
          </a:p>
          <a:p>
            <a:pPr/>
            <a:r>
              <a:t>We still talk a lot about Millennials as students.  But, today’s college graduating seniors were born in 1994 (I asked, they graduated this past weekend).  So, Millennials are in graduate school and on the job.  Still, Millennials and what comes after them are used to finding information online and will not turn to print if they can avoid 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a:p>
        </p:txBody>
      </p:sp>
      <p:sp>
        <p:nvSpPr>
          <p:cNvPr id="181" name="Shape 181"/>
          <p:cNvSpPr/>
          <p:nvPr>
            <p:ph type="body" sz="quarter" idx="1"/>
          </p:nvPr>
        </p:nvSpPr>
        <p:spPr>
          <a:prstGeom prst="rect">
            <a:avLst/>
          </a:prstGeom>
        </p:spPr>
        <p:txBody>
          <a:bodyPr/>
          <a:lstStyle/>
          <a:p>
            <a:pPr/>
            <a:r>
              <a:t>My dissertation focused on the technology skills of millennial librarians, what they are and what they wanted to learn.  I was also interested in how this information could be used to attract people to librarianship as well as perceive librarianship as more high tech.  I surveyed librarians and library school students nationwide who either were or aspired to be academic librarians.  I had a total of 315 survey respondents.  I followed up by doing 20 interviews.  I learned a lot!  And found out things far beyond my original intent.  This study was done in 2012.</a:t>
            </a:r>
          </a:p>
          <a:p>
            <a:pPr/>
          </a:p>
          <a:p>
            <a:pPr/>
            <a:r>
              <a:t>First of all, Millennial librarians believe every librarian should understand technology.  They also felt they new a decent amount about technology before library school and that library school didn’t help them become much more proficient in technology.  The only exception was library specific technologies, like understanding the back end of an ILS, how databases work, and course management systems.  Most participants learned new technology hands-on, often from a project they undertook.  </a:t>
            </a:r>
          </a:p>
          <a:p>
            <a:pPr/>
          </a:p>
          <a:p>
            <a:pPr/>
            <a:r>
              <a:t>However, a few things stood out.  For one, there was a clear divide in skill level.  The participants were very comfortable using technology.  However, they were not comfortable creating it.  They could input content into a blog, but they did not know how a blog worked, or the HTML/CSS that was necessary to do complex design work for a blog.  They were comfortable creating tutorials with screen capture software such as Camtasia, but ask them to edit raw video from a camera, and they did not know how.  When asked what technology they wanted to learn, they answered with the higher-level programming skills that would be necessary to create webpages from scratch and create native applications to benefit the library world.  But, they’ve conceded that this knowledge is best held with computer science majors instead of librarians.</a:t>
            </a:r>
          </a:p>
          <a:p>
            <a:pPr/>
          </a:p>
          <a:p>
            <a:pPr/>
            <a:r>
              <a:t>One other thing was clear:  Millennial librarians are not digital natives.  When the media talks about Millennials, it is always in relation to how tech-savvy they are.  Yes, they can use tech, but most cannot create it.  And they haven’t used technology since they were born.  A big part of my project was hearing stories about when the librarians I interviewed first got a computer and/or first got online.  For most, it wasn’t until middle or even high school.  Of my 20 interviews, only a couple remember having access to a computer in elementary school—and they were most likely to have a parent in the IT industry.  A couple never had a computer in their home until they went to college—family finances did not allow for it.  These students would use computers at school, but time was very limited.  They understand that there is a learning curve to understanding technology, but they feel like if they were able to learn, anyone should be able to.</a:t>
            </a:r>
          </a:p>
          <a:p>
            <a:pPr/>
          </a:p>
          <a:p>
            <a:pPr/>
            <a:r>
              <a:t>Another interesting result was that technology did not play a role in selecting librarianship as a career.  They believed that the ability to use technology is just a given to the profession and did not think of libraries as any more tech savvy than other work environments. Most participants selected academic librarianship due to previous library experience—a parent was a librarian, they worked in one while in school, they loved reading and spent a ton of time in them as children.  They also were attracted to the field because it was a way to be attached to academia but not have to deal with what they perceived as the negative aspects of getting a PhD, or dealing with tenure systems or other negative aspects of academic life. </a:t>
            </a:r>
          </a:p>
          <a:p>
            <a:pPr/>
          </a:p>
          <a:p>
            <a:pPr/>
            <a:r>
              <a:t>Since participants don’t program, and believe that those that are not librarians probably should do most of the programming, I’m often asked how do we get more programmers into the field, or working for vendors with knowledge of how librarians and libraries work.  My husband is a programmer, and was a regular library user growing up, and still is an avid reader.  His response is twofold:  you’d have to pay decently, and if you can’t, you’ll have to justify low pay with a good work environment and a believe that you are contributing to a common good.  He also says librarianship should have been presented to him as a career option while a student.  That’s interesting—he has an undergraduate degree and master’s from schools that are well known for doing innovative library technology projects.  But he had no idea—the libraries were where the liberal arts majors spent their time..  So my thinking about getting more programmers in the field would be to get them into jobs as students.</a:t>
            </a:r>
          </a:p>
          <a:p>
            <a:pPr/>
          </a:p>
          <a:p>
            <a:pPr/>
            <a:r>
              <a:t>Next, we’ll talk about the information seeking habits of Millennials.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sldImg"/>
          </p:nvPr>
        </p:nvSpPr>
        <p:spPr>
          <a:prstGeom prst="rect">
            <a:avLst/>
          </a:prstGeom>
        </p:spPr>
        <p:txBody>
          <a:bodyPr/>
          <a:lstStyle/>
          <a:p>
            <a:pPr/>
          </a:p>
        </p:txBody>
      </p:sp>
      <p:sp>
        <p:nvSpPr>
          <p:cNvPr id="185" name="Shape 185"/>
          <p:cNvSpPr/>
          <p:nvPr>
            <p:ph type="body" sz="quarter" idx="1"/>
          </p:nvPr>
        </p:nvSpPr>
        <p:spPr>
          <a:prstGeom prst="rect">
            <a:avLst/>
          </a:prstGeom>
        </p:spPr>
        <p:txBody>
          <a:bodyPr/>
          <a:lstStyle/>
          <a:p>
            <a:pPr/>
            <a:r>
              <a:t>So there you go, how Millennials search for information.</a:t>
            </a:r>
          </a:p>
          <a:p>
            <a:pPr/>
          </a:p>
          <a:p>
            <a:pPr/>
            <a:r>
              <a:t>They don’t have the time to look in multiple places to find what they need.  They also don’t have the attention span for that.</a:t>
            </a:r>
          </a:p>
          <a:p>
            <a:pPr/>
          </a:p>
          <a:p>
            <a:pPr/>
            <a:r>
              <a:t>What they want is a single search box, as few clicks as possible, a simple yet nice design, and everything to be the same.</a:t>
            </a:r>
          </a:p>
          <a:p>
            <a:pPr/>
          </a:p>
          <a:p>
            <a:pPr/>
            <a:r>
              <a:t>I go back and forth as to whether or not we should just surrender to the Google Gods or keep trying to reinvent the wheel.</a:t>
            </a:r>
          </a:p>
          <a:p>
            <a:pPr/>
          </a:p>
          <a:p>
            <a:pPr/>
            <a:r>
              <a:t>After working on discovery for several years, I’m not so sure we should be doing our own thing.  Discovery leaves a bad taste in my mouth.  Trying to implement a discovery system really pits librarians against each other, because we all have differing philosophies and believe we know what is best for our users, who are all special snowflakes.  Many librarians hated discovery.  Patrons liked the idea of it, but felt it had a long way to go.  Discovery took away my life and sanity.  I’m relieved to no longer be working on it. </a:t>
            </a:r>
          </a:p>
          <a:p>
            <a:pPr/>
          </a:p>
          <a:p>
            <a:pPr/>
            <a:r>
              <a:t>However, when I’ve asked users to compare library resources, catalogs, and discovery systems to Google, they think Google is far and away better, but it has its issues.  They know Google tracks your searches, and your life is on Google’s servers.	They know the library doesn’t do that.  Google had ads, the library does not.  Google does not always have trustworthy information, while users trust information they get from the library.  They wonder about how Google ranks things, though likes how the first results often provide an overview of the topic.</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sldImg"/>
          </p:nvPr>
        </p:nvSpPr>
        <p:spPr>
          <a:prstGeom prst="rect">
            <a:avLst/>
          </a:prstGeom>
        </p:spPr>
        <p:txBody>
          <a:bodyPr/>
          <a:lstStyle/>
          <a:p>
            <a:pPr/>
          </a:p>
        </p:txBody>
      </p:sp>
      <p:sp>
        <p:nvSpPr>
          <p:cNvPr id="191" name="Shape 191"/>
          <p:cNvSpPr/>
          <p:nvPr>
            <p:ph type="body" sz="quarter" idx="1"/>
          </p:nvPr>
        </p:nvSpPr>
        <p:spPr>
          <a:prstGeom prst="rect">
            <a:avLst/>
          </a:prstGeom>
        </p:spPr>
        <p:txBody>
          <a:bodyPr/>
          <a:lstStyle/>
          <a:p>
            <a:pPr/>
            <a:r>
              <a:t>Yes, Millennial librarians want everything.  Often they want everything at the expense of others, but they can be too self-centered to care.</a:t>
            </a:r>
          </a:p>
          <a:p>
            <a:pPr/>
          </a:p>
          <a:p>
            <a:pPr/>
            <a:r>
              <a:t>We just talked about what everyone likes about Google, and what they do not like.  So, why don’t we as an information profession get together and create that?  Millennials believes everything can just be done—it is the startup culture.  Let’s let go of our old ways of doing things and focus on the new.  Maybe it is time to scrap how we’ve always done it and start from scratch.  I know it is scary, and would mean serious disruptions in the industry. </a:t>
            </a:r>
          </a:p>
          <a:p>
            <a:pPr/>
          </a:p>
          <a:p>
            <a:pPr/>
            <a:r>
              <a:t>Everyone is over the silo-ization of scholarly information.  That is why they go to Google and Google Scholar - they can search one place, and feel they are getting everything (even if it is just “feel”).  We need to stop thinking the information we provide our patrons is proprietary.  Stop the exclusive contracts to discovery services.  No one wants to learn multiple interfaces and platforms to search and download full text.  There should be one interface and one click to get to the full text.  Information should be presented succinctly and only what is useful to the patron, not the librarian.  </a:t>
            </a:r>
          </a:p>
          <a:p>
            <a:pPr/>
          </a:p>
          <a:p>
            <a:pPr/>
            <a:r>
              <a:t>No one can afford to purchase everything, so stop requiring libraries to purchase very similar (with overlap!) content from different vendors.  Users hate clicking on an openURL link and finding out their article is available in 3 places—which is the best???  And libraries end up paying for a lot of duplicate content.  Library budgets are flat at best, you’re going to start hearing of more large institutions not renewing major packages.  Library collections are one area that is causing inflation in higher education, yet we end up hearing about record profits from many of the large publishers.  I know there are smaller publishers that are hurting (if they don’t get bought by one of the giants), but we need to hear about those.  We’d be more understanding if we didn’t hear about publisher profits in the Billions (just Google Elsevier profit) and don’t openly sabotage open access initiatives.  Libraries tell their stories for more funding, maybe publishers that are struggling should too.</a:t>
            </a:r>
          </a:p>
          <a:p>
            <a:pPr/>
          </a:p>
          <a:p>
            <a:pPr/>
            <a:r>
              <a:t>Stop assuming your users are criminals.  Ebooks should be downloadable without extra software or self-destructing DRM.  By making it so hard to read (and own) electronic books, you’re promoting piracy.  I can’t count how many students I have seen spending hours at a scanner, scanning an entire book.  I bet 95% of those scans are shared online, it isn’t a student not wanting to drag around a textbook.  That cuts into profits more than reducing the cost to make a book more accessible to more readers and libraries.</a:t>
            </a:r>
          </a:p>
          <a:p>
            <a:pPr/>
          </a:p>
          <a:p>
            <a:pPr/>
            <a:r>
              <a:t>Librarians don’t just want Google and Google Scholar.  However, they do want something similar, with a simple, nice design, basic information nicely presented, extra features such as citation tracking, metrics, a personal library, a way of organizing searches, alerts, etc, etc.  Ok, they do want everything.  Also, no ads, a reasonable cost, and seamless delivery of content.  The indexing should be online, and full text downloadable as a reasonable subscription.  Libraries can pay so their users have access to the advanced tools—like citation tracking, personal library, citation management, advanced indexing with a structured index.  Those would be our little librarian tricks, that would give us a reason to keep our industry intact. </a:t>
            </a:r>
          </a:p>
          <a:p>
            <a:pPr/>
          </a:p>
          <a:p>
            <a:pPr/>
          </a:p>
          <a:p>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 name="Shape 196"/>
          <p:cNvSpPr/>
          <p:nvPr>
            <p:ph type="sldImg"/>
          </p:nvPr>
        </p:nvSpPr>
        <p:spPr>
          <a:prstGeom prst="rect">
            <a:avLst/>
          </a:prstGeom>
        </p:spPr>
        <p:txBody>
          <a:bodyPr/>
          <a:lstStyle/>
          <a:p>
            <a:pPr/>
          </a:p>
        </p:txBody>
      </p:sp>
      <p:sp>
        <p:nvSpPr>
          <p:cNvPr id="197" name="Shape 197"/>
          <p:cNvSpPr/>
          <p:nvPr>
            <p:ph type="body" sz="quarter" idx="1"/>
          </p:nvPr>
        </p:nvSpPr>
        <p:spPr>
          <a:prstGeom prst="rect">
            <a:avLst/>
          </a:prstGeom>
        </p:spPr>
        <p:txBody>
          <a:bodyPr/>
          <a:lstStyle/>
          <a:p>
            <a:pPr/>
            <a:r>
              <a:t>So far, Discovery systems have tried to do all of this, but they’ve mostly failed.  They’re not Google.  Yes, they may not have the power of Google’s algorithm, but there are other reasons discovery systems don’t work.  For one, they silo content by vendor.  They try and do all things for all people—novice users, advanced scholars, librarians.  Somehow Google appeals to everyone, so why can’t libraries do that too?</a:t>
            </a:r>
          </a:p>
          <a:p>
            <a:pPr/>
          </a:p>
          <a:p>
            <a:pPr/>
            <a:r>
              <a:t>I know things are more complex than this.  But, I can dream, right?</a:t>
            </a:r>
          </a:p>
          <a:p>
            <a:pPr/>
          </a:p>
          <a:p>
            <a:pPr/>
            <a:r>
              <a:t>After re-joining the medical library world recently and become familiar with PubMed again, I’m starting to think it might be a good model.  Granted, it only serves up a subset of scholarly information, but it is a broad scope and contains tons of data.  Its subject heading and indexing system (MeSH) is excellent.  Not perfect, but once you learn it, it unleashes a very powerful tool.  It uses open URL to link to full text—which does have issues. but it goes under the idea that libraries should be in the content business.  Best of all, PubMed is open—it doesn’t have deals with publishers to highlight one over the other, nor does it exclude one vendor because of an agreement with another.  The information is open.</a:t>
            </a:r>
          </a:p>
          <a:p>
            <a:pPr/>
          </a:p>
          <a:p>
            <a:pPr/>
            <a:r>
              <a:t>Now, I know PubMed content is free for public use, but it has the federal government paying for it.  But, I can guarantee libraries would be willing to pay for similar tools for their libraries, if they didn’t have to worry about missing information thanks to back door agreements.  We’re willing to pay for good indexing—that’s what makes library databases unique, and we should work to standardize everything and burn down silos.</a:t>
            </a:r>
          </a:p>
          <a:p>
            <a:pPr/>
          </a:p>
          <a:p>
            <a:pPr/>
            <a:r>
              <a:t>Let’s work together, be lean, and meet our users’ expectations.  You know—how Millennials do things.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amp; Subtitle">
    <p:bg>
      <p:bgPr>
        <a:solidFill>
          <a:srgbClr val="222222"/>
        </a:solidFill>
      </p:bgPr>
    </p:bg>
    <p:spTree>
      <p:nvGrpSpPr>
        <p:cNvPr id="1" name=""/>
        <p:cNvGrpSpPr/>
        <p:nvPr/>
      </p:nvGrpSpPr>
      <p:grpSpPr>
        <a:xfrm>
          <a:off x="0" y="0"/>
          <a:ext cx="0" cy="0"/>
          <a:chOff x="0" y="0"/>
          <a:chExt cx="0" cy="0"/>
        </a:xfrm>
      </p:grpSpPr>
      <p:sp>
        <p:nvSpPr>
          <p:cNvPr id="12" name="Shape 12"/>
          <p:cNvSpPr/>
          <p:nvPr/>
        </p:nvSpPr>
        <p:spPr>
          <a:xfrm flipV="1">
            <a:off x="406400" y="6140894"/>
            <a:ext cx="12192000" cy="263"/>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13" name="Shape 13"/>
          <p:cNvSpPr/>
          <p:nvPr>
            <p:ph type="title"/>
          </p:nvPr>
        </p:nvSpPr>
        <p:spPr>
          <a:xfrm>
            <a:off x="406400" y="6426200"/>
            <a:ext cx="12192000" cy="2705100"/>
          </a:xfrm>
          <a:prstGeom prst="rect">
            <a:avLst/>
          </a:prstGeom>
        </p:spPr>
        <p:txBody>
          <a:bodyPr/>
          <a:lstStyle>
            <a:lvl1pPr>
              <a:spcBef>
                <a:spcPts val="0"/>
              </a:spcBef>
              <a:defRPr sz="17000"/>
            </a:lvl1pPr>
          </a:lstStyle>
          <a:p>
            <a:pPr/>
            <a:r>
              <a:t>Title Text</a:t>
            </a:r>
          </a:p>
        </p:txBody>
      </p:sp>
      <p:sp>
        <p:nvSpPr>
          <p:cNvPr id="14" name="Shape 14"/>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1pPr>
            <a:lvl2pPr marL="0" indent="2286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2pPr>
            <a:lvl3pPr marL="0" indent="4572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3pPr>
            <a:lvl4pPr marL="0" indent="6858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4pPr>
            <a:lvl5pPr marL="0" indent="9144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15" name="Shape 15"/>
          <p:cNvSpPr/>
          <p:nvPr>
            <p:ph type="sldNum" sz="quarter" idx="2"/>
          </p:nvPr>
        </p:nvSpPr>
        <p:spPr>
          <a:xfrm>
            <a:off x="12194440" y="431800"/>
            <a:ext cx="406898" cy="4572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Bullets">
    <p:bg>
      <p:bgPr>
        <a:solidFill>
          <a:srgbClr val="222222"/>
        </a:solidFill>
      </p:bgPr>
    </p:bg>
    <p:spTree>
      <p:nvGrpSpPr>
        <p:cNvPr id="1" name=""/>
        <p:cNvGrpSpPr/>
        <p:nvPr/>
      </p:nvGrpSpPr>
      <p:grpSpPr>
        <a:xfrm>
          <a:off x="0" y="0"/>
          <a:ext cx="0" cy="0"/>
          <a:chOff x="0" y="0"/>
          <a:chExt cx="0" cy="0"/>
        </a:xfrm>
      </p:grpSpPr>
      <p:sp>
        <p:nvSpPr>
          <p:cNvPr id="102" name="Shape 102"/>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103" name="Shape 103"/>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104" name="Shape 10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Photo - 3 Up">
    <p:bg>
      <p:bgPr>
        <a:solidFill>
          <a:srgbClr val="222222"/>
        </a:solidFill>
      </p:bgPr>
    </p:bg>
    <p:spTree>
      <p:nvGrpSpPr>
        <p:cNvPr id="1" name=""/>
        <p:cNvGrpSpPr/>
        <p:nvPr/>
      </p:nvGrpSpPr>
      <p:grpSpPr>
        <a:xfrm>
          <a:off x="0" y="0"/>
          <a:ext cx="0" cy="0"/>
          <a:chOff x="0" y="0"/>
          <a:chExt cx="0" cy="0"/>
        </a:xfrm>
      </p:grpSpPr>
      <p:sp>
        <p:nvSpPr>
          <p:cNvPr id="111" name="Shape 111"/>
          <p:cNvSpPr/>
          <p:nvPr>
            <p:ph type="pic" sz="half" idx="13"/>
          </p:nvPr>
        </p:nvSpPr>
        <p:spPr>
          <a:xfrm>
            <a:off x="6503154" y="0"/>
            <a:ext cx="6502401" cy="4864100"/>
          </a:xfrm>
          <a:prstGeom prst="rect">
            <a:avLst/>
          </a:prstGeom>
        </p:spPr>
        <p:txBody>
          <a:bodyPr lIns="91439" tIns="45719" rIns="91439" bIns="45719">
            <a:noAutofit/>
          </a:bodyPr>
          <a:lstStyle/>
          <a:p>
            <a:pPr/>
          </a:p>
        </p:txBody>
      </p:sp>
      <p:sp>
        <p:nvSpPr>
          <p:cNvPr id="112" name="Shape 112"/>
          <p:cNvSpPr/>
          <p:nvPr>
            <p:ph type="pic" sz="half" idx="14"/>
          </p:nvPr>
        </p:nvSpPr>
        <p:spPr>
          <a:xfrm>
            <a:off x="6502400" y="4902200"/>
            <a:ext cx="6502400" cy="4864100"/>
          </a:xfrm>
          <a:prstGeom prst="rect">
            <a:avLst/>
          </a:prstGeom>
        </p:spPr>
        <p:txBody>
          <a:bodyPr lIns="91439" tIns="45719" rIns="91439" bIns="45719">
            <a:noAutofit/>
          </a:bodyPr>
          <a:lstStyle/>
          <a:p>
            <a:pPr/>
          </a:p>
        </p:txBody>
      </p:sp>
      <p:sp>
        <p:nvSpPr>
          <p:cNvPr id="113" name="Shape 113"/>
          <p:cNvSpPr/>
          <p:nvPr>
            <p:ph type="pic" idx="15"/>
          </p:nvPr>
        </p:nvSpPr>
        <p:spPr>
          <a:xfrm>
            <a:off x="0" y="0"/>
            <a:ext cx="6468534" cy="9753600"/>
          </a:xfrm>
          <a:prstGeom prst="rect">
            <a:avLst/>
          </a:prstGeom>
        </p:spPr>
        <p:txBody>
          <a:bodyPr lIns="91439" tIns="45719" rIns="91439" bIns="45719">
            <a:noAutofit/>
          </a:bodyPr>
          <a:lstStyle/>
          <a:p>
            <a:pPr/>
          </a:p>
        </p:txBody>
      </p:sp>
      <p:sp>
        <p:nvSpPr>
          <p:cNvPr id="114" name="Shape 11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Quote">
    <p:bg>
      <p:bgPr>
        <a:solidFill>
          <a:srgbClr val="222222"/>
        </a:solidFill>
      </p:bgPr>
    </p:bg>
    <p:spTree>
      <p:nvGrpSpPr>
        <p:cNvPr id="1" name=""/>
        <p:cNvGrpSpPr/>
        <p:nvPr/>
      </p:nvGrpSpPr>
      <p:grpSpPr>
        <a:xfrm>
          <a:off x="0" y="0"/>
          <a:ext cx="0" cy="0"/>
          <a:chOff x="0" y="0"/>
          <a:chExt cx="0" cy="0"/>
        </a:xfrm>
      </p:grpSpPr>
      <p:sp>
        <p:nvSpPr>
          <p:cNvPr id="121" name="Shape 121"/>
          <p:cNvSpPr/>
          <p:nvPr/>
        </p:nvSpPr>
        <p:spPr>
          <a:xfrm>
            <a:off x="469900" y="2362200"/>
            <a:ext cx="12065000" cy="52292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4" y="0"/>
                </a:moveTo>
                <a:cubicBezTo>
                  <a:pt x="100" y="0"/>
                  <a:pt x="0" y="232"/>
                  <a:pt x="0" y="516"/>
                </a:cubicBezTo>
                <a:lnTo>
                  <a:pt x="0" y="18789"/>
                </a:lnTo>
                <a:cubicBezTo>
                  <a:pt x="0" y="19073"/>
                  <a:pt x="100" y="19305"/>
                  <a:pt x="224" y="19305"/>
                </a:cubicBezTo>
                <a:lnTo>
                  <a:pt x="17228" y="19305"/>
                </a:lnTo>
                <a:lnTo>
                  <a:pt x="17850" y="21600"/>
                </a:lnTo>
                <a:lnTo>
                  <a:pt x="18471" y="19305"/>
                </a:lnTo>
                <a:lnTo>
                  <a:pt x="21376" y="19305"/>
                </a:lnTo>
                <a:cubicBezTo>
                  <a:pt x="21500" y="19305"/>
                  <a:pt x="21600" y="19073"/>
                  <a:pt x="21600" y="18789"/>
                </a:cubicBezTo>
                <a:lnTo>
                  <a:pt x="21600" y="516"/>
                </a:lnTo>
                <a:cubicBezTo>
                  <a:pt x="21600" y="232"/>
                  <a:pt x="21500" y="0"/>
                  <a:pt x="21376" y="0"/>
                </a:cubicBezTo>
                <a:lnTo>
                  <a:pt x="224" y="0"/>
                </a:lnTo>
                <a:close/>
              </a:path>
            </a:pathLst>
          </a:custGeom>
          <a:solidFill>
            <a:schemeClr val="accent1"/>
          </a:solidFill>
          <a:ln w="12700">
            <a:miter lim="400000"/>
          </a:ln>
        </p:spPr>
        <p:txBody>
          <a:bodyPr lIns="50800" tIns="50800" rIns="50800" bIns="50800" anchor="ctr"/>
          <a:lstStyle/>
          <a:p>
            <a:pPr algn="ctr">
              <a:lnSpc>
                <a:spcPct val="80000"/>
              </a:lnSpc>
              <a:spcBef>
                <a:spcPts val="0"/>
              </a:spcBef>
              <a:defRPr cap="all" sz="2800">
                <a:solidFill>
                  <a:srgbClr val="FFFFFF"/>
                </a:solidFill>
                <a:latin typeface="+mn-lt"/>
                <a:ea typeface="+mn-ea"/>
                <a:cs typeface="+mn-cs"/>
                <a:sym typeface="DIN Condensed"/>
              </a:defRPr>
            </a:pPr>
          </a:p>
        </p:txBody>
      </p:sp>
      <p:sp>
        <p:nvSpPr>
          <p:cNvPr id="122" name="Shape 122"/>
          <p:cNvSpPr/>
          <p:nvPr>
            <p:ph type="body" sz="quarter" idx="13"/>
          </p:nvPr>
        </p:nvSpPr>
        <p:spPr>
          <a:xfrm>
            <a:off x="889000" y="2908300"/>
            <a:ext cx="11226800" cy="1297944"/>
          </a:xfrm>
          <a:prstGeom prst="rect">
            <a:avLst/>
          </a:prstGeom>
        </p:spPr>
        <p:txBody>
          <a:bodyPr>
            <a:spAutoFit/>
          </a:bodyPr>
          <a:lstStyle>
            <a:lvl1pPr marL="0" indent="0">
              <a:lnSpc>
                <a:spcPct val="80000"/>
              </a:lnSpc>
              <a:spcBef>
                <a:spcPts val="0"/>
              </a:spcBef>
              <a:buClrTx/>
              <a:buSzTx/>
              <a:buFontTx/>
              <a:buNone/>
              <a:defRPr cap="all" sz="9400">
                <a:solidFill>
                  <a:srgbClr val="FFFFFF"/>
                </a:solidFill>
                <a:latin typeface="+mn-lt"/>
                <a:ea typeface="+mn-ea"/>
                <a:cs typeface="+mn-cs"/>
                <a:sym typeface="DIN Condensed"/>
              </a:defRPr>
            </a:lvl1pPr>
          </a:lstStyle>
          <a:p>
            <a:pPr/>
            <a:r>
              <a:t>Type a quote here.</a:t>
            </a:r>
          </a:p>
        </p:txBody>
      </p:sp>
      <p:sp>
        <p:nvSpPr>
          <p:cNvPr id="123" name="Shape 123"/>
          <p:cNvSpPr/>
          <p:nvPr>
            <p:ph type="body" sz="quarter" idx="14"/>
          </p:nvPr>
        </p:nvSpPr>
        <p:spPr>
          <a:xfrm>
            <a:off x="406400" y="7789333"/>
            <a:ext cx="12192000" cy="863604"/>
          </a:xfrm>
          <a:prstGeom prst="rect">
            <a:avLst/>
          </a:prstGeom>
        </p:spPr>
        <p:txBody>
          <a:bodyPr>
            <a:spAutoFit/>
          </a:bodyPr>
          <a:lstStyle>
            <a:lvl1pPr marL="0" indent="0" algn="r">
              <a:lnSpc>
                <a:spcPct val="80000"/>
              </a:lnSpc>
              <a:spcBef>
                <a:spcPts val="0"/>
              </a:spcBef>
              <a:buClrTx/>
              <a:buSzTx/>
              <a:buFontTx/>
              <a:buNone/>
              <a:defRPr sz="6000">
                <a:latin typeface="+mn-lt"/>
                <a:ea typeface="+mn-ea"/>
                <a:cs typeface="+mn-cs"/>
                <a:sym typeface="DIN Condensed"/>
              </a:defRPr>
            </a:lvl1pPr>
          </a:lstStyle>
          <a:p>
            <a:pPr/>
            <a:r>
              <a:t>Johnny Appleseed</a:t>
            </a:r>
          </a:p>
        </p:txBody>
      </p:sp>
      <p:sp>
        <p:nvSpPr>
          <p:cNvPr id="124" name="Shape 124"/>
          <p:cNvSpPr/>
          <p:nvPr>
            <p:ph type="body" sz="quarter" idx="15"/>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125" name="Shape 12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Quote Alt">
    <p:bg>
      <p:bgPr>
        <a:solidFill>
          <a:schemeClr val="accent1"/>
        </a:solidFill>
      </p:bgPr>
    </p:bg>
    <p:spTree>
      <p:nvGrpSpPr>
        <p:cNvPr id="1" name=""/>
        <p:cNvGrpSpPr/>
        <p:nvPr/>
      </p:nvGrpSpPr>
      <p:grpSpPr>
        <a:xfrm>
          <a:off x="0" y="0"/>
          <a:ext cx="0" cy="0"/>
          <a:chOff x="0" y="0"/>
          <a:chExt cx="0" cy="0"/>
        </a:xfrm>
      </p:grpSpPr>
      <p:sp>
        <p:nvSpPr>
          <p:cNvPr id="132" name="Shape 132"/>
          <p:cNvSpPr/>
          <p:nvPr>
            <p:ph type="body" sz="quarter" idx="13"/>
          </p:nvPr>
        </p:nvSpPr>
        <p:spPr>
          <a:xfrm>
            <a:off x="5892800" y="2641600"/>
            <a:ext cx="6705600" cy="2501900"/>
          </a:xfrm>
          <a:prstGeom prst="rect">
            <a:avLst/>
          </a:prstGeom>
        </p:spPr>
        <p:txBody>
          <a:bodyPr>
            <a:spAutoFit/>
          </a:bodyPr>
          <a:lstStyle>
            <a:lvl1pPr marL="0" indent="0">
              <a:lnSpc>
                <a:spcPct val="80000"/>
              </a:lnSpc>
              <a:spcBef>
                <a:spcPts val="0"/>
              </a:spcBef>
              <a:buClrTx/>
              <a:buSzTx/>
              <a:buFontTx/>
              <a:buNone/>
              <a:defRPr cap="all" sz="9400">
                <a:solidFill>
                  <a:srgbClr val="FFFFFF"/>
                </a:solidFill>
                <a:latin typeface="+mn-lt"/>
                <a:ea typeface="+mn-ea"/>
                <a:cs typeface="+mn-cs"/>
                <a:sym typeface="DIN Condensed"/>
              </a:defRPr>
            </a:lvl1pPr>
          </a:lstStyle>
          <a:p>
            <a:pPr/>
            <a:r>
              <a:t>Type a quote here.</a:t>
            </a:r>
          </a:p>
        </p:txBody>
      </p:sp>
      <p:sp>
        <p:nvSpPr>
          <p:cNvPr id="133" name="Shape 133"/>
          <p:cNvSpPr/>
          <p:nvPr>
            <p:ph type="pic" idx="14"/>
          </p:nvPr>
        </p:nvSpPr>
        <p:spPr>
          <a:xfrm>
            <a:off x="0" y="0"/>
            <a:ext cx="5486400" cy="9753600"/>
          </a:xfrm>
          <a:prstGeom prst="rect">
            <a:avLst/>
          </a:prstGeom>
        </p:spPr>
        <p:txBody>
          <a:bodyPr lIns="91439" tIns="45719" rIns="91439" bIns="45719">
            <a:noAutofit/>
          </a:bodyPr>
          <a:lstStyle/>
          <a:p>
            <a:pPr/>
          </a:p>
        </p:txBody>
      </p:sp>
      <p:sp>
        <p:nvSpPr>
          <p:cNvPr id="134" name="Shape 134"/>
          <p:cNvSpPr/>
          <p:nvPr>
            <p:ph type="body" sz="quarter" idx="15"/>
          </p:nvPr>
        </p:nvSpPr>
        <p:spPr>
          <a:xfrm>
            <a:off x="5892800" y="7789333"/>
            <a:ext cx="6705600" cy="863604"/>
          </a:xfrm>
          <a:prstGeom prst="rect">
            <a:avLst/>
          </a:prstGeom>
        </p:spPr>
        <p:txBody>
          <a:bodyPr anchor="ctr">
            <a:spAutoFit/>
          </a:bodyPr>
          <a:lstStyle>
            <a:lvl1pPr marL="0" indent="0" defTabSz="457200">
              <a:spcBef>
                <a:spcPts val="0"/>
              </a:spcBef>
              <a:buClrTx/>
              <a:buSzTx/>
              <a:buFontTx/>
              <a:buNone/>
              <a:defRPr sz="6000">
                <a:solidFill>
                  <a:srgbClr val="232323"/>
                </a:solidFill>
                <a:latin typeface="+mn-lt"/>
                <a:ea typeface="+mn-ea"/>
                <a:cs typeface="+mn-cs"/>
                <a:sym typeface="DIN Condensed"/>
              </a:defRPr>
            </a:lvl1pPr>
          </a:lstStyle>
          <a:p>
            <a:pPr/>
            <a:r>
              <a:t>Johnny Appleseed</a:t>
            </a:r>
          </a:p>
        </p:txBody>
      </p:sp>
      <p:sp>
        <p:nvSpPr>
          <p:cNvPr id="135" name="Shape 13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showMasterPhAnim="1">
  <p:cSld name="Photo">
    <p:bg>
      <p:bgPr>
        <a:solidFill>
          <a:srgbClr val="222222"/>
        </a:solidFill>
      </p:bgPr>
    </p:bg>
    <p:spTree>
      <p:nvGrpSpPr>
        <p:cNvPr id="1" name=""/>
        <p:cNvGrpSpPr/>
        <p:nvPr/>
      </p:nvGrpSpPr>
      <p:grpSpPr>
        <a:xfrm>
          <a:off x="0" y="0"/>
          <a:ext cx="0" cy="0"/>
          <a:chOff x="0" y="0"/>
          <a:chExt cx="0" cy="0"/>
        </a:xfrm>
      </p:grpSpPr>
      <p:sp>
        <p:nvSpPr>
          <p:cNvPr id="142" name="Shape 142"/>
          <p:cNvSpPr/>
          <p:nvPr>
            <p:ph type="pic" idx="13"/>
          </p:nvPr>
        </p:nvSpPr>
        <p:spPr>
          <a:xfrm>
            <a:off x="0" y="0"/>
            <a:ext cx="13004800" cy="9753600"/>
          </a:xfrm>
          <a:prstGeom prst="rect">
            <a:avLst/>
          </a:prstGeom>
        </p:spPr>
        <p:txBody>
          <a:bodyPr lIns="91439" tIns="45719" rIns="91439" bIns="45719">
            <a:noAutofit/>
          </a:bodyPr>
          <a:lstStyle/>
          <a:p>
            <a:pPr/>
          </a:p>
        </p:txBody>
      </p:sp>
      <p:sp>
        <p:nvSpPr>
          <p:cNvPr id="143" name="Shape 14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0" showMasterPhAnim="1">
  <p:cSld name="Blank">
    <p:bg>
      <p:bgPr>
        <a:solidFill>
          <a:srgbClr val="222222"/>
        </a:solidFill>
      </p:bgPr>
    </p:bg>
    <p:spTree>
      <p:nvGrpSpPr>
        <p:cNvPr id="1" name=""/>
        <p:cNvGrpSpPr/>
        <p:nvPr/>
      </p:nvGrpSpPr>
      <p:grpSpPr>
        <a:xfrm>
          <a:off x="0" y="0"/>
          <a:ext cx="0" cy="0"/>
          <a:chOff x="0" y="0"/>
          <a:chExt cx="0" cy="0"/>
        </a:xfrm>
      </p:grpSpPr>
      <p:sp>
        <p:nvSpPr>
          <p:cNvPr id="150" name="Shape 15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0" showMasterPhAnim="1">
  <p:cSld name="Blank Alt">
    <p:spTree>
      <p:nvGrpSpPr>
        <p:cNvPr id="1" name=""/>
        <p:cNvGrpSpPr/>
        <p:nvPr/>
      </p:nvGrpSpPr>
      <p:grpSpPr>
        <a:xfrm>
          <a:off x="0" y="0"/>
          <a:ext cx="0" cy="0"/>
          <a:chOff x="0" y="0"/>
          <a:chExt cx="0" cy="0"/>
        </a:xfrm>
      </p:grpSpPr>
      <p:sp>
        <p:nvSpPr>
          <p:cNvPr id="157" name="Shape 15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Photo - Horizontal">
    <p:bg>
      <p:bgPr>
        <a:solidFill>
          <a:srgbClr val="222222"/>
        </a:solidFill>
      </p:bgPr>
    </p:bg>
    <p:spTree>
      <p:nvGrpSpPr>
        <p:cNvPr id="1" name=""/>
        <p:cNvGrpSpPr/>
        <p:nvPr/>
      </p:nvGrpSpPr>
      <p:grpSpPr>
        <a:xfrm>
          <a:off x="0" y="0"/>
          <a:ext cx="0" cy="0"/>
          <a:chOff x="0" y="0"/>
          <a:chExt cx="0" cy="0"/>
        </a:xfrm>
      </p:grpSpPr>
      <p:sp>
        <p:nvSpPr>
          <p:cNvPr id="22" name="Shape 22"/>
          <p:cNvSpPr/>
          <p:nvPr>
            <p:ph type="pic" idx="13"/>
          </p:nvPr>
        </p:nvSpPr>
        <p:spPr>
          <a:xfrm>
            <a:off x="0" y="0"/>
            <a:ext cx="13004800" cy="9753600"/>
          </a:xfrm>
          <a:prstGeom prst="rect">
            <a:avLst/>
          </a:prstGeom>
        </p:spPr>
        <p:txBody>
          <a:bodyPr lIns="91439" tIns="45719" rIns="91439" bIns="45719">
            <a:noAutofit/>
          </a:bodyPr>
          <a:lstStyle/>
          <a:p>
            <a:pPr/>
          </a:p>
        </p:txBody>
      </p:sp>
      <p:sp>
        <p:nvSpPr>
          <p:cNvPr id="23" name="Shape 23"/>
          <p:cNvSpPr/>
          <p:nvPr>
            <p:ph type="body" sz="quarter" idx="14"/>
          </p:nvPr>
        </p:nvSpPr>
        <p:spPr>
          <a:xfrm flipV="1">
            <a:off x="406400" y="6140894"/>
            <a:ext cx="12192000" cy="263"/>
          </a:xfrm>
          <a:prstGeom prst="line">
            <a:avLst/>
          </a:prstGeom>
          <a:ln w="38100">
            <a:solidFill>
              <a:srgbClr val="A6AAA9"/>
            </a:solidFill>
          </a:ln>
        </p:spPr>
        <p:txBody>
          <a:bodyPr anchor="ctr">
            <a:noAutofit/>
          </a:bodyPr>
          <a:lstStyle/>
          <a:p>
            <a:pPr marL="0" indent="0" defTabSz="457200">
              <a:spcBef>
                <a:spcPts val="0"/>
              </a:spcBef>
              <a:buClrTx/>
              <a:buSzTx/>
              <a:buFontTx/>
              <a:buNone/>
              <a:defRPr sz="1200">
                <a:solidFill>
                  <a:srgbClr val="000000"/>
                </a:solidFill>
                <a:latin typeface="Helvetica"/>
                <a:ea typeface="Helvetica"/>
                <a:cs typeface="Helvetica"/>
                <a:sym typeface="Helvetica"/>
              </a:defRPr>
            </a:pPr>
          </a:p>
        </p:txBody>
      </p:sp>
      <p:sp>
        <p:nvSpPr>
          <p:cNvPr id="24" name="Shape 24"/>
          <p:cNvSpPr/>
          <p:nvPr>
            <p:ph type="title"/>
          </p:nvPr>
        </p:nvSpPr>
        <p:spPr>
          <a:xfrm>
            <a:off x="406400" y="6426200"/>
            <a:ext cx="12192000" cy="2705100"/>
          </a:xfrm>
          <a:prstGeom prst="rect">
            <a:avLst/>
          </a:prstGeom>
        </p:spPr>
        <p:txBody>
          <a:bodyPr/>
          <a:lstStyle>
            <a:lvl1pPr>
              <a:spcBef>
                <a:spcPts val="0"/>
              </a:spcBef>
              <a:defRPr sz="17000"/>
            </a:lvl1pPr>
          </a:lstStyle>
          <a:p>
            <a:pPr/>
            <a:r>
              <a:t>Title Text</a:t>
            </a:r>
          </a:p>
        </p:txBody>
      </p:sp>
      <p:sp>
        <p:nvSpPr>
          <p:cNvPr id="25" name="Shape 25"/>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1pPr>
            <a:lvl2pPr marL="0" indent="2286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2pPr>
            <a:lvl3pPr marL="0" indent="4572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3pPr>
            <a:lvl4pPr marL="0" indent="6858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4pPr>
            <a:lvl5pPr marL="0" indent="9144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26" name="Shape 26"/>
          <p:cNvSpPr/>
          <p:nvPr>
            <p:ph type="sldNum" sz="quarter" idx="2"/>
          </p:nvPr>
        </p:nvSpPr>
        <p:spPr>
          <a:xfrm>
            <a:off x="12194440" y="431800"/>
            <a:ext cx="406898" cy="4572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amp; Subtitle Alt">
    <p:spTree>
      <p:nvGrpSpPr>
        <p:cNvPr id="1" name=""/>
        <p:cNvGrpSpPr/>
        <p:nvPr/>
      </p:nvGrpSpPr>
      <p:grpSpPr>
        <a:xfrm>
          <a:off x="0" y="0"/>
          <a:ext cx="0" cy="0"/>
          <a:chOff x="0" y="0"/>
          <a:chExt cx="0" cy="0"/>
        </a:xfrm>
      </p:grpSpPr>
      <p:sp>
        <p:nvSpPr>
          <p:cNvPr id="33" name="Shape 33"/>
          <p:cNvSpPr/>
          <p:nvPr/>
        </p:nvSpPr>
        <p:spPr>
          <a:xfrm flipV="1">
            <a:off x="406400" y="6140894"/>
            <a:ext cx="12192000" cy="263"/>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4" name="Shape 34"/>
          <p:cNvSpPr/>
          <p:nvPr>
            <p:ph type="title"/>
          </p:nvPr>
        </p:nvSpPr>
        <p:spPr>
          <a:xfrm>
            <a:off x="406400" y="6426200"/>
            <a:ext cx="12192000" cy="2705100"/>
          </a:xfrm>
          <a:prstGeom prst="rect">
            <a:avLst/>
          </a:prstGeom>
        </p:spPr>
        <p:txBody>
          <a:bodyPr/>
          <a:lstStyle>
            <a:lvl1pPr>
              <a:spcBef>
                <a:spcPts val="0"/>
              </a:spcBef>
              <a:defRPr sz="17000"/>
            </a:lvl1pPr>
          </a:lstStyle>
          <a:p>
            <a:pPr/>
            <a:r>
              <a:t>Title Text</a:t>
            </a:r>
          </a:p>
        </p:txBody>
      </p:sp>
      <p:sp>
        <p:nvSpPr>
          <p:cNvPr id="35" name="Shape 35"/>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1pPr>
            <a:lvl2pPr marL="0" indent="2286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2pPr>
            <a:lvl3pPr marL="0" indent="4572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3pPr>
            <a:lvl4pPr marL="0" indent="6858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4pPr>
            <a:lvl5pPr marL="0" indent="9144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36" name="Shape 36"/>
          <p:cNvSpPr/>
          <p:nvPr>
            <p:ph type="sldNum" sz="quarter" idx="2"/>
          </p:nvPr>
        </p:nvSpPr>
        <p:spPr>
          <a:xfrm>
            <a:off x="12161859" y="419100"/>
            <a:ext cx="406898" cy="4572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Title - Center">
    <p:bg>
      <p:bgPr>
        <a:solidFill>
          <a:srgbClr val="222222"/>
        </a:solidFill>
      </p:bgPr>
    </p:bg>
    <p:spTree>
      <p:nvGrpSpPr>
        <p:cNvPr id="1" name=""/>
        <p:cNvGrpSpPr/>
        <p:nvPr/>
      </p:nvGrpSpPr>
      <p:grpSpPr>
        <a:xfrm>
          <a:off x="0" y="0"/>
          <a:ext cx="0" cy="0"/>
          <a:chOff x="0" y="0"/>
          <a:chExt cx="0" cy="0"/>
        </a:xfrm>
      </p:grpSpPr>
      <p:sp>
        <p:nvSpPr>
          <p:cNvPr id="43" name="Shape 43"/>
          <p:cNvSpPr/>
          <p:nvPr>
            <p:ph type="title"/>
          </p:nvPr>
        </p:nvSpPr>
        <p:spPr>
          <a:xfrm>
            <a:off x="406400" y="4038600"/>
            <a:ext cx="12192000" cy="4521200"/>
          </a:xfrm>
          <a:prstGeom prst="rect">
            <a:avLst/>
          </a:prstGeom>
        </p:spPr>
        <p:txBody>
          <a:bodyPr/>
          <a:lstStyle>
            <a:lvl1pPr>
              <a:spcBef>
                <a:spcPts val="0"/>
              </a:spcBef>
              <a:defRPr sz="17000"/>
            </a:lvl1pPr>
          </a:lstStyle>
          <a:p>
            <a:pPr/>
            <a:r>
              <a:t>Title Text</a:t>
            </a:r>
          </a:p>
        </p:txBody>
      </p:sp>
      <p:sp>
        <p:nvSpPr>
          <p:cNvPr id="44" name="Shape 44"/>
          <p:cNvSpPr/>
          <p:nvPr>
            <p:ph type="sldNum" sz="quarter" idx="2"/>
          </p:nvPr>
        </p:nvSpPr>
        <p:spPr>
          <a:xfrm>
            <a:off x="12194440" y="431800"/>
            <a:ext cx="406898" cy="4572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Photo - Vertical">
    <p:bg>
      <p:bgPr>
        <a:solidFill>
          <a:srgbClr val="222222"/>
        </a:solidFill>
      </p:bgPr>
    </p:bg>
    <p:spTree>
      <p:nvGrpSpPr>
        <p:cNvPr id="1" name=""/>
        <p:cNvGrpSpPr/>
        <p:nvPr/>
      </p:nvGrpSpPr>
      <p:grpSpPr>
        <a:xfrm>
          <a:off x="0" y="0"/>
          <a:ext cx="0" cy="0"/>
          <a:chOff x="0" y="0"/>
          <a:chExt cx="0" cy="0"/>
        </a:xfrm>
      </p:grpSpPr>
      <p:sp>
        <p:nvSpPr>
          <p:cNvPr id="51" name="Shape 51"/>
          <p:cNvSpPr/>
          <p:nvPr/>
        </p:nvSpPr>
        <p:spPr>
          <a:xfrm flipV="1">
            <a:off x="5892800" y="6141012"/>
            <a:ext cx="6705600" cy="145"/>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52" name="Shape 52"/>
          <p:cNvSpPr/>
          <p:nvPr>
            <p:ph type="pic" idx="13"/>
          </p:nvPr>
        </p:nvSpPr>
        <p:spPr>
          <a:xfrm>
            <a:off x="0" y="0"/>
            <a:ext cx="5486400" cy="9753600"/>
          </a:xfrm>
          <a:prstGeom prst="rect">
            <a:avLst/>
          </a:prstGeom>
        </p:spPr>
        <p:txBody>
          <a:bodyPr lIns="91439" tIns="45719" rIns="91439" bIns="45719">
            <a:noAutofit/>
          </a:bodyPr>
          <a:lstStyle/>
          <a:p>
            <a:pPr/>
          </a:p>
        </p:txBody>
      </p:sp>
      <p:sp>
        <p:nvSpPr>
          <p:cNvPr id="53" name="Shape 53"/>
          <p:cNvSpPr/>
          <p:nvPr>
            <p:ph type="title"/>
          </p:nvPr>
        </p:nvSpPr>
        <p:spPr>
          <a:xfrm>
            <a:off x="5892800" y="6426200"/>
            <a:ext cx="6705600" cy="2705100"/>
          </a:xfrm>
          <a:prstGeom prst="rect">
            <a:avLst/>
          </a:prstGeom>
        </p:spPr>
        <p:txBody>
          <a:bodyPr/>
          <a:lstStyle>
            <a:lvl1pPr>
              <a:spcBef>
                <a:spcPts val="0"/>
              </a:spcBef>
              <a:defRPr sz="17000"/>
            </a:lvl1pPr>
          </a:lstStyle>
          <a:p>
            <a:pPr/>
            <a:r>
              <a:t>Title Text</a:t>
            </a:r>
          </a:p>
        </p:txBody>
      </p:sp>
      <p:sp>
        <p:nvSpPr>
          <p:cNvPr id="54" name="Shape 54"/>
          <p:cNvSpPr/>
          <p:nvPr>
            <p:ph type="body" sz="quarter" idx="1"/>
          </p:nvPr>
        </p:nvSpPr>
        <p:spPr>
          <a:xfrm>
            <a:off x="5892800" y="4267200"/>
            <a:ext cx="6705600" cy="1803400"/>
          </a:xfrm>
          <a:prstGeom prst="rect">
            <a:avLst/>
          </a:prstGeom>
        </p:spPr>
        <p:txBody>
          <a:bodyPr anchor="b"/>
          <a:lstStyle>
            <a:lvl1pPr marL="0" indent="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1pPr>
            <a:lvl2pPr marL="0" indent="2286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2pPr>
            <a:lvl3pPr marL="0" indent="4572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3pPr>
            <a:lvl4pPr marL="0" indent="6858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4pPr>
            <a:lvl5pPr marL="0" indent="914400">
              <a:lnSpc>
                <a:spcPct val="80000"/>
              </a:lnSpc>
              <a:spcBef>
                <a:spcPts val="2300"/>
              </a:spcBef>
              <a:buClrTx/>
              <a:buSzTx/>
              <a:buFontTx/>
              <a:buNone/>
              <a:defRPr cap="all" sz="54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55" name="Shape 55"/>
          <p:cNvSpPr/>
          <p:nvPr>
            <p:ph type="sldNum" sz="quarter" idx="2"/>
          </p:nvPr>
        </p:nvSpPr>
        <p:spPr>
          <a:xfrm>
            <a:off x="12194440" y="431800"/>
            <a:ext cx="406898" cy="4572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62" name="Shape 62"/>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63" name="Shape 63"/>
          <p:cNvSpPr/>
          <p:nvPr>
            <p:ph type="title"/>
          </p:nvPr>
        </p:nvSpPr>
        <p:spPr>
          <a:prstGeom prst="rect">
            <a:avLst/>
          </a:prstGeom>
        </p:spPr>
        <p:txBody>
          <a:bodyPr/>
          <a:lstStyle/>
          <a:p>
            <a:pPr/>
            <a:r>
              <a:t>Title Text</a:t>
            </a:r>
          </a:p>
        </p:txBody>
      </p:sp>
      <p:sp>
        <p:nvSpPr>
          <p:cNvPr id="64" name="Shape 6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bg>
      <p:bgPr>
        <a:solidFill>
          <a:srgbClr val="222222"/>
        </a:solidFill>
      </p:bgPr>
    </p:bg>
    <p:spTree>
      <p:nvGrpSpPr>
        <p:cNvPr id="1" name=""/>
        <p:cNvGrpSpPr/>
        <p:nvPr/>
      </p:nvGrpSpPr>
      <p:grpSpPr>
        <a:xfrm>
          <a:off x="0" y="0"/>
          <a:ext cx="0" cy="0"/>
          <a:chOff x="0" y="0"/>
          <a:chExt cx="0" cy="0"/>
        </a:xfrm>
      </p:grpSpPr>
      <p:sp>
        <p:nvSpPr>
          <p:cNvPr id="71" name="Shape 7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72" name="Shape 72"/>
          <p:cNvSpPr/>
          <p:nvPr>
            <p:ph type="title"/>
          </p:nvPr>
        </p:nvSpPr>
        <p:spPr>
          <a:prstGeom prst="rect">
            <a:avLst/>
          </a:prstGeom>
        </p:spPr>
        <p:txBody>
          <a:bodyPr/>
          <a:lstStyle/>
          <a:p>
            <a:pPr/>
            <a:r>
              <a:t>Title Text</a:t>
            </a:r>
          </a:p>
        </p:txBody>
      </p:sp>
      <p:sp>
        <p:nvSpPr>
          <p:cNvPr id="73" name="Shape 73"/>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74" name="Shape 7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Alt">
    <p:spTree>
      <p:nvGrpSpPr>
        <p:cNvPr id="1" name=""/>
        <p:cNvGrpSpPr/>
        <p:nvPr/>
      </p:nvGrpSpPr>
      <p:grpSpPr>
        <a:xfrm>
          <a:off x="0" y="0"/>
          <a:ext cx="0" cy="0"/>
          <a:chOff x="0" y="0"/>
          <a:chExt cx="0" cy="0"/>
        </a:xfrm>
      </p:grpSpPr>
      <p:sp>
        <p:nvSpPr>
          <p:cNvPr id="81" name="Shape 8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82" name="Shape 82"/>
          <p:cNvSpPr/>
          <p:nvPr>
            <p:ph type="title"/>
          </p:nvPr>
        </p:nvSpPr>
        <p:spPr>
          <a:prstGeom prst="rect">
            <a:avLst/>
          </a:prstGeom>
        </p:spPr>
        <p:txBody>
          <a:bodyPr/>
          <a:lstStyle/>
          <a:p>
            <a:pPr/>
            <a:r>
              <a:t>Title Text</a:t>
            </a:r>
          </a:p>
        </p:txBody>
      </p:sp>
      <p:sp>
        <p:nvSpPr>
          <p:cNvPr id="83" name="Shape 83"/>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84" name="Shape 8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bg>
      <p:bgPr>
        <a:solidFill>
          <a:srgbClr val="222222"/>
        </a:solidFill>
      </p:bgPr>
    </p:bg>
    <p:spTree>
      <p:nvGrpSpPr>
        <p:cNvPr id="1" name=""/>
        <p:cNvGrpSpPr/>
        <p:nvPr/>
      </p:nvGrpSpPr>
      <p:grpSpPr>
        <a:xfrm>
          <a:off x="0" y="0"/>
          <a:ext cx="0" cy="0"/>
          <a:chOff x="0" y="0"/>
          <a:chExt cx="0" cy="0"/>
        </a:xfrm>
      </p:grpSpPr>
      <p:sp>
        <p:nvSpPr>
          <p:cNvPr id="91" name="Shape 9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cap="all" spc="120" sz="2400">
                <a:latin typeface="DIN Alternate"/>
                <a:ea typeface="DIN Alternate"/>
                <a:cs typeface="DIN Alternate"/>
                <a:sym typeface="DIN Alternate"/>
              </a:defRPr>
            </a:lvl1pPr>
          </a:lstStyle>
          <a:p>
            <a:pPr/>
            <a:r>
              <a:t>Text</a:t>
            </a:r>
          </a:p>
        </p:txBody>
      </p:sp>
      <p:sp>
        <p:nvSpPr>
          <p:cNvPr id="92" name="Shape 92"/>
          <p:cNvSpPr/>
          <p:nvPr>
            <p:ph type="pic" sz="half" idx="14"/>
          </p:nvPr>
        </p:nvSpPr>
        <p:spPr>
          <a:xfrm>
            <a:off x="7112000" y="1536700"/>
            <a:ext cx="5486400" cy="7797800"/>
          </a:xfrm>
          <a:prstGeom prst="rect">
            <a:avLst/>
          </a:prstGeom>
        </p:spPr>
        <p:txBody>
          <a:bodyPr lIns="91439" tIns="45719" rIns="91439" bIns="45719">
            <a:noAutofit/>
          </a:bodyPr>
          <a:lstStyle/>
          <a:p>
            <a:pPr/>
          </a:p>
        </p:txBody>
      </p:sp>
      <p:sp>
        <p:nvSpPr>
          <p:cNvPr id="93" name="Shape 93"/>
          <p:cNvSpPr/>
          <p:nvPr>
            <p:ph type="title"/>
          </p:nvPr>
        </p:nvSpPr>
        <p:spPr>
          <a:xfrm>
            <a:off x="406400" y="1536700"/>
            <a:ext cx="6299200" cy="723900"/>
          </a:xfrm>
          <a:prstGeom prst="rect">
            <a:avLst/>
          </a:prstGeom>
        </p:spPr>
        <p:txBody>
          <a:bodyPr/>
          <a:lstStyle/>
          <a:p>
            <a:pPr/>
            <a:r>
              <a:t>Title Text</a:t>
            </a:r>
          </a:p>
        </p:txBody>
      </p:sp>
      <p:sp>
        <p:nvSpPr>
          <p:cNvPr id="94" name="Shape 94"/>
          <p:cNvSpPr/>
          <p:nvPr>
            <p:ph type="body" sz="half" idx="1"/>
          </p:nvPr>
        </p:nvSpPr>
        <p:spPr>
          <a:xfrm>
            <a:off x="406400" y="2743200"/>
            <a:ext cx="6299200" cy="6108700"/>
          </a:xfrm>
          <a:prstGeom prst="rect">
            <a:avLst/>
          </a:prstGeom>
        </p:spPr>
        <p:txBody>
          <a:bodyPr/>
          <a:lstStyle>
            <a:lvl1pPr>
              <a:buClr>
                <a:schemeClr val="accent1"/>
              </a:buClr>
              <a:buChar char="▸"/>
              <a:defRPr sz="2800"/>
            </a:lvl1pPr>
            <a:lvl2pPr>
              <a:buClr>
                <a:schemeClr val="accent1"/>
              </a:buClr>
              <a:buChar char="▸"/>
              <a:defRPr sz="2800"/>
            </a:lvl2pPr>
            <a:lvl3pPr>
              <a:buClr>
                <a:schemeClr val="accent1"/>
              </a:buClr>
              <a:buChar char="▸"/>
              <a:defRPr sz="2800"/>
            </a:lvl3pPr>
            <a:lvl4pPr>
              <a:buClr>
                <a:schemeClr val="accent1"/>
              </a:buClr>
              <a:buChar char="▸"/>
              <a:defRPr sz="2800"/>
            </a:lvl4pPr>
            <a:lvl5pPr>
              <a:buClr>
                <a:schemeClr val="accent1"/>
              </a:buClr>
              <a:buChar char="▸"/>
              <a:defRPr sz="2800"/>
            </a:lvl5pPr>
          </a:lstStyle>
          <a:p>
            <a:pPr/>
            <a:r>
              <a:t>Body Level One</a:t>
            </a:r>
          </a:p>
          <a:p>
            <a:pPr lvl="1"/>
            <a:r>
              <a:t>Body Level Two</a:t>
            </a:r>
          </a:p>
          <a:p>
            <a:pPr lvl="2"/>
            <a:r>
              <a:t>Body Level Three</a:t>
            </a:r>
          </a:p>
          <a:p>
            <a:pPr lvl="3"/>
            <a:r>
              <a:t>Body Level Four</a:t>
            </a:r>
          </a:p>
          <a:p>
            <a:pPr lvl="4"/>
            <a:r>
              <a:t>Body Level Five</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flipV="1">
            <a:off x="406400" y="993160"/>
            <a:ext cx="12192000" cy="263"/>
          </a:xfrm>
          <a:prstGeom prst="line">
            <a:avLst/>
          </a:prstGeom>
          <a:ln w="254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 name="Shape 3"/>
          <p:cNvSpPr/>
          <p:nvPr>
            <p:ph type="title"/>
          </p:nvPr>
        </p:nvSpPr>
        <p:spPr>
          <a:xfrm>
            <a:off x="406400" y="1536700"/>
            <a:ext cx="121920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4" name="Shape 4"/>
          <p:cNvSpPr/>
          <p:nvPr>
            <p:ph type="body" idx="1"/>
          </p:nvPr>
        </p:nvSpPr>
        <p:spPr>
          <a:xfrm>
            <a:off x="406400" y="2743200"/>
            <a:ext cx="12192000" cy="6108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hape 5"/>
          <p:cNvSpPr/>
          <p:nvPr>
            <p:ph type="sldNum" sz="quarter" idx="2"/>
          </p:nvPr>
        </p:nvSpPr>
        <p:spPr>
          <a:xfrm>
            <a:off x="12186622" y="431800"/>
            <a:ext cx="406897" cy="457200"/>
          </a:xfrm>
          <a:prstGeom prst="rect">
            <a:avLst/>
          </a:prstGeom>
          <a:ln w="12700">
            <a:miter lim="400000"/>
          </a:ln>
        </p:spPr>
        <p:txBody>
          <a:bodyPr wrap="none" lIns="50800" tIns="50800" rIns="50800" bIns="50800">
            <a:spAutoFit/>
          </a:bodyPr>
          <a:lstStyle>
            <a:lvl1pPr algn="r">
              <a:lnSpc>
                <a:spcPct val="80000"/>
              </a:lnSpc>
              <a:spcBef>
                <a:spcPts val="0"/>
              </a:spcBef>
              <a:defRPr sz="2400">
                <a:latin typeface="DIN Alternate"/>
                <a:ea typeface="DIN Alternate"/>
                <a:cs typeface="DIN Alternate"/>
                <a:sym typeface="DIN Alternate"/>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1pPr>
      <a:lvl2pPr marL="0" marR="0" indent="2286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2pPr>
      <a:lvl3pPr marL="0" marR="0" indent="4572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3pPr>
      <a:lvl4pPr marL="0" marR="0" indent="6858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4pPr>
      <a:lvl5pPr marL="0" marR="0" indent="9144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5pPr>
      <a:lvl6pPr marL="0" marR="0" indent="11430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6pPr>
      <a:lvl7pPr marL="0" marR="0" indent="13716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7pPr>
      <a:lvl8pPr marL="0" marR="0" indent="16002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8pPr>
      <a:lvl9pPr marL="0" marR="0" indent="1828800" algn="l" defTabSz="584200" rtl="0" latinLnBrk="0">
        <a:lnSpc>
          <a:spcPct val="80000"/>
        </a:lnSpc>
        <a:spcBef>
          <a:spcPts val="2800"/>
        </a:spcBef>
        <a:spcAft>
          <a:spcPts val="0"/>
        </a:spcAft>
        <a:buClrTx/>
        <a:buSzTx/>
        <a:buFontTx/>
        <a:buNone/>
        <a:tabLst/>
        <a:defRPr b="0" baseline="0" cap="all" i="0" spc="0" strike="noStrike" sz="6000" u="none">
          <a:ln>
            <a:noFill/>
          </a:ln>
          <a:solidFill>
            <a:schemeClr val="accent1"/>
          </a:solidFill>
          <a:uFillTx/>
          <a:latin typeface="+mn-lt"/>
          <a:ea typeface="+mn-ea"/>
          <a:cs typeface="+mn-cs"/>
          <a:sym typeface="DIN Condensed"/>
        </a:defRPr>
      </a:lvl9pPr>
    </p:titleStyle>
    <p:bodyStyle>
      <a:lvl1pPr marL="444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1pPr>
      <a:lvl2pPr marL="889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2pPr>
      <a:lvl3pPr marL="1333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3pPr>
      <a:lvl4pPr marL="1778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4pPr>
      <a:lvl5pPr marL="2222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5pPr>
      <a:lvl6pPr marL="2667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6pPr>
      <a:lvl7pPr marL="3111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7pPr>
      <a:lvl8pPr marL="3556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8pPr>
      <a:lvl9pPr marL="4000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b="0" baseline="0" cap="none" i="0" spc="0" strike="noStrike" sz="3400" u="none">
          <a:ln>
            <a:noFill/>
          </a:ln>
          <a:solidFill>
            <a:srgbClr val="838787"/>
          </a:solidFill>
          <a:uFillTx/>
          <a:latin typeface="Avenir Next Medium"/>
          <a:ea typeface="Avenir Next Medium"/>
          <a:cs typeface="Avenir Next Medium"/>
          <a:sym typeface="Avenir Next Medium"/>
        </a:defRPr>
      </a:lvl9pPr>
    </p:bodyStyle>
    <p:otherStyle>
      <a:lvl1pPr marL="0" marR="0" indent="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1pPr>
      <a:lvl2pPr marL="0" marR="0" indent="2286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2pPr>
      <a:lvl3pPr marL="0" marR="0" indent="4572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3pPr>
      <a:lvl4pPr marL="0" marR="0" indent="6858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4pPr>
      <a:lvl5pPr marL="0" marR="0" indent="9144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5pPr>
      <a:lvl6pPr marL="0" marR="0" indent="11430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6pPr>
      <a:lvl7pPr marL="0" marR="0" indent="13716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7pPr>
      <a:lvl8pPr marL="0" marR="0" indent="16002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8pPr>
      <a:lvl9pPr marL="0" marR="0" indent="1828800" algn="r" defTabSz="584200" latinLnBrk="0">
        <a:lnSpc>
          <a:spcPct val="8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DIN Alternat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hyperlink" Target="http://jennyemanuel.com" TargetMode="Externa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tif"/></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ctrTitle"/>
          </p:nvPr>
        </p:nvSpPr>
        <p:spPr>
          <a:prstGeom prst="rect">
            <a:avLst/>
          </a:prstGeom>
        </p:spPr>
        <p:txBody>
          <a:bodyPr/>
          <a:lstStyle/>
          <a:p>
            <a:pPr/>
            <a:r>
              <a:t>Millennials</a:t>
            </a:r>
          </a:p>
        </p:txBody>
      </p:sp>
      <p:sp>
        <p:nvSpPr>
          <p:cNvPr id="167" name="Shape 167"/>
          <p:cNvSpPr/>
          <p:nvPr>
            <p:ph type="subTitle" sz="quarter" idx="1"/>
          </p:nvPr>
        </p:nvSpPr>
        <p:spPr>
          <a:prstGeom prst="rect">
            <a:avLst/>
          </a:prstGeom>
        </p:spPr>
        <p:txBody>
          <a:bodyPr/>
          <a:lstStyle/>
          <a:p>
            <a:pPr/>
            <a:r>
              <a:t>Jenny Emanuel Taylor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body" idx="13"/>
          </p:nvPr>
        </p:nvSpPr>
        <p:spPr>
          <a:prstGeom prst="rect">
            <a:avLst/>
          </a:prstGeom>
        </p:spPr>
        <p:txBody>
          <a:bodyPr/>
          <a:lstStyle/>
          <a:p>
            <a:pPr/>
            <a:r>
              <a:t>Millennials - Library Perspective</a:t>
            </a:r>
          </a:p>
        </p:txBody>
      </p:sp>
      <p:pic>
        <p:nvPicPr>
          <p:cNvPr id="170" name="IMG_1684.jpg"/>
          <p:cNvPicPr>
            <a:picLocks noChangeAspect="1"/>
          </p:cNvPicPr>
          <p:nvPr>
            <p:ph type="pic" idx="14"/>
          </p:nvPr>
        </p:nvPicPr>
        <p:blipFill>
          <a:blip r:embed="rId3">
            <a:extLst/>
          </a:blip>
          <a:srcRect l="3094" t="0" r="3094" b="0"/>
          <a:stretch>
            <a:fillRect/>
          </a:stretch>
        </p:blipFill>
        <p:spPr>
          <a:prstGeom prst="rect">
            <a:avLst/>
          </a:prstGeom>
        </p:spPr>
      </p:pic>
      <p:sp>
        <p:nvSpPr>
          <p:cNvPr id="171" name="Shape 171"/>
          <p:cNvSpPr/>
          <p:nvPr>
            <p:ph type="title"/>
          </p:nvPr>
        </p:nvSpPr>
        <p:spPr>
          <a:prstGeom prst="rect">
            <a:avLst/>
          </a:prstGeom>
        </p:spPr>
        <p:txBody>
          <a:bodyPr/>
          <a:lstStyle>
            <a:lvl1pPr defTabSz="467359">
              <a:spcBef>
                <a:spcPts val="2200"/>
              </a:spcBef>
              <a:defRPr sz="4800"/>
            </a:lvl1pPr>
          </a:lstStyle>
          <a:p>
            <a:pPr/>
            <a:r>
              <a:t>About Me</a:t>
            </a:r>
          </a:p>
        </p:txBody>
      </p:sp>
      <p:sp>
        <p:nvSpPr>
          <p:cNvPr id="172" name="Shape 172"/>
          <p:cNvSpPr/>
          <p:nvPr>
            <p:ph type="body" sz="half" idx="1"/>
          </p:nvPr>
        </p:nvSpPr>
        <p:spPr>
          <a:prstGeom prst="rect">
            <a:avLst/>
          </a:prstGeom>
        </p:spPr>
        <p:txBody>
          <a:bodyPr/>
          <a:lstStyle/>
          <a:p>
            <a:pPr/>
            <a:r>
              <a:rPr u="sng">
                <a:solidFill>
                  <a:schemeClr val="accent1"/>
                </a:solidFill>
                <a:hlinkClick r:id="rId4" invalidUrl="" action="" tgtFrame="" tooltip="" history="1" highlightClick="0" endSnd="0"/>
              </a:rPr>
              <a:t>jennyemanuel.com</a:t>
            </a:r>
          </a:p>
          <a:p>
            <a:pPr/>
            <a:r>
              <a:t>Health Sciences librarian for the University of Illinois at Chicago, but located on the Urbana campus</a:t>
            </a:r>
          </a:p>
          <a:p>
            <a:pPr/>
            <a:r>
              <a:t>Not really a Millennial</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76" name="IMG_1489.jpg"/>
          <p:cNvPicPr>
            <a:picLocks noChangeAspect="1"/>
          </p:cNvPicPr>
          <p:nvPr>
            <p:ph type="pic" idx="13"/>
          </p:nvPr>
        </p:nvPicPr>
        <p:blipFill>
          <a:blip r:embed="rId3">
            <a:extLst/>
          </a:blip>
          <a:srcRect l="0" t="21875" r="0" b="21875"/>
          <a:stretch>
            <a:fillRect/>
          </a:stretch>
        </p:blipFill>
        <p:spPr>
          <a:prstGeom prst="rect">
            <a:avLst/>
          </a:prstGeom>
        </p:spPr>
      </p:pic>
      <p:sp>
        <p:nvSpPr>
          <p:cNvPr id="177" name="Shape 177"/>
          <p:cNvSpPr/>
          <p:nvPr>
            <p:ph type="body" idx="14"/>
          </p:nvPr>
        </p:nvSpPr>
        <p:spPr>
          <a:prstGeom prst="line">
            <a:avLst/>
          </a:prstGeom>
        </p:spPr>
        <p:txBody>
          <a:bodyPr/>
          <a:lstStyle/>
          <a:p>
            <a:pPr marL="0" indent="0" defTabSz="457200">
              <a:spcBef>
                <a:spcPts val="0"/>
              </a:spcBef>
              <a:buClrTx/>
              <a:buSzTx/>
              <a:buFontTx/>
              <a:buNone/>
              <a:defRPr sz="1200">
                <a:solidFill>
                  <a:srgbClr val="000000"/>
                </a:solidFill>
                <a:latin typeface="Helvetica"/>
                <a:ea typeface="Helvetica"/>
                <a:cs typeface="Helvetica"/>
                <a:sym typeface="Helvetica"/>
              </a:defRPr>
            </a:pPr>
          </a:p>
        </p:txBody>
      </p:sp>
      <p:sp>
        <p:nvSpPr>
          <p:cNvPr id="178" name="Shape 178"/>
          <p:cNvSpPr/>
          <p:nvPr>
            <p:ph type="title"/>
          </p:nvPr>
        </p:nvSpPr>
        <p:spPr>
          <a:prstGeom prst="rect">
            <a:avLst/>
          </a:prstGeom>
        </p:spPr>
        <p:txBody>
          <a:bodyPr/>
          <a:lstStyle/>
          <a:p>
            <a:pPr/>
            <a:r>
              <a:t>Digital Native</a:t>
            </a:r>
          </a:p>
        </p:txBody>
      </p:sp>
      <p:sp>
        <p:nvSpPr>
          <p:cNvPr id="179" name="Shape 179"/>
          <p:cNvSpPr/>
          <p:nvPr>
            <p:ph type="body" sz="quarter" idx="1"/>
          </p:nvPr>
        </p:nvSpPr>
        <p:spPr>
          <a:prstGeom prst="rect">
            <a:avLst/>
          </a:prstGeom>
        </p:spPr>
        <p:txBody>
          <a:bodyPr/>
          <a:lstStyle/>
          <a:p>
            <a:pPr/>
            <a:r>
              <a:t>Myth of the</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3" name="google.tiff"/>
          <p:cNvPicPr>
            <a:picLocks noChangeAspect="1"/>
          </p:cNvPicPr>
          <p:nvPr>
            <p:ph type="pic" idx="13"/>
          </p:nvPr>
        </p:nvPicPr>
        <p:blipFill>
          <a:blip r:embed="rId3">
            <a:extLst/>
          </a:blip>
          <a:srcRect l="12618" t="0" r="12618" b="0"/>
          <a:stretch>
            <a:fillRect/>
          </a:stretch>
        </p:blipFill>
        <p:spPr>
          <a:prstGeom prst="rect">
            <a:avLst/>
          </a:prstGeom>
        </p:spPr>
      </p:pic>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7" name="hubble_friday_05132016.jpg"/>
          <p:cNvPicPr>
            <a:picLocks noChangeAspect="1"/>
          </p:cNvPicPr>
          <p:nvPr>
            <p:ph type="pic" idx="13"/>
          </p:nvPr>
        </p:nvPicPr>
        <p:blipFill>
          <a:blip r:embed="rId3">
            <a:extLst/>
          </a:blip>
          <a:srcRect l="21875" t="0" r="21875" b="0"/>
          <a:stretch>
            <a:fillRect/>
          </a:stretch>
        </p:blipFill>
        <p:spPr>
          <a:prstGeom prst="rect">
            <a:avLst/>
          </a:prstGeom>
        </p:spPr>
      </p:pic>
      <p:sp>
        <p:nvSpPr>
          <p:cNvPr id="188" name="Shape 188"/>
          <p:cNvSpPr/>
          <p:nvPr>
            <p:ph type="title"/>
          </p:nvPr>
        </p:nvSpPr>
        <p:spPr>
          <a:prstGeom prst="rect">
            <a:avLst/>
          </a:prstGeom>
        </p:spPr>
        <p:txBody>
          <a:bodyPr/>
          <a:lstStyle>
            <a:lvl1pPr defTabSz="350520">
              <a:defRPr sz="10200"/>
            </a:lvl1pPr>
          </a:lstStyle>
          <a:p>
            <a:pPr/>
            <a:r>
              <a:t>What They Want</a:t>
            </a:r>
          </a:p>
        </p:txBody>
      </p:sp>
      <p:sp>
        <p:nvSpPr>
          <p:cNvPr id="189" name="Shape 189"/>
          <p:cNvSpPr/>
          <p:nvPr>
            <p:ph type="body" sz="quarter" idx="1"/>
          </p:nvPr>
        </p:nvSpPr>
        <p:spPr>
          <a:prstGeom prst="rect">
            <a:avLst/>
          </a:prstGeom>
        </p:spPr>
        <p:txBody>
          <a:bodyPr/>
          <a:lstStyle/>
          <a:p>
            <a:pPr/>
            <a:r>
              <a:t>Millennial Librarians</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3" name="Shape 193"/>
          <p:cNvSpPr/>
          <p:nvPr>
            <p:ph type="body" idx="13"/>
          </p:nvPr>
        </p:nvSpPr>
        <p:spPr>
          <a:prstGeom prst="rect">
            <a:avLst/>
          </a:prstGeom>
        </p:spPr>
        <p:txBody>
          <a:bodyPr/>
          <a:lstStyle/>
          <a:p>
            <a:pPr/>
            <a:r>
              <a:t>I want it ALL!</a:t>
            </a:r>
          </a:p>
        </p:txBody>
      </p:sp>
      <p:pic>
        <p:nvPicPr>
          <p:cNvPr id="194" name="IMG_0040.jpg"/>
          <p:cNvPicPr>
            <a:picLocks noChangeAspect="1"/>
          </p:cNvPicPr>
          <p:nvPr>
            <p:ph type="pic" idx="14"/>
          </p:nvPr>
        </p:nvPicPr>
        <p:blipFill>
          <a:blip r:embed="rId3">
            <a:extLst/>
          </a:blip>
          <a:srcRect l="7812" t="0" r="7812" b="0"/>
          <a:stretch>
            <a:fillRect/>
          </a:stretch>
        </p:blipFill>
        <p:spPr>
          <a:prstGeom prst="rect">
            <a:avLst/>
          </a:prstGeom>
        </p:spPr>
      </p:pic>
      <p:sp>
        <p:nvSpPr>
          <p:cNvPr id="195" name="Shape 195"/>
          <p:cNvSpPr/>
          <p:nvPr>
            <p:ph type="body" idx="15"/>
          </p:nvPr>
        </p:nvSpPr>
        <p:spPr>
          <a:prstGeom prst="rect">
            <a:avLst/>
          </a:prstGeom>
        </p:spPr>
        <p:txBody>
          <a:bodyPr/>
          <a:lstStyle/>
          <a:p>
            <a:pPr/>
            <a:r>
              <a:t>-Your Typical Millennial</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80000"/>
          </a:lnSpc>
          <a:spcBef>
            <a:spcPts val="0"/>
          </a:spcBef>
          <a:spcAft>
            <a:spcPts val="0"/>
          </a:spcAft>
          <a:buClrTx/>
          <a:buSzTx/>
          <a:buFontTx/>
          <a:buNone/>
          <a:tabLst/>
          <a:defRPr b="0" baseline="0" cap="all" i="0" spc="0" strike="noStrike" sz="2800" u="none" kumimoji="0" normalizeH="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80000"/>
          </a:lnSpc>
          <a:spcBef>
            <a:spcPts val="0"/>
          </a:spcBef>
          <a:spcAft>
            <a:spcPts val="0"/>
          </a:spcAft>
          <a:buClrTx/>
          <a:buSzTx/>
          <a:buFontTx/>
          <a:buNone/>
          <a:tabLst/>
          <a:defRPr b="0" baseline="0" cap="all" i="0" spc="0" strike="noStrike" sz="2800" u="none" kumimoji="0" normalizeH="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2400"/>
          </a:spcBef>
          <a:spcAft>
            <a:spcPts val="0"/>
          </a:spcAft>
          <a:buClrTx/>
          <a:buSzTx/>
          <a:buFontTx/>
          <a:buNone/>
          <a:tabLst/>
          <a:defRPr b="0" baseline="0" cap="none" i="0" spc="0" strike="noStrike" sz="2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