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7.xml" ContentType="application/vnd.openxmlformats-officedocument.presentationml.tags+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8.xml" ContentType="application/vnd.openxmlformats-officedocument.presentationml.tags+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1.xml" ContentType="application/vnd.openxmlformats-officedocument.presentationml.tags+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4"/>
  </p:sldMasterIdLst>
  <p:notesMasterIdLst>
    <p:notesMasterId r:id="rId21"/>
  </p:notesMasterIdLst>
  <p:handoutMasterIdLst>
    <p:handoutMasterId r:id="rId22"/>
  </p:handoutMasterIdLst>
  <p:sldIdLst>
    <p:sldId id="465" r:id="rId5"/>
    <p:sldId id="476" r:id="rId6"/>
    <p:sldId id="278" r:id="rId7"/>
    <p:sldId id="488" r:id="rId8"/>
    <p:sldId id="479" r:id="rId9"/>
    <p:sldId id="477" r:id="rId10"/>
    <p:sldId id="478" r:id="rId11"/>
    <p:sldId id="482" r:id="rId12"/>
    <p:sldId id="480" r:id="rId13"/>
    <p:sldId id="481" r:id="rId14"/>
    <p:sldId id="489" r:id="rId15"/>
    <p:sldId id="484" r:id="rId16"/>
    <p:sldId id="483" r:id="rId17"/>
    <p:sldId id="486" r:id="rId18"/>
    <p:sldId id="458" r:id="rId19"/>
    <p:sldId id="475" r:id="rId20"/>
  </p:sldIdLst>
  <p:sldSz cx="9144000" cy="6858000" type="screen4x3"/>
  <p:notesSz cx="6858000" cy="9240838"/>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11"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Keehn" initials="MK" lastIdx="8" clrIdx="0">
    <p:extLst>
      <p:ext uri="{19B8F6BF-5375-455C-9EA6-DF929625EA0E}">
        <p15:presenceInfo xmlns:p15="http://schemas.microsoft.com/office/powerpoint/2012/main" userId="d134cb3eaf96a793" providerId="Windows Live"/>
      </p:ext>
    </p:extLst>
  </p:cmAuthor>
  <p:cmAuthor id="2" name="Keehn, Mary" initials="KM" lastIdx="1" clrIdx="1">
    <p:extLst>
      <p:ext uri="{19B8F6BF-5375-455C-9EA6-DF929625EA0E}">
        <p15:presenceInfo xmlns:p15="http://schemas.microsoft.com/office/powerpoint/2012/main" userId="Keehn, Mar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6291"/>
    <a:srgbClr val="28C4CC"/>
    <a:srgbClr val="000000"/>
    <a:srgbClr val="3E8853"/>
    <a:srgbClr val="3E885F"/>
    <a:srgbClr val="339966"/>
    <a:srgbClr val="336600"/>
    <a:srgbClr val="FF3300"/>
    <a:srgbClr val="DDF3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73F0F5-DB17-0B15-097D-A3DA5A7A18B5}" v="4" dt="2020-10-22T14:36:50.911"/>
    <p1510:client id="{7069A444-9ACC-9C13-558E-8EF741866995}" v="7" dt="2020-10-21T19:24:16.188"/>
    <p1510:client id="{89688F27-1E1E-533B-DB39-8B94FAF0CDCE}" v="25" dt="2020-10-20T15:52:00.589"/>
    <p1510:client id="{9D6FDFA5-6A94-6B60-AE97-EDC0E3C5FD8F}" v="2" dt="2020-10-21T14:27:52.277"/>
    <p1510:client id="{D687C11C-0873-7E32-4C64-D7CFE84629ED}" v="2" dt="2020-10-16T00:30:43.735"/>
    <p1510:client id="{DB05FB3C-BE82-0EB8-20BE-899D6AB34AC8}" v="11" dt="2020-10-16T00:36:28.250"/>
    <p1510:client id="{E0911084-82A5-F936-4239-AE87ED8C948D}" v="268" dt="2020-10-13T15:00:14.885"/>
    <p1510:client id="{F6F2DDB1-A511-C6E2-DEFA-176D1D508534}" v="14" dt="2020-10-21T18:36:40.1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955" autoAdjust="0"/>
  </p:normalViewPr>
  <p:slideViewPr>
    <p:cSldViewPr snapToGrid="0">
      <p:cViewPr varScale="1">
        <p:scale>
          <a:sx n="54" d="100"/>
          <a:sy n="54" d="100"/>
        </p:scale>
        <p:origin x="2290" y="5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91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2" Type="http://schemas.openxmlformats.org/officeDocument/2006/relationships/image" Target="../media/image6.svg"/><Relationship Id="rId1" Type="http://schemas.openxmlformats.org/officeDocument/2006/relationships/image" Target="../media/image5.png"/></Relationships>
</file>

<file path=ppt/diagrams/_rels/data2.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image" Target="../media/image7.png"/></Relationships>
</file>

<file path=ppt/diagrams/_rels/data3.xml.rels><?xml version="1.0" encoding="UTF-8" standalone="yes"?>
<Relationships xmlns="http://schemas.openxmlformats.org/package/2006/relationships"><Relationship Id="rId2" Type="http://schemas.openxmlformats.org/officeDocument/2006/relationships/image" Target="../media/image10.svg"/><Relationship Id="rId1" Type="http://schemas.openxmlformats.org/officeDocument/2006/relationships/image" Target="../media/image9.png"/></Relationships>
</file>

<file path=ppt/diagrams/_rels/data4.xml.rels><?xml version="1.0" encoding="UTF-8" standalone="yes"?>
<Relationships xmlns="http://schemas.openxmlformats.org/package/2006/relationships"><Relationship Id="rId2" Type="http://schemas.openxmlformats.org/officeDocument/2006/relationships/image" Target="../media/image13.svg"/><Relationship Id="rId1" Type="http://schemas.openxmlformats.org/officeDocument/2006/relationships/image" Target="../media/image12.png"/></Relationships>
</file>

<file path=ppt/diagrams/_rels/data5.xml.rels><?xml version="1.0" encoding="UTF-8" standalone="yes"?>
<Relationships xmlns="http://schemas.openxmlformats.org/package/2006/relationships"><Relationship Id="rId2" Type="http://schemas.openxmlformats.org/officeDocument/2006/relationships/image" Target="../media/image15.svg"/><Relationship Id="rId1" Type="http://schemas.openxmlformats.org/officeDocument/2006/relationships/image" Target="../media/image14.png"/></Relationships>
</file>

<file path=ppt/diagrams/_rels/data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_rels/drawing1.xml.rels><?xml version="1.0" encoding="UTF-8" standalone="yes"?>
<Relationships xmlns="http://schemas.openxmlformats.org/package/2006/relationships"><Relationship Id="rId2" Type="http://schemas.openxmlformats.org/officeDocument/2006/relationships/image" Target="../media/image6.svg"/><Relationship Id="rId1" Type="http://schemas.openxmlformats.org/officeDocument/2006/relationships/image" Target="../media/image5.png"/></Relationships>
</file>

<file path=ppt/diagrams/_rels/drawing2.xml.rels><?xml version="1.0" encoding="UTF-8" standalone="yes"?>
<Relationships xmlns="http://schemas.openxmlformats.org/package/2006/relationships"><Relationship Id="rId2" Type="http://schemas.openxmlformats.org/officeDocument/2006/relationships/image" Target="../media/image8.svg"/><Relationship Id="rId1" Type="http://schemas.openxmlformats.org/officeDocument/2006/relationships/image" Target="../media/image7.png"/></Relationships>
</file>

<file path=ppt/diagrams/_rels/drawing3.xml.rels><?xml version="1.0" encoding="UTF-8" standalone="yes"?>
<Relationships xmlns="http://schemas.openxmlformats.org/package/2006/relationships"><Relationship Id="rId2" Type="http://schemas.openxmlformats.org/officeDocument/2006/relationships/image" Target="../media/image10.svg"/><Relationship Id="rId1" Type="http://schemas.openxmlformats.org/officeDocument/2006/relationships/image" Target="../media/image9.png"/></Relationships>
</file>

<file path=ppt/diagrams/_rels/drawing4.xml.rels><?xml version="1.0" encoding="UTF-8" standalone="yes"?>
<Relationships xmlns="http://schemas.openxmlformats.org/package/2006/relationships"><Relationship Id="rId2" Type="http://schemas.openxmlformats.org/officeDocument/2006/relationships/image" Target="../media/image13.svg"/><Relationship Id="rId1" Type="http://schemas.openxmlformats.org/officeDocument/2006/relationships/image" Target="../media/image12.png"/></Relationships>
</file>

<file path=ppt/diagrams/_rels/drawing5.xml.rels><?xml version="1.0" encoding="UTF-8" standalone="yes"?>
<Relationships xmlns="http://schemas.openxmlformats.org/package/2006/relationships"><Relationship Id="rId2" Type="http://schemas.openxmlformats.org/officeDocument/2006/relationships/image" Target="../media/image15.svg"/><Relationship Id="rId1" Type="http://schemas.openxmlformats.org/officeDocument/2006/relationships/image" Target="../media/image14.png"/></Relationships>
</file>

<file path=ppt/diagrams/_rels/drawing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8CE21CAE-342C-45A2-92A6-B64B861BA269}" type="doc">
      <dgm:prSet loTypeId="urn:microsoft.com/office/officeart/2018/2/layout/IconLabelDescriptionList" loCatId="icon" qsTypeId="urn:microsoft.com/office/officeart/2005/8/quickstyle/simple1" qsCatId="simple" csTypeId="urn:microsoft.com/office/officeart/2018/5/colors/Iconchunking_neutralbg_colorful5" csCatId="colorful" phldr="1"/>
      <dgm:spPr/>
      <dgm:t>
        <a:bodyPr/>
        <a:lstStyle/>
        <a:p>
          <a:endParaRPr lang="en-US"/>
        </a:p>
      </dgm:t>
    </dgm:pt>
    <dgm:pt modelId="{8168D944-AE18-470D-A053-2C97F152B89A}">
      <dgm:prSet/>
      <dgm:spPr/>
      <dgm:t>
        <a:bodyPr/>
        <a:lstStyle/>
        <a:p>
          <a:pPr>
            <a:lnSpc>
              <a:spcPct val="100000"/>
            </a:lnSpc>
            <a:defRPr b="1"/>
          </a:pPr>
          <a:r>
            <a:rPr lang="en-US"/>
            <a:t>Patient Protection and Affordable Care Act</a:t>
          </a:r>
        </a:p>
      </dgm:t>
    </dgm:pt>
    <dgm:pt modelId="{B2C9AE0E-4DE1-4616-8E87-7FAFDAF40CA0}" type="parTrans" cxnId="{AC148FFA-E353-41E8-964F-F8DE4D1F4A30}">
      <dgm:prSet/>
      <dgm:spPr/>
      <dgm:t>
        <a:bodyPr/>
        <a:lstStyle/>
        <a:p>
          <a:endParaRPr lang="en-US"/>
        </a:p>
      </dgm:t>
    </dgm:pt>
    <dgm:pt modelId="{34E97B09-4B73-4C6D-A590-6EDD7D238C1E}" type="sibTrans" cxnId="{AC148FFA-E353-41E8-964F-F8DE4D1F4A30}">
      <dgm:prSet/>
      <dgm:spPr/>
      <dgm:t>
        <a:bodyPr/>
        <a:lstStyle/>
        <a:p>
          <a:endParaRPr lang="en-US"/>
        </a:p>
      </dgm:t>
    </dgm:pt>
    <dgm:pt modelId="{56601636-29AD-456B-A4BD-A45D7AD41779}">
      <dgm:prSet custT="1"/>
      <dgm:spPr/>
      <dgm:t>
        <a:bodyPr/>
        <a:lstStyle/>
        <a:p>
          <a:pPr>
            <a:lnSpc>
              <a:spcPct val="100000"/>
            </a:lnSpc>
          </a:pPr>
          <a:r>
            <a:rPr lang="en-US" sz="1700"/>
            <a:t>Expanded access to uninsured individuals</a:t>
          </a:r>
        </a:p>
      </dgm:t>
    </dgm:pt>
    <dgm:pt modelId="{3445ECCF-FBBA-4ADD-A515-C437C3732751}" type="parTrans" cxnId="{6118E7D9-E324-4BCC-B50C-F4D089B54E4A}">
      <dgm:prSet/>
      <dgm:spPr/>
      <dgm:t>
        <a:bodyPr/>
        <a:lstStyle/>
        <a:p>
          <a:endParaRPr lang="en-US"/>
        </a:p>
      </dgm:t>
    </dgm:pt>
    <dgm:pt modelId="{CC42A4D4-0962-4C58-9303-FFFA9CB92459}" type="sibTrans" cxnId="{6118E7D9-E324-4BCC-B50C-F4D089B54E4A}">
      <dgm:prSet/>
      <dgm:spPr/>
      <dgm:t>
        <a:bodyPr/>
        <a:lstStyle/>
        <a:p>
          <a:endParaRPr lang="en-US"/>
        </a:p>
      </dgm:t>
    </dgm:pt>
    <dgm:pt modelId="{F1CAD210-FC7B-4265-B063-BFD0F8A8FDCD}">
      <dgm:prSet custT="1"/>
      <dgm:spPr/>
      <dgm:t>
        <a:bodyPr/>
        <a:lstStyle/>
        <a:p>
          <a:pPr>
            <a:lnSpc>
              <a:spcPct val="100000"/>
            </a:lnSpc>
          </a:pPr>
          <a:r>
            <a:rPr lang="en-US" sz="1700"/>
            <a:t>Intended to address the problem of high comparative cost of care in US</a:t>
          </a:r>
          <a:r>
            <a:rPr lang="en-US" sz="1700">
              <a:latin typeface="Calibri Light" panose="020F0302020204030204"/>
            </a:rPr>
            <a:t> </a:t>
          </a:r>
        </a:p>
      </dgm:t>
    </dgm:pt>
    <dgm:pt modelId="{7B93AF6A-794B-4EC2-B11E-2DD58068164C}" type="parTrans" cxnId="{B0DE3165-139C-43E7-A101-5965F95C8D58}">
      <dgm:prSet/>
      <dgm:spPr/>
      <dgm:t>
        <a:bodyPr/>
        <a:lstStyle/>
        <a:p>
          <a:endParaRPr lang="en-US"/>
        </a:p>
      </dgm:t>
    </dgm:pt>
    <dgm:pt modelId="{808533A2-70E8-44AD-862E-B9B7B7749B2E}" type="sibTrans" cxnId="{B0DE3165-139C-43E7-A101-5965F95C8D58}">
      <dgm:prSet/>
      <dgm:spPr/>
      <dgm:t>
        <a:bodyPr/>
        <a:lstStyle/>
        <a:p>
          <a:endParaRPr lang="en-US"/>
        </a:p>
      </dgm:t>
    </dgm:pt>
    <dgm:pt modelId="{135149C3-1A05-43A8-86AB-C1A842973A7A}">
      <dgm:prSet custT="1"/>
      <dgm:spPr/>
      <dgm:t>
        <a:bodyPr/>
        <a:lstStyle/>
        <a:p>
          <a:pPr>
            <a:lnSpc>
              <a:spcPct val="100000"/>
            </a:lnSpc>
          </a:pPr>
          <a:r>
            <a:rPr lang="en-US" sz="1700"/>
            <a:t>Opportunity to Improve US health outcomes</a:t>
          </a:r>
          <a:r>
            <a:rPr lang="en-US" sz="1700">
              <a:latin typeface="Calibri Light" panose="020F0302020204030204"/>
            </a:rPr>
            <a:t> </a:t>
          </a:r>
          <a:endParaRPr lang="en-US" sz="1700"/>
        </a:p>
      </dgm:t>
    </dgm:pt>
    <dgm:pt modelId="{338C6036-13F0-4E18-A066-6061CE3BC650}" type="parTrans" cxnId="{33AB39E9-5941-4082-843D-3A86619D9F3B}">
      <dgm:prSet/>
      <dgm:spPr/>
      <dgm:t>
        <a:bodyPr/>
        <a:lstStyle/>
        <a:p>
          <a:endParaRPr lang="en-US"/>
        </a:p>
      </dgm:t>
    </dgm:pt>
    <dgm:pt modelId="{28988650-3A99-453A-B073-13C2927CC661}" type="sibTrans" cxnId="{33AB39E9-5941-4082-843D-3A86619D9F3B}">
      <dgm:prSet/>
      <dgm:spPr/>
      <dgm:t>
        <a:bodyPr/>
        <a:lstStyle/>
        <a:p>
          <a:endParaRPr lang="en-US"/>
        </a:p>
      </dgm:t>
    </dgm:pt>
    <dgm:pt modelId="{A030BCDC-D623-4F57-9F52-2887699B965A}" type="pres">
      <dgm:prSet presAssocID="{8CE21CAE-342C-45A2-92A6-B64B861BA269}" presName="root" presStyleCnt="0">
        <dgm:presLayoutVars>
          <dgm:dir/>
          <dgm:resizeHandles val="exact"/>
        </dgm:presLayoutVars>
      </dgm:prSet>
      <dgm:spPr/>
    </dgm:pt>
    <dgm:pt modelId="{3A8AF39B-FDF5-4F91-ACDE-1DD4C1858427}" type="pres">
      <dgm:prSet presAssocID="{8168D944-AE18-470D-A053-2C97F152B89A}" presName="compNode" presStyleCnt="0"/>
      <dgm:spPr/>
    </dgm:pt>
    <dgm:pt modelId="{131EB1BF-973B-433A-8A86-E6712DA01D53}" type="pres">
      <dgm:prSet presAssocID="{8168D944-AE18-470D-A053-2C97F152B89A}" presName="iconRect" presStyleLbl="node1" presStyleIdx="0" presStyleCnt="1"/>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al"/>
        </a:ext>
      </dgm:extLst>
    </dgm:pt>
    <dgm:pt modelId="{A17F8ED1-6AFF-44B6-B9AD-5B1F5D5C9314}" type="pres">
      <dgm:prSet presAssocID="{8168D944-AE18-470D-A053-2C97F152B89A}" presName="iconSpace" presStyleCnt="0"/>
      <dgm:spPr/>
    </dgm:pt>
    <dgm:pt modelId="{8E447C47-3458-4644-809A-52279226555F}" type="pres">
      <dgm:prSet presAssocID="{8168D944-AE18-470D-A053-2C97F152B89A}" presName="parTx" presStyleLbl="revTx" presStyleIdx="0" presStyleCnt="2">
        <dgm:presLayoutVars>
          <dgm:chMax val="0"/>
          <dgm:chPref val="0"/>
        </dgm:presLayoutVars>
      </dgm:prSet>
      <dgm:spPr/>
    </dgm:pt>
    <dgm:pt modelId="{19935F47-63B6-4857-AA4F-585200E88DD2}" type="pres">
      <dgm:prSet presAssocID="{8168D944-AE18-470D-A053-2C97F152B89A}" presName="txSpace" presStyleCnt="0"/>
      <dgm:spPr/>
    </dgm:pt>
    <dgm:pt modelId="{DB8113FA-0977-4745-9F41-AA819A30D940}" type="pres">
      <dgm:prSet presAssocID="{8168D944-AE18-470D-A053-2C97F152B89A}" presName="desTx" presStyleLbl="revTx" presStyleIdx="1" presStyleCnt="2" custScaleX="103353">
        <dgm:presLayoutVars/>
      </dgm:prSet>
      <dgm:spPr/>
    </dgm:pt>
  </dgm:ptLst>
  <dgm:cxnLst>
    <dgm:cxn modelId="{DD7C8A0E-4C55-4EA9-B19B-DF549CC3B09A}" type="presOf" srcId="{135149C3-1A05-43A8-86AB-C1A842973A7A}" destId="{DB8113FA-0977-4745-9F41-AA819A30D940}" srcOrd="0" destOrd="2" presId="urn:microsoft.com/office/officeart/2018/2/layout/IconLabelDescriptionList"/>
    <dgm:cxn modelId="{D9540E41-6043-4D1E-8625-650595423748}" type="presOf" srcId="{8168D944-AE18-470D-A053-2C97F152B89A}" destId="{8E447C47-3458-4644-809A-52279226555F}" srcOrd="0" destOrd="0" presId="urn:microsoft.com/office/officeart/2018/2/layout/IconLabelDescriptionList"/>
    <dgm:cxn modelId="{B0DE3165-139C-43E7-A101-5965F95C8D58}" srcId="{8168D944-AE18-470D-A053-2C97F152B89A}" destId="{F1CAD210-FC7B-4265-B063-BFD0F8A8FDCD}" srcOrd="1" destOrd="0" parTransId="{7B93AF6A-794B-4EC2-B11E-2DD58068164C}" sibTransId="{808533A2-70E8-44AD-862E-B9B7B7749B2E}"/>
    <dgm:cxn modelId="{D450AB54-1A07-497A-8570-9C8A534E243A}" type="presOf" srcId="{8CE21CAE-342C-45A2-92A6-B64B861BA269}" destId="{A030BCDC-D623-4F57-9F52-2887699B965A}" srcOrd="0" destOrd="0" presId="urn:microsoft.com/office/officeart/2018/2/layout/IconLabelDescriptionList"/>
    <dgm:cxn modelId="{5395C354-16D3-4CCD-AE1B-59884E1A8C15}" type="presOf" srcId="{56601636-29AD-456B-A4BD-A45D7AD41779}" destId="{DB8113FA-0977-4745-9F41-AA819A30D940}" srcOrd="0" destOrd="0" presId="urn:microsoft.com/office/officeart/2018/2/layout/IconLabelDescriptionList"/>
    <dgm:cxn modelId="{31FA98C5-5E65-4145-8EFC-16DF9568F307}" type="presOf" srcId="{F1CAD210-FC7B-4265-B063-BFD0F8A8FDCD}" destId="{DB8113FA-0977-4745-9F41-AA819A30D940}" srcOrd="0" destOrd="1" presId="urn:microsoft.com/office/officeart/2018/2/layout/IconLabelDescriptionList"/>
    <dgm:cxn modelId="{6118E7D9-E324-4BCC-B50C-F4D089B54E4A}" srcId="{8168D944-AE18-470D-A053-2C97F152B89A}" destId="{56601636-29AD-456B-A4BD-A45D7AD41779}" srcOrd="0" destOrd="0" parTransId="{3445ECCF-FBBA-4ADD-A515-C437C3732751}" sibTransId="{CC42A4D4-0962-4C58-9303-FFFA9CB92459}"/>
    <dgm:cxn modelId="{33AB39E9-5941-4082-843D-3A86619D9F3B}" srcId="{8168D944-AE18-470D-A053-2C97F152B89A}" destId="{135149C3-1A05-43A8-86AB-C1A842973A7A}" srcOrd="2" destOrd="0" parTransId="{338C6036-13F0-4E18-A066-6061CE3BC650}" sibTransId="{28988650-3A99-453A-B073-13C2927CC661}"/>
    <dgm:cxn modelId="{AC148FFA-E353-41E8-964F-F8DE4D1F4A30}" srcId="{8CE21CAE-342C-45A2-92A6-B64B861BA269}" destId="{8168D944-AE18-470D-A053-2C97F152B89A}" srcOrd="0" destOrd="0" parTransId="{B2C9AE0E-4DE1-4616-8E87-7FAFDAF40CA0}" sibTransId="{34E97B09-4B73-4C6D-A590-6EDD7D238C1E}"/>
    <dgm:cxn modelId="{3076B53F-861C-48CA-B467-DCF5C938606D}" type="presParOf" srcId="{A030BCDC-D623-4F57-9F52-2887699B965A}" destId="{3A8AF39B-FDF5-4F91-ACDE-1DD4C1858427}" srcOrd="0" destOrd="0" presId="urn:microsoft.com/office/officeart/2018/2/layout/IconLabelDescriptionList"/>
    <dgm:cxn modelId="{9FEDFCA9-7FED-48D8-8AE8-4EFCEAD5FCB2}" type="presParOf" srcId="{3A8AF39B-FDF5-4F91-ACDE-1DD4C1858427}" destId="{131EB1BF-973B-433A-8A86-E6712DA01D53}" srcOrd="0" destOrd="0" presId="urn:microsoft.com/office/officeart/2018/2/layout/IconLabelDescriptionList"/>
    <dgm:cxn modelId="{1AA3C32A-4FB3-4CCB-A8A3-4069B2051C1C}" type="presParOf" srcId="{3A8AF39B-FDF5-4F91-ACDE-1DD4C1858427}" destId="{A17F8ED1-6AFF-44B6-B9AD-5B1F5D5C9314}" srcOrd="1" destOrd="0" presId="urn:microsoft.com/office/officeart/2018/2/layout/IconLabelDescriptionList"/>
    <dgm:cxn modelId="{D3F40139-E83C-4889-B28A-9397F347E329}" type="presParOf" srcId="{3A8AF39B-FDF5-4F91-ACDE-1DD4C1858427}" destId="{8E447C47-3458-4644-809A-52279226555F}" srcOrd="2" destOrd="0" presId="urn:microsoft.com/office/officeart/2018/2/layout/IconLabelDescriptionList"/>
    <dgm:cxn modelId="{92B411ED-230E-48C5-93AE-3EC1B00564C0}" type="presParOf" srcId="{3A8AF39B-FDF5-4F91-ACDE-1DD4C1858427}" destId="{19935F47-63B6-4857-AA4F-585200E88DD2}" srcOrd="3" destOrd="0" presId="urn:microsoft.com/office/officeart/2018/2/layout/IconLabelDescriptionList"/>
    <dgm:cxn modelId="{DACC05B9-AF9C-42D7-8D29-BBA7124CE7B3}" type="presParOf" srcId="{3A8AF39B-FDF5-4F91-ACDE-1DD4C1858427}" destId="{DB8113FA-0977-4745-9F41-AA819A30D940}" srcOrd="4" destOrd="0" presId="urn:microsoft.com/office/officeart/2018/2/layout/IconLabelDescrip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E21CAE-342C-45A2-92A6-B64B861BA269}" type="doc">
      <dgm:prSet loTypeId="urn:microsoft.com/office/officeart/2018/2/layout/IconLabelDescriptionList" loCatId="icon" qsTypeId="urn:microsoft.com/office/officeart/2005/8/quickstyle/simple1" qsCatId="simple" csTypeId="urn:microsoft.com/office/officeart/2018/5/colors/Iconchunking_neutralbg_colorful5" csCatId="colorful" phldr="1"/>
      <dgm:spPr/>
      <dgm:t>
        <a:bodyPr/>
        <a:lstStyle/>
        <a:p>
          <a:endParaRPr lang="en-US"/>
        </a:p>
      </dgm:t>
    </dgm:pt>
    <dgm:pt modelId="{D8B936AB-7A3F-46A6-90D6-47169C998390}">
      <dgm:prSet/>
      <dgm:spPr/>
      <dgm:t>
        <a:bodyPr/>
        <a:lstStyle/>
        <a:p>
          <a:pPr>
            <a:lnSpc>
              <a:spcPct val="100000"/>
            </a:lnSpc>
            <a:defRPr b="1"/>
          </a:pPr>
          <a:r>
            <a:rPr lang="en-US"/>
            <a:t>The Triple Aim – Institute for Healthcare Innovation (IHI.org)</a:t>
          </a:r>
        </a:p>
      </dgm:t>
    </dgm:pt>
    <dgm:pt modelId="{8F72A530-4A8A-4170-93B1-F9FFBD89E0B9}" type="parTrans" cxnId="{36DAB339-6E10-48C6-9C09-7556E8BE2276}">
      <dgm:prSet/>
      <dgm:spPr/>
      <dgm:t>
        <a:bodyPr/>
        <a:lstStyle/>
        <a:p>
          <a:endParaRPr lang="en-US"/>
        </a:p>
      </dgm:t>
    </dgm:pt>
    <dgm:pt modelId="{6F7257A6-B71B-4826-9D4A-2FC8D9BC4A37}" type="sibTrans" cxnId="{36DAB339-6E10-48C6-9C09-7556E8BE2276}">
      <dgm:prSet/>
      <dgm:spPr/>
      <dgm:t>
        <a:bodyPr/>
        <a:lstStyle/>
        <a:p>
          <a:endParaRPr lang="en-US"/>
        </a:p>
      </dgm:t>
    </dgm:pt>
    <dgm:pt modelId="{37865F22-EF48-4305-B987-E88C9652EA65}">
      <dgm:prSet custT="1"/>
      <dgm:spPr/>
      <dgm:t>
        <a:bodyPr/>
        <a:lstStyle/>
        <a:p>
          <a:pPr>
            <a:lnSpc>
              <a:spcPct val="100000"/>
            </a:lnSpc>
          </a:pPr>
          <a:r>
            <a:rPr lang="en-US" sz="1700"/>
            <a:t>Improving the patient experience of care</a:t>
          </a:r>
        </a:p>
      </dgm:t>
    </dgm:pt>
    <dgm:pt modelId="{546BFB22-376C-4693-A73E-2D273D9177CF}" type="parTrans" cxnId="{258089BA-D9FA-46CE-8FA2-A9F61D01A099}">
      <dgm:prSet/>
      <dgm:spPr/>
      <dgm:t>
        <a:bodyPr/>
        <a:lstStyle/>
        <a:p>
          <a:endParaRPr lang="en-US"/>
        </a:p>
      </dgm:t>
    </dgm:pt>
    <dgm:pt modelId="{D284DB67-D381-4DE1-A7AA-CB2046C2CDCD}" type="sibTrans" cxnId="{258089BA-D9FA-46CE-8FA2-A9F61D01A099}">
      <dgm:prSet/>
      <dgm:spPr/>
      <dgm:t>
        <a:bodyPr/>
        <a:lstStyle/>
        <a:p>
          <a:endParaRPr lang="en-US"/>
        </a:p>
      </dgm:t>
    </dgm:pt>
    <dgm:pt modelId="{D9FF1E14-CD7B-43A6-8E2A-C8C0E28F1D85}">
      <dgm:prSet custT="1"/>
      <dgm:spPr/>
      <dgm:t>
        <a:bodyPr/>
        <a:lstStyle/>
        <a:p>
          <a:pPr>
            <a:lnSpc>
              <a:spcPct val="100000"/>
            </a:lnSpc>
          </a:pPr>
          <a:r>
            <a:rPr lang="en-US" sz="1700"/>
            <a:t>Improving the health of populations</a:t>
          </a:r>
        </a:p>
      </dgm:t>
    </dgm:pt>
    <dgm:pt modelId="{FC6BA518-AF26-4185-AEAC-3505040F971A}" type="parTrans" cxnId="{F8C5F586-EA81-4182-9BB9-D541CC387450}">
      <dgm:prSet/>
      <dgm:spPr/>
      <dgm:t>
        <a:bodyPr/>
        <a:lstStyle/>
        <a:p>
          <a:endParaRPr lang="en-US"/>
        </a:p>
      </dgm:t>
    </dgm:pt>
    <dgm:pt modelId="{E2FD1873-3E47-4A06-B853-A6965FDD9525}" type="sibTrans" cxnId="{F8C5F586-EA81-4182-9BB9-D541CC387450}">
      <dgm:prSet/>
      <dgm:spPr/>
      <dgm:t>
        <a:bodyPr/>
        <a:lstStyle/>
        <a:p>
          <a:endParaRPr lang="en-US"/>
        </a:p>
      </dgm:t>
    </dgm:pt>
    <dgm:pt modelId="{B9000230-89B0-4F02-857A-D041B7AFC623}">
      <dgm:prSet custT="1"/>
      <dgm:spPr/>
      <dgm:t>
        <a:bodyPr/>
        <a:lstStyle/>
        <a:p>
          <a:pPr>
            <a:lnSpc>
              <a:spcPct val="100000"/>
            </a:lnSpc>
          </a:pPr>
          <a:r>
            <a:rPr lang="en-US" sz="1700"/>
            <a:t>Reducing the per capita cost of health care</a:t>
          </a:r>
        </a:p>
        <a:p>
          <a:pPr>
            <a:lnSpc>
              <a:spcPct val="100000"/>
            </a:lnSpc>
          </a:pPr>
          <a:r>
            <a:rPr lang="en-US" sz="1700"/>
            <a:t>AND a 4</a:t>
          </a:r>
          <a:r>
            <a:rPr lang="en-US" sz="1700" baseline="30000"/>
            <a:t>th</a:t>
          </a:r>
          <a:r>
            <a:rPr lang="en-US" sz="1700"/>
            <a:t> Aim…</a:t>
          </a:r>
          <a:r>
            <a:rPr lang="en-US" sz="1700">
              <a:latin typeface="Calibri Light" panose="020F0302020204030204"/>
            </a:rPr>
            <a:t> </a:t>
          </a:r>
          <a:endParaRPr lang="en-US" sz="1700"/>
        </a:p>
        <a:p>
          <a:pPr>
            <a:lnSpc>
              <a:spcPct val="100000"/>
            </a:lnSpc>
          </a:pPr>
          <a:r>
            <a:rPr lang="en-US" sz="1700"/>
            <a:t>Improve provider well being</a:t>
          </a:r>
          <a:r>
            <a:rPr lang="en-US" sz="1700">
              <a:latin typeface="Calibri Light" panose="020F0302020204030204"/>
            </a:rPr>
            <a:t> </a:t>
          </a:r>
          <a:endParaRPr lang="en-US" sz="1700"/>
        </a:p>
      </dgm:t>
    </dgm:pt>
    <dgm:pt modelId="{F6366D0D-0F5C-4460-90E4-9C4BB1817B65}" type="parTrans" cxnId="{D55CF316-D871-4B43-938B-A5946BB01169}">
      <dgm:prSet/>
      <dgm:spPr/>
      <dgm:t>
        <a:bodyPr/>
        <a:lstStyle/>
        <a:p>
          <a:endParaRPr lang="en-US"/>
        </a:p>
      </dgm:t>
    </dgm:pt>
    <dgm:pt modelId="{2EBBC47F-785C-4DA6-978D-0FE3EAA286ED}" type="sibTrans" cxnId="{D55CF316-D871-4B43-938B-A5946BB01169}">
      <dgm:prSet/>
      <dgm:spPr/>
      <dgm:t>
        <a:bodyPr/>
        <a:lstStyle/>
        <a:p>
          <a:endParaRPr lang="en-US"/>
        </a:p>
      </dgm:t>
    </dgm:pt>
    <dgm:pt modelId="{A030BCDC-D623-4F57-9F52-2887699B965A}" type="pres">
      <dgm:prSet presAssocID="{8CE21CAE-342C-45A2-92A6-B64B861BA269}" presName="root" presStyleCnt="0">
        <dgm:presLayoutVars>
          <dgm:dir/>
          <dgm:resizeHandles val="exact"/>
        </dgm:presLayoutVars>
      </dgm:prSet>
      <dgm:spPr/>
    </dgm:pt>
    <dgm:pt modelId="{D73D04DD-6C86-4758-8352-1477D7E4F421}" type="pres">
      <dgm:prSet presAssocID="{D8B936AB-7A3F-46A6-90D6-47169C998390}" presName="compNode" presStyleCnt="0"/>
      <dgm:spPr/>
    </dgm:pt>
    <dgm:pt modelId="{30AD38E4-B7FD-41DA-85AF-61DF11DC32E1}" type="pres">
      <dgm:prSet presAssocID="{D8B936AB-7A3F-46A6-90D6-47169C998390}" presName="iconRect" presStyleLbl="node1" presStyleIdx="0" presStyleCnt="1"/>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irst Aid Kit"/>
        </a:ext>
      </dgm:extLst>
    </dgm:pt>
    <dgm:pt modelId="{96E70A28-8450-4F7F-9FAA-9C316BA90C8C}" type="pres">
      <dgm:prSet presAssocID="{D8B936AB-7A3F-46A6-90D6-47169C998390}" presName="iconSpace" presStyleCnt="0"/>
      <dgm:spPr/>
    </dgm:pt>
    <dgm:pt modelId="{FFCA3B8F-3431-41C3-9E2E-F4AA71237882}" type="pres">
      <dgm:prSet presAssocID="{D8B936AB-7A3F-46A6-90D6-47169C998390}" presName="parTx" presStyleLbl="revTx" presStyleIdx="0" presStyleCnt="2">
        <dgm:presLayoutVars>
          <dgm:chMax val="0"/>
          <dgm:chPref val="0"/>
        </dgm:presLayoutVars>
      </dgm:prSet>
      <dgm:spPr/>
    </dgm:pt>
    <dgm:pt modelId="{6115297D-5A9C-4F0B-A1BA-146472283BCE}" type="pres">
      <dgm:prSet presAssocID="{D8B936AB-7A3F-46A6-90D6-47169C998390}" presName="txSpace" presStyleCnt="0"/>
      <dgm:spPr/>
    </dgm:pt>
    <dgm:pt modelId="{2046754F-03D8-497E-96D0-80887B52F366}" type="pres">
      <dgm:prSet presAssocID="{D8B936AB-7A3F-46A6-90D6-47169C998390}" presName="desTx" presStyleLbl="revTx" presStyleIdx="1" presStyleCnt="2">
        <dgm:presLayoutVars/>
      </dgm:prSet>
      <dgm:spPr/>
    </dgm:pt>
  </dgm:ptLst>
  <dgm:cxnLst>
    <dgm:cxn modelId="{D55CF316-D871-4B43-938B-A5946BB01169}" srcId="{D8B936AB-7A3F-46A6-90D6-47169C998390}" destId="{B9000230-89B0-4F02-857A-D041B7AFC623}" srcOrd="2" destOrd="0" parTransId="{F6366D0D-0F5C-4460-90E4-9C4BB1817B65}" sibTransId="{2EBBC47F-785C-4DA6-978D-0FE3EAA286ED}"/>
    <dgm:cxn modelId="{36DAB339-6E10-48C6-9C09-7556E8BE2276}" srcId="{8CE21CAE-342C-45A2-92A6-B64B861BA269}" destId="{D8B936AB-7A3F-46A6-90D6-47169C998390}" srcOrd="0" destOrd="0" parTransId="{8F72A530-4A8A-4170-93B1-F9FFBD89E0B9}" sibTransId="{6F7257A6-B71B-4826-9D4A-2FC8D9BC4A37}"/>
    <dgm:cxn modelId="{8D7ECD3F-FBC7-41ED-84FA-37BE8E0BB68C}" type="presOf" srcId="{B9000230-89B0-4F02-857A-D041B7AFC623}" destId="{2046754F-03D8-497E-96D0-80887B52F366}" srcOrd="0" destOrd="2" presId="urn:microsoft.com/office/officeart/2018/2/layout/IconLabelDescriptionList"/>
    <dgm:cxn modelId="{D450AB54-1A07-497A-8570-9C8A534E243A}" type="presOf" srcId="{8CE21CAE-342C-45A2-92A6-B64B861BA269}" destId="{A030BCDC-D623-4F57-9F52-2887699B965A}" srcOrd="0" destOrd="0" presId="urn:microsoft.com/office/officeart/2018/2/layout/IconLabelDescriptionList"/>
    <dgm:cxn modelId="{EF2CEA77-19A6-41D9-A6EB-5151E69FA363}" type="presOf" srcId="{D9FF1E14-CD7B-43A6-8E2A-C8C0E28F1D85}" destId="{2046754F-03D8-497E-96D0-80887B52F366}" srcOrd="0" destOrd="1" presId="urn:microsoft.com/office/officeart/2018/2/layout/IconLabelDescriptionList"/>
    <dgm:cxn modelId="{8053505A-5762-4C4E-A8ED-01375B9960E8}" type="presOf" srcId="{37865F22-EF48-4305-B987-E88C9652EA65}" destId="{2046754F-03D8-497E-96D0-80887B52F366}" srcOrd="0" destOrd="0" presId="urn:microsoft.com/office/officeart/2018/2/layout/IconLabelDescriptionList"/>
    <dgm:cxn modelId="{337CBB82-DD1F-4AB8-9FFB-F85C6A481173}" type="presOf" srcId="{D8B936AB-7A3F-46A6-90D6-47169C998390}" destId="{FFCA3B8F-3431-41C3-9E2E-F4AA71237882}" srcOrd="0" destOrd="0" presId="urn:microsoft.com/office/officeart/2018/2/layout/IconLabelDescriptionList"/>
    <dgm:cxn modelId="{F8C5F586-EA81-4182-9BB9-D541CC387450}" srcId="{D8B936AB-7A3F-46A6-90D6-47169C998390}" destId="{D9FF1E14-CD7B-43A6-8E2A-C8C0E28F1D85}" srcOrd="1" destOrd="0" parTransId="{FC6BA518-AF26-4185-AEAC-3505040F971A}" sibTransId="{E2FD1873-3E47-4A06-B853-A6965FDD9525}"/>
    <dgm:cxn modelId="{258089BA-D9FA-46CE-8FA2-A9F61D01A099}" srcId="{D8B936AB-7A3F-46A6-90D6-47169C998390}" destId="{37865F22-EF48-4305-B987-E88C9652EA65}" srcOrd="0" destOrd="0" parTransId="{546BFB22-376C-4693-A73E-2D273D9177CF}" sibTransId="{D284DB67-D381-4DE1-A7AA-CB2046C2CDCD}"/>
    <dgm:cxn modelId="{E3D2C04D-4BF6-4A31-986E-AAB8E5B59C20}" type="presParOf" srcId="{A030BCDC-D623-4F57-9F52-2887699B965A}" destId="{D73D04DD-6C86-4758-8352-1477D7E4F421}" srcOrd="0" destOrd="0" presId="urn:microsoft.com/office/officeart/2018/2/layout/IconLabelDescriptionList"/>
    <dgm:cxn modelId="{BA5681C7-BC16-4CD9-9F5B-4A22A0E22810}" type="presParOf" srcId="{D73D04DD-6C86-4758-8352-1477D7E4F421}" destId="{30AD38E4-B7FD-41DA-85AF-61DF11DC32E1}" srcOrd="0" destOrd="0" presId="urn:microsoft.com/office/officeart/2018/2/layout/IconLabelDescriptionList"/>
    <dgm:cxn modelId="{68F0814C-3558-454D-B3A7-E912ED5E1BD2}" type="presParOf" srcId="{D73D04DD-6C86-4758-8352-1477D7E4F421}" destId="{96E70A28-8450-4F7F-9FAA-9C316BA90C8C}" srcOrd="1" destOrd="0" presId="urn:microsoft.com/office/officeart/2018/2/layout/IconLabelDescriptionList"/>
    <dgm:cxn modelId="{4F592A2D-60ED-4873-B889-786DF1BE4113}" type="presParOf" srcId="{D73D04DD-6C86-4758-8352-1477D7E4F421}" destId="{FFCA3B8F-3431-41C3-9E2E-F4AA71237882}" srcOrd="2" destOrd="0" presId="urn:microsoft.com/office/officeart/2018/2/layout/IconLabelDescriptionList"/>
    <dgm:cxn modelId="{901F58D6-FB3D-4FF8-8F69-B357089A8830}" type="presParOf" srcId="{D73D04DD-6C86-4758-8352-1477D7E4F421}" destId="{6115297D-5A9C-4F0B-A1BA-146472283BCE}" srcOrd="3" destOrd="0" presId="urn:microsoft.com/office/officeart/2018/2/layout/IconLabelDescriptionList"/>
    <dgm:cxn modelId="{993DFBF1-29E8-43BA-A852-7EBFF781443F}" type="presParOf" srcId="{D73D04DD-6C86-4758-8352-1477D7E4F421}" destId="{2046754F-03D8-497E-96D0-80887B52F366}" srcOrd="4" destOrd="0" presId="urn:microsoft.com/office/officeart/2018/2/layout/IconLabelDescrip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E21CAE-342C-45A2-92A6-B64B861BA269}" type="doc">
      <dgm:prSet loTypeId="urn:microsoft.com/office/officeart/2018/2/layout/IconLabelDescriptionList" loCatId="icon" qsTypeId="urn:microsoft.com/office/officeart/2005/8/quickstyle/simple1" qsCatId="simple" csTypeId="urn:microsoft.com/office/officeart/2018/5/colors/Iconchunking_neutralbg_colorful5" csCatId="colorful" phldr="1"/>
      <dgm:spPr/>
      <dgm:t>
        <a:bodyPr/>
        <a:lstStyle/>
        <a:p>
          <a:endParaRPr lang="en-US"/>
        </a:p>
      </dgm:t>
    </dgm:pt>
    <dgm:pt modelId="{AC66BBDB-0FF9-4C49-8185-03DE088DE294}">
      <dgm:prSet/>
      <dgm:spPr/>
      <dgm:t>
        <a:bodyPr/>
        <a:lstStyle/>
        <a:p>
          <a:pPr>
            <a:lnSpc>
              <a:spcPct val="100000"/>
            </a:lnSpc>
            <a:defRPr b="1"/>
          </a:pPr>
          <a:r>
            <a:rPr lang="en-US"/>
            <a:t>Health Care Workforce Issues</a:t>
          </a:r>
        </a:p>
      </dgm:t>
    </dgm:pt>
    <dgm:pt modelId="{EB69A5E7-56D9-4D40-8B51-BA6B8016A9F4}" type="parTrans" cxnId="{35CAD7B1-5FF3-464C-8170-1F6EBBF121C0}">
      <dgm:prSet/>
      <dgm:spPr/>
      <dgm:t>
        <a:bodyPr/>
        <a:lstStyle/>
        <a:p>
          <a:endParaRPr lang="en-US"/>
        </a:p>
      </dgm:t>
    </dgm:pt>
    <dgm:pt modelId="{28538082-3392-437F-BF27-EAC239489F1E}" type="sibTrans" cxnId="{35CAD7B1-5FF3-464C-8170-1F6EBBF121C0}">
      <dgm:prSet/>
      <dgm:spPr/>
      <dgm:t>
        <a:bodyPr/>
        <a:lstStyle/>
        <a:p>
          <a:endParaRPr lang="en-US"/>
        </a:p>
      </dgm:t>
    </dgm:pt>
    <dgm:pt modelId="{670BF139-C81F-4957-A888-76756871619E}">
      <dgm:prSet/>
      <dgm:spPr/>
      <dgm:t>
        <a:bodyPr/>
        <a:lstStyle/>
        <a:p>
          <a:pPr>
            <a:lnSpc>
              <a:spcPct val="100000"/>
            </a:lnSpc>
          </a:pPr>
          <a:r>
            <a:rPr lang="en-US"/>
            <a:t>Barriers to using full education</a:t>
          </a:r>
        </a:p>
      </dgm:t>
    </dgm:pt>
    <dgm:pt modelId="{9A4C26B3-0131-4A7D-B3ED-5F8C6AE57772}" type="parTrans" cxnId="{2D23AAA6-D7F7-4849-A40F-E779E2A00CD0}">
      <dgm:prSet/>
      <dgm:spPr/>
      <dgm:t>
        <a:bodyPr/>
        <a:lstStyle/>
        <a:p>
          <a:endParaRPr lang="en-US"/>
        </a:p>
      </dgm:t>
    </dgm:pt>
    <dgm:pt modelId="{C0B75766-7131-4706-8ECF-DD67C94CE20C}" type="sibTrans" cxnId="{2D23AAA6-D7F7-4849-A40F-E779E2A00CD0}">
      <dgm:prSet/>
      <dgm:spPr/>
      <dgm:t>
        <a:bodyPr/>
        <a:lstStyle/>
        <a:p>
          <a:endParaRPr lang="en-US"/>
        </a:p>
      </dgm:t>
    </dgm:pt>
    <dgm:pt modelId="{A7BB6B16-8963-4F42-AA02-8EA0DD40C109}">
      <dgm:prSet/>
      <dgm:spPr/>
      <dgm:t>
        <a:bodyPr/>
        <a:lstStyle/>
        <a:p>
          <a:pPr>
            <a:lnSpc>
              <a:spcPct val="100000"/>
            </a:lnSpc>
          </a:pPr>
          <a:r>
            <a:rPr lang="en-US"/>
            <a:t>Concerns over burnout and stress among providers</a:t>
          </a:r>
        </a:p>
      </dgm:t>
    </dgm:pt>
    <dgm:pt modelId="{67D389EA-6CB4-4153-9758-EDA0A9D48C38}" type="parTrans" cxnId="{94759B3B-CB74-4147-A5EE-0046CE4490BF}">
      <dgm:prSet/>
      <dgm:spPr/>
      <dgm:t>
        <a:bodyPr/>
        <a:lstStyle/>
        <a:p>
          <a:endParaRPr lang="en-US"/>
        </a:p>
      </dgm:t>
    </dgm:pt>
    <dgm:pt modelId="{C6CD3559-F3EA-416A-9263-955FDDC2027F}" type="sibTrans" cxnId="{94759B3B-CB74-4147-A5EE-0046CE4490BF}">
      <dgm:prSet/>
      <dgm:spPr/>
      <dgm:t>
        <a:bodyPr/>
        <a:lstStyle/>
        <a:p>
          <a:endParaRPr lang="en-US"/>
        </a:p>
      </dgm:t>
    </dgm:pt>
    <dgm:pt modelId="{C06BE1AC-00D7-4CD1-863F-ACD50A251DE5}">
      <dgm:prSet/>
      <dgm:spPr/>
      <dgm:t>
        <a:bodyPr/>
        <a:lstStyle/>
        <a:p>
          <a:pPr>
            <a:lnSpc>
              <a:spcPct val="100000"/>
            </a:lnSpc>
          </a:pPr>
          <a:r>
            <a:rPr lang="en-US"/>
            <a:t>Emergence of new health care occupations</a:t>
          </a:r>
        </a:p>
        <a:p>
          <a:pPr>
            <a:lnSpc>
              <a:spcPct val="100000"/>
            </a:lnSpc>
          </a:pPr>
          <a:r>
            <a:rPr lang="en-US"/>
            <a:t>Shortages and Surpluses within health care occupations</a:t>
          </a:r>
        </a:p>
        <a:p>
          <a:pPr>
            <a:lnSpc>
              <a:spcPct val="100000"/>
            </a:lnSpc>
          </a:pPr>
          <a:endParaRPr lang="en-US">
            <a:latin typeface="Calibri Light" panose="020F0302020204030204"/>
          </a:endParaRPr>
        </a:p>
      </dgm:t>
    </dgm:pt>
    <dgm:pt modelId="{6B109A74-CC74-4A6C-B8AD-C1C720A0EE44}" type="parTrans" cxnId="{DF0E590B-95E5-4348-91B5-BFED09D3E5D9}">
      <dgm:prSet/>
      <dgm:spPr/>
      <dgm:t>
        <a:bodyPr/>
        <a:lstStyle/>
        <a:p>
          <a:endParaRPr lang="en-US"/>
        </a:p>
      </dgm:t>
    </dgm:pt>
    <dgm:pt modelId="{0967AC2F-F745-4801-8947-03EC2B8EB64E}" type="sibTrans" cxnId="{DF0E590B-95E5-4348-91B5-BFED09D3E5D9}">
      <dgm:prSet/>
      <dgm:spPr/>
      <dgm:t>
        <a:bodyPr/>
        <a:lstStyle/>
        <a:p>
          <a:endParaRPr lang="en-US"/>
        </a:p>
      </dgm:t>
    </dgm:pt>
    <dgm:pt modelId="{A030BCDC-D623-4F57-9F52-2887699B965A}" type="pres">
      <dgm:prSet presAssocID="{8CE21CAE-342C-45A2-92A6-B64B861BA269}" presName="root" presStyleCnt="0">
        <dgm:presLayoutVars>
          <dgm:dir/>
          <dgm:resizeHandles val="exact"/>
        </dgm:presLayoutVars>
      </dgm:prSet>
      <dgm:spPr/>
    </dgm:pt>
    <dgm:pt modelId="{6C3C4331-6532-48C3-A45C-6594ED34447E}" type="pres">
      <dgm:prSet presAssocID="{AC66BBDB-0FF9-4C49-8185-03DE088DE294}" presName="compNode" presStyleCnt="0"/>
      <dgm:spPr/>
    </dgm:pt>
    <dgm:pt modelId="{D0ECD1A8-E546-4DEB-9369-5F67E6B9589D}" type="pres">
      <dgm:prSet presAssocID="{AC66BBDB-0FF9-4C49-8185-03DE088DE294}" presName="iconRect" presStyleLbl="node1" presStyleIdx="0" presStyleCnt="1" custScaleX="89421" custScaleY="9284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ethoscope"/>
        </a:ext>
      </dgm:extLst>
    </dgm:pt>
    <dgm:pt modelId="{A7C2C117-38FD-453B-A896-9C08438BC8C5}" type="pres">
      <dgm:prSet presAssocID="{AC66BBDB-0FF9-4C49-8185-03DE088DE294}" presName="iconSpace" presStyleCnt="0"/>
      <dgm:spPr/>
    </dgm:pt>
    <dgm:pt modelId="{CF95401F-248E-4EEF-90B7-F4B66AE5ECE8}" type="pres">
      <dgm:prSet presAssocID="{AC66BBDB-0FF9-4C49-8185-03DE088DE294}" presName="parTx" presStyleLbl="revTx" presStyleIdx="0" presStyleCnt="2" custLinFactNeighborX="-4681" custLinFactNeighborY="-5796">
        <dgm:presLayoutVars>
          <dgm:chMax val="0"/>
          <dgm:chPref val="0"/>
        </dgm:presLayoutVars>
      </dgm:prSet>
      <dgm:spPr/>
    </dgm:pt>
    <dgm:pt modelId="{A6013A22-A258-4C87-B81A-39B201F7E063}" type="pres">
      <dgm:prSet presAssocID="{AC66BBDB-0FF9-4C49-8185-03DE088DE294}" presName="txSpace" presStyleCnt="0"/>
      <dgm:spPr/>
    </dgm:pt>
    <dgm:pt modelId="{49717C19-DD2C-4BF7-828C-53E57AAEAA91}" type="pres">
      <dgm:prSet presAssocID="{AC66BBDB-0FF9-4C49-8185-03DE088DE294}" presName="desTx" presStyleLbl="revTx" presStyleIdx="1" presStyleCnt="2" custScaleX="106881">
        <dgm:presLayoutVars/>
      </dgm:prSet>
      <dgm:spPr/>
    </dgm:pt>
  </dgm:ptLst>
  <dgm:cxnLst>
    <dgm:cxn modelId="{DF0E590B-95E5-4348-91B5-BFED09D3E5D9}" srcId="{AC66BBDB-0FF9-4C49-8185-03DE088DE294}" destId="{C06BE1AC-00D7-4CD1-863F-ACD50A251DE5}" srcOrd="2" destOrd="0" parTransId="{6B109A74-CC74-4A6C-B8AD-C1C720A0EE44}" sibTransId="{0967AC2F-F745-4801-8947-03EC2B8EB64E}"/>
    <dgm:cxn modelId="{94759B3B-CB74-4147-A5EE-0046CE4490BF}" srcId="{AC66BBDB-0FF9-4C49-8185-03DE088DE294}" destId="{A7BB6B16-8963-4F42-AA02-8EA0DD40C109}" srcOrd="1" destOrd="0" parTransId="{67D389EA-6CB4-4153-9758-EDA0A9D48C38}" sibTransId="{C6CD3559-F3EA-416A-9263-955FDDC2027F}"/>
    <dgm:cxn modelId="{3C5B5B4E-630D-4428-9569-4A5D035111A0}" type="presOf" srcId="{A7BB6B16-8963-4F42-AA02-8EA0DD40C109}" destId="{49717C19-DD2C-4BF7-828C-53E57AAEAA91}" srcOrd="0" destOrd="1" presId="urn:microsoft.com/office/officeart/2018/2/layout/IconLabelDescriptionList"/>
    <dgm:cxn modelId="{D450AB54-1A07-497A-8570-9C8A534E243A}" type="presOf" srcId="{8CE21CAE-342C-45A2-92A6-B64B861BA269}" destId="{A030BCDC-D623-4F57-9F52-2887699B965A}" srcOrd="0" destOrd="0" presId="urn:microsoft.com/office/officeart/2018/2/layout/IconLabelDescriptionList"/>
    <dgm:cxn modelId="{C624E976-4405-4134-9769-0795366B11F9}" type="presOf" srcId="{670BF139-C81F-4957-A888-76756871619E}" destId="{49717C19-DD2C-4BF7-828C-53E57AAEAA91}" srcOrd="0" destOrd="0" presId="urn:microsoft.com/office/officeart/2018/2/layout/IconLabelDescriptionList"/>
    <dgm:cxn modelId="{3EE45D91-D5B4-4DAF-88C0-0CEF26B5C578}" type="presOf" srcId="{C06BE1AC-00D7-4CD1-863F-ACD50A251DE5}" destId="{49717C19-DD2C-4BF7-828C-53E57AAEAA91}" srcOrd="0" destOrd="2" presId="urn:microsoft.com/office/officeart/2018/2/layout/IconLabelDescriptionList"/>
    <dgm:cxn modelId="{2D23AAA6-D7F7-4849-A40F-E779E2A00CD0}" srcId="{AC66BBDB-0FF9-4C49-8185-03DE088DE294}" destId="{670BF139-C81F-4957-A888-76756871619E}" srcOrd="0" destOrd="0" parTransId="{9A4C26B3-0131-4A7D-B3ED-5F8C6AE57772}" sibTransId="{C0B75766-7131-4706-8ECF-DD67C94CE20C}"/>
    <dgm:cxn modelId="{35CAD7B1-5FF3-464C-8170-1F6EBBF121C0}" srcId="{8CE21CAE-342C-45A2-92A6-B64B861BA269}" destId="{AC66BBDB-0FF9-4C49-8185-03DE088DE294}" srcOrd="0" destOrd="0" parTransId="{EB69A5E7-56D9-4D40-8B51-BA6B8016A9F4}" sibTransId="{28538082-3392-437F-BF27-EAC239489F1E}"/>
    <dgm:cxn modelId="{9489E4B9-1FF6-469A-B297-FE7E29AF9BCF}" type="presOf" srcId="{AC66BBDB-0FF9-4C49-8185-03DE088DE294}" destId="{CF95401F-248E-4EEF-90B7-F4B66AE5ECE8}" srcOrd="0" destOrd="0" presId="urn:microsoft.com/office/officeart/2018/2/layout/IconLabelDescriptionList"/>
    <dgm:cxn modelId="{5DEC17D6-2A36-45D6-BD12-2563F102A4D5}" type="presParOf" srcId="{A030BCDC-D623-4F57-9F52-2887699B965A}" destId="{6C3C4331-6532-48C3-A45C-6594ED34447E}" srcOrd="0" destOrd="0" presId="urn:microsoft.com/office/officeart/2018/2/layout/IconLabelDescriptionList"/>
    <dgm:cxn modelId="{69E52A4F-4B34-4299-86D5-19CD71F27861}" type="presParOf" srcId="{6C3C4331-6532-48C3-A45C-6594ED34447E}" destId="{D0ECD1A8-E546-4DEB-9369-5F67E6B9589D}" srcOrd="0" destOrd="0" presId="urn:microsoft.com/office/officeart/2018/2/layout/IconLabelDescriptionList"/>
    <dgm:cxn modelId="{ED36A2B1-994D-4DB7-9CF8-9A8546458304}" type="presParOf" srcId="{6C3C4331-6532-48C3-A45C-6594ED34447E}" destId="{A7C2C117-38FD-453B-A896-9C08438BC8C5}" srcOrd="1" destOrd="0" presId="urn:microsoft.com/office/officeart/2018/2/layout/IconLabelDescriptionList"/>
    <dgm:cxn modelId="{AA5686B3-AB30-406D-91DB-DC4796BC8BC7}" type="presParOf" srcId="{6C3C4331-6532-48C3-A45C-6594ED34447E}" destId="{CF95401F-248E-4EEF-90B7-F4B66AE5ECE8}" srcOrd="2" destOrd="0" presId="urn:microsoft.com/office/officeart/2018/2/layout/IconLabelDescriptionList"/>
    <dgm:cxn modelId="{D31437F2-332C-40DC-8FD8-62F5B29B526E}" type="presParOf" srcId="{6C3C4331-6532-48C3-A45C-6594ED34447E}" destId="{A6013A22-A258-4C87-B81A-39B201F7E063}" srcOrd="3" destOrd="0" presId="urn:microsoft.com/office/officeart/2018/2/layout/IconLabelDescriptionList"/>
    <dgm:cxn modelId="{A863EA21-72D0-427E-B06E-0830503E2401}" type="presParOf" srcId="{6C3C4331-6532-48C3-A45C-6594ED34447E}" destId="{49717C19-DD2C-4BF7-828C-53E57AAEAA91}" srcOrd="4" destOrd="0" presId="urn:microsoft.com/office/officeart/2018/2/layout/IconLabelDescrip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9757D14-2CEA-4C5C-A958-865A4A239860}"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944377C1-4890-4918-BFEC-E380FB86CF1F}">
      <dgm:prSet custT="1"/>
      <dgm:spPr/>
      <dgm:t>
        <a:bodyPr anchor="t"/>
        <a:lstStyle/>
        <a:p>
          <a:pPr>
            <a:lnSpc>
              <a:spcPct val="100000"/>
            </a:lnSpc>
          </a:pPr>
          <a:r>
            <a:rPr lang="en-US" sz="2800"/>
            <a:t>Institute of Medicine </a:t>
          </a:r>
        </a:p>
        <a:p>
          <a:pPr>
            <a:lnSpc>
              <a:spcPct val="100000"/>
            </a:lnSpc>
          </a:pPr>
          <a:r>
            <a:rPr lang="en-US" sz="2000"/>
            <a:t>Quality Initiative “Crossing the Quality Chasm”</a:t>
          </a:r>
        </a:p>
      </dgm:t>
    </dgm:pt>
    <dgm:pt modelId="{46F3A571-2DF1-4F67-85B5-B736BD6F316F}" type="parTrans" cxnId="{D8BF5004-A0B7-4209-A975-F7A0644A0F58}">
      <dgm:prSet/>
      <dgm:spPr/>
      <dgm:t>
        <a:bodyPr/>
        <a:lstStyle/>
        <a:p>
          <a:endParaRPr lang="en-US"/>
        </a:p>
      </dgm:t>
    </dgm:pt>
    <dgm:pt modelId="{D2492408-B102-46BB-A2C7-3131F8FC3233}" type="sibTrans" cxnId="{D8BF5004-A0B7-4209-A975-F7A0644A0F58}">
      <dgm:prSet/>
      <dgm:spPr/>
      <dgm:t>
        <a:bodyPr/>
        <a:lstStyle/>
        <a:p>
          <a:endParaRPr lang="en-US"/>
        </a:p>
      </dgm:t>
    </dgm:pt>
    <dgm:pt modelId="{BD2C7255-24C0-4303-83F0-A2B8BA009BD1}" type="pres">
      <dgm:prSet presAssocID="{49757D14-2CEA-4C5C-A958-865A4A239860}" presName="root" presStyleCnt="0">
        <dgm:presLayoutVars>
          <dgm:dir/>
          <dgm:resizeHandles val="exact"/>
        </dgm:presLayoutVars>
      </dgm:prSet>
      <dgm:spPr/>
    </dgm:pt>
    <dgm:pt modelId="{E0029AFC-25EE-4F97-A144-AEABC24FA1A2}" type="pres">
      <dgm:prSet presAssocID="{944377C1-4890-4918-BFEC-E380FB86CF1F}" presName="compNode" presStyleCnt="0"/>
      <dgm:spPr/>
    </dgm:pt>
    <dgm:pt modelId="{F6905FA9-7269-4F30-A2AF-13F15FAF76B2}" type="pres">
      <dgm:prSet presAssocID="{944377C1-4890-4918-BFEC-E380FB86CF1F}" presName="bgRect" presStyleLbl="bgShp" presStyleIdx="0" presStyleCnt="1" custScaleY="312407" custLinFactNeighborX="-300" custLinFactNeighborY="4088"/>
      <dgm:spPr/>
    </dgm:pt>
    <dgm:pt modelId="{7E7F53CA-AF2C-41BF-A654-3032078A90A1}" type="pres">
      <dgm:prSet presAssocID="{944377C1-4890-4918-BFEC-E380FB86CF1F}" presName="iconRect" presStyleLbl="node1" presStyleIdx="0" presStyleCnt="1" custScaleX="125994" custScaleY="130651"/>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Hospital"/>
        </a:ext>
      </dgm:extLst>
    </dgm:pt>
    <dgm:pt modelId="{F8281467-F541-4479-9656-B7DED663F59D}" type="pres">
      <dgm:prSet presAssocID="{944377C1-4890-4918-BFEC-E380FB86CF1F}" presName="spaceRect" presStyleCnt="0"/>
      <dgm:spPr/>
    </dgm:pt>
    <dgm:pt modelId="{B5F45445-0E10-4B04-BE38-F52727FAE3DB}" type="pres">
      <dgm:prSet presAssocID="{944377C1-4890-4918-BFEC-E380FB86CF1F}" presName="parTx" presStyleLbl="revTx" presStyleIdx="0" presStyleCnt="1" custLinFactNeighborX="431" custLinFactNeighborY="-43566">
        <dgm:presLayoutVars>
          <dgm:chMax val="0"/>
          <dgm:chPref val="0"/>
        </dgm:presLayoutVars>
      </dgm:prSet>
      <dgm:spPr/>
    </dgm:pt>
  </dgm:ptLst>
  <dgm:cxnLst>
    <dgm:cxn modelId="{D8BF5004-A0B7-4209-A975-F7A0644A0F58}" srcId="{49757D14-2CEA-4C5C-A958-865A4A239860}" destId="{944377C1-4890-4918-BFEC-E380FB86CF1F}" srcOrd="0" destOrd="0" parTransId="{46F3A571-2DF1-4F67-85B5-B736BD6F316F}" sibTransId="{D2492408-B102-46BB-A2C7-3131F8FC3233}"/>
    <dgm:cxn modelId="{FF23AA1A-9479-4FC1-A6C7-A8D1FC9C2EC7}" type="presOf" srcId="{944377C1-4890-4918-BFEC-E380FB86CF1F}" destId="{B5F45445-0E10-4B04-BE38-F52727FAE3DB}" srcOrd="0" destOrd="0" presId="urn:microsoft.com/office/officeart/2018/2/layout/IconVerticalSolidList"/>
    <dgm:cxn modelId="{27FEB4D3-6C1E-4B18-9B48-74FCDAD9E603}" type="presOf" srcId="{49757D14-2CEA-4C5C-A958-865A4A239860}" destId="{BD2C7255-24C0-4303-83F0-A2B8BA009BD1}" srcOrd="0" destOrd="0" presId="urn:microsoft.com/office/officeart/2018/2/layout/IconVerticalSolidList"/>
    <dgm:cxn modelId="{D78DF98A-E6CC-4F63-AFBE-9BBC6312CA86}" type="presParOf" srcId="{BD2C7255-24C0-4303-83F0-A2B8BA009BD1}" destId="{E0029AFC-25EE-4F97-A144-AEABC24FA1A2}" srcOrd="0" destOrd="0" presId="urn:microsoft.com/office/officeart/2018/2/layout/IconVerticalSolidList"/>
    <dgm:cxn modelId="{22DB8821-8B7D-4845-A2CB-9DF2E26A2BF6}" type="presParOf" srcId="{E0029AFC-25EE-4F97-A144-AEABC24FA1A2}" destId="{F6905FA9-7269-4F30-A2AF-13F15FAF76B2}" srcOrd="0" destOrd="0" presId="urn:microsoft.com/office/officeart/2018/2/layout/IconVerticalSolidList"/>
    <dgm:cxn modelId="{BD23EBDE-FE3B-4A74-A2BE-0E68285C1447}" type="presParOf" srcId="{E0029AFC-25EE-4F97-A144-AEABC24FA1A2}" destId="{7E7F53CA-AF2C-41BF-A654-3032078A90A1}" srcOrd="1" destOrd="0" presId="urn:microsoft.com/office/officeart/2018/2/layout/IconVerticalSolidList"/>
    <dgm:cxn modelId="{E23F29BB-A46D-4C04-B015-8336024F3013}" type="presParOf" srcId="{E0029AFC-25EE-4F97-A144-AEABC24FA1A2}" destId="{F8281467-F541-4479-9656-B7DED663F59D}" srcOrd="2" destOrd="0" presId="urn:microsoft.com/office/officeart/2018/2/layout/IconVerticalSolidList"/>
    <dgm:cxn modelId="{765066DF-20F7-4572-9E19-864F45F048D9}" type="presParOf" srcId="{E0029AFC-25EE-4F97-A144-AEABC24FA1A2}" destId="{B5F45445-0E10-4B04-BE38-F52727FAE3DB}"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9757D14-2CEA-4C5C-A958-865A4A239860}"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CB0AFF72-5543-4C43-825A-F836CF04A6D6}">
      <dgm:prSet custT="1"/>
      <dgm:spPr/>
      <dgm:t>
        <a:bodyPr/>
        <a:lstStyle/>
        <a:p>
          <a:pPr>
            <a:lnSpc>
              <a:spcPct val="100000"/>
            </a:lnSpc>
          </a:pPr>
          <a:r>
            <a:rPr lang="en-US" sz="2800"/>
            <a:t>World Health Organization – WHO </a:t>
          </a:r>
        </a:p>
        <a:p>
          <a:pPr>
            <a:lnSpc>
              <a:spcPct val="100000"/>
            </a:lnSpc>
          </a:pPr>
          <a:r>
            <a:rPr lang="en-US" sz="2000"/>
            <a:t>Focus on global health care quality, global healthcare workforce issues and on specific health care topics.  </a:t>
          </a:r>
        </a:p>
        <a:p>
          <a:pPr>
            <a:lnSpc>
              <a:spcPct val="100000"/>
            </a:lnSpc>
          </a:pPr>
          <a:endParaRPr lang="en-US" sz="2000"/>
        </a:p>
        <a:p>
          <a:pPr>
            <a:lnSpc>
              <a:spcPct val="100000"/>
            </a:lnSpc>
          </a:pPr>
          <a:endParaRPr lang="en-US" sz="2000"/>
        </a:p>
        <a:p>
          <a:pPr>
            <a:lnSpc>
              <a:spcPct val="100000"/>
            </a:lnSpc>
          </a:pPr>
          <a:endParaRPr lang="en-US" sz="2000"/>
        </a:p>
      </dgm:t>
    </dgm:pt>
    <dgm:pt modelId="{75812620-6988-4EDC-8762-CBE887FF667D}" type="parTrans" cxnId="{3B8A8B8D-21D7-4F4F-9EB1-27607973EA4C}">
      <dgm:prSet/>
      <dgm:spPr/>
      <dgm:t>
        <a:bodyPr/>
        <a:lstStyle/>
        <a:p>
          <a:endParaRPr lang="en-US"/>
        </a:p>
      </dgm:t>
    </dgm:pt>
    <dgm:pt modelId="{7BD31EEA-40A0-4B6C-8882-B75742C4040F}" type="sibTrans" cxnId="{3B8A8B8D-21D7-4F4F-9EB1-27607973EA4C}">
      <dgm:prSet/>
      <dgm:spPr/>
      <dgm:t>
        <a:bodyPr/>
        <a:lstStyle/>
        <a:p>
          <a:endParaRPr lang="en-US"/>
        </a:p>
      </dgm:t>
    </dgm:pt>
    <dgm:pt modelId="{BD2C7255-24C0-4303-83F0-A2B8BA009BD1}" type="pres">
      <dgm:prSet presAssocID="{49757D14-2CEA-4C5C-A958-865A4A239860}" presName="root" presStyleCnt="0">
        <dgm:presLayoutVars>
          <dgm:dir/>
          <dgm:resizeHandles val="exact"/>
        </dgm:presLayoutVars>
      </dgm:prSet>
      <dgm:spPr/>
    </dgm:pt>
    <dgm:pt modelId="{33B485F6-769E-46C6-A7A3-DB1D9F3034C2}" type="pres">
      <dgm:prSet presAssocID="{CB0AFF72-5543-4C43-825A-F836CF04A6D6}" presName="compNode" presStyleCnt="0"/>
      <dgm:spPr/>
    </dgm:pt>
    <dgm:pt modelId="{3F47E2F2-1EC3-43AF-B645-400AB7A52C48}" type="pres">
      <dgm:prSet presAssocID="{CB0AFF72-5543-4C43-825A-F836CF04A6D6}" presName="bgRect" presStyleLbl="bgShp" presStyleIdx="0" presStyleCnt="1" custScaleX="100000" custScaleY="158606" custLinFactNeighborX="-1960" custLinFactNeighborY="20974"/>
      <dgm:spPr>
        <a:solidFill>
          <a:srgbClr val="28C4CC"/>
        </a:solidFill>
      </dgm:spPr>
    </dgm:pt>
    <dgm:pt modelId="{7ABCE6AE-68AE-4B45-B33D-39E1C2110A88}" type="pres">
      <dgm:prSet presAssocID="{CB0AFF72-5543-4C43-825A-F836CF04A6D6}" presName="iconRect" presStyleLbl="node1" presStyleIdx="0" presStyleCnt="1" custLinFactNeighborX="-50297" custLinFactNeighborY="1865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Earth globe Americas"/>
        </a:ext>
      </dgm:extLst>
    </dgm:pt>
    <dgm:pt modelId="{BE463010-ED3E-45E2-9FE9-C7B8E1237608}" type="pres">
      <dgm:prSet presAssocID="{CB0AFF72-5543-4C43-825A-F836CF04A6D6}" presName="spaceRect" presStyleCnt="0"/>
      <dgm:spPr/>
    </dgm:pt>
    <dgm:pt modelId="{D37B6AA3-8CC5-4C9E-8FCC-7E492C04A8E5}" type="pres">
      <dgm:prSet presAssocID="{CB0AFF72-5543-4C43-825A-F836CF04A6D6}" presName="parTx" presStyleLbl="revTx" presStyleIdx="0" presStyleCnt="1">
        <dgm:presLayoutVars>
          <dgm:chMax val="0"/>
          <dgm:chPref val="0"/>
        </dgm:presLayoutVars>
      </dgm:prSet>
      <dgm:spPr/>
    </dgm:pt>
  </dgm:ptLst>
  <dgm:cxnLst>
    <dgm:cxn modelId="{1E9E0814-87A4-41F9-8069-E422604F7780}" type="presOf" srcId="{CB0AFF72-5543-4C43-825A-F836CF04A6D6}" destId="{D37B6AA3-8CC5-4C9E-8FCC-7E492C04A8E5}" srcOrd="0" destOrd="0" presId="urn:microsoft.com/office/officeart/2018/2/layout/IconVerticalSolidList"/>
    <dgm:cxn modelId="{3B8A8B8D-21D7-4F4F-9EB1-27607973EA4C}" srcId="{49757D14-2CEA-4C5C-A958-865A4A239860}" destId="{CB0AFF72-5543-4C43-825A-F836CF04A6D6}" srcOrd="0" destOrd="0" parTransId="{75812620-6988-4EDC-8762-CBE887FF667D}" sibTransId="{7BD31EEA-40A0-4B6C-8882-B75742C4040F}"/>
    <dgm:cxn modelId="{27FEB4D3-6C1E-4B18-9B48-74FCDAD9E603}" type="presOf" srcId="{49757D14-2CEA-4C5C-A958-865A4A239860}" destId="{BD2C7255-24C0-4303-83F0-A2B8BA009BD1}" srcOrd="0" destOrd="0" presId="urn:microsoft.com/office/officeart/2018/2/layout/IconVerticalSolidList"/>
    <dgm:cxn modelId="{CEFFA665-B3B8-47CE-A1CE-6CB9A520B903}" type="presParOf" srcId="{BD2C7255-24C0-4303-83F0-A2B8BA009BD1}" destId="{33B485F6-769E-46C6-A7A3-DB1D9F3034C2}" srcOrd="0" destOrd="0" presId="urn:microsoft.com/office/officeart/2018/2/layout/IconVerticalSolidList"/>
    <dgm:cxn modelId="{4EA731BB-6BB5-4C64-945C-AFF3313CD843}" type="presParOf" srcId="{33B485F6-769E-46C6-A7A3-DB1D9F3034C2}" destId="{3F47E2F2-1EC3-43AF-B645-400AB7A52C48}" srcOrd="0" destOrd="0" presId="urn:microsoft.com/office/officeart/2018/2/layout/IconVerticalSolidList"/>
    <dgm:cxn modelId="{0C372FF1-7F89-48A2-8934-72D587B34FD0}" type="presParOf" srcId="{33B485F6-769E-46C6-A7A3-DB1D9F3034C2}" destId="{7ABCE6AE-68AE-4B45-B33D-39E1C2110A88}" srcOrd="1" destOrd="0" presId="urn:microsoft.com/office/officeart/2018/2/layout/IconVerticalSolidList"/>
    <dgm:cxn modelId="{421F568E-B266-4AC7-B5BB-546919A49948}" type="presParOf" srcId="{33B485F6-769E-46C6-A7A3-DB1D9F3034C2}" destId="{BE463010-ED3E-45E2-9FE9-C7B8E1237608}" srcOrd="2" destOrd="0" presId="urn:microsoft.com/office/officeart/2018/2/layout/IconVerticalSolidList"/>
    <dgm:cxn modelId="{A9B99730-76BC-44EF-B05B-A03D79BF23C5}" type="presParOf" srcId="{33B485F6-769E-46C6-A7A3-DB1D9F3034C2}" destId="{D37B6AA3-8CC5-4C9E-8FCC-7E492C04A8E5}"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9899D1-DCAC-418D-B1B3-FF0733920DA8}"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713ABF9B-373F-4A42-971A-BE4E27574070}">
      <dgm:prSet/>
      <dgm:spPr/>
      <dgm:t>
        <a:bodyPr/>
        <a:lstStyle/>
        <a:p>
          <a:r>
            <a:rPr lang="en-US"/>
            <a:t>While there are well recognized challenges facing the US health care delivery system, there are strong forces pushing for change. </a:t>
          </a:r>
        </a:p>
      </dgm:t>
    </dgm:pt>
    <dgm:pt modelId="{B924CD8E-3EFC-43BA-AC5D-7A9E4E3FC47F}" type="parTrans" cxnId="{80C4761A-28D5-4CFC-9807-6B620927C43A}">
      <dgm:prSet/>
      <dgm:spPr/>
      <dgm:t>
        <a:bodyPr/>
        <a:lstStyle/>
        <a:p>
          <a:endParaRPr lang="en-US"/>
        </a:p>
      </dgm:t>
    </dgm:pt>
    <dgm:pt modelId="{AE352C2F-74E8-49E2-807B-FC53FFFD1747}" type="sibTrans" cxnId="{80C4761A-28D5-4CFC-9807-6B620927C43A}">
      <dgm:prSet/>
      <dgm:spPr/>
      <dgm:t>
        <a:bodyPr/>
        <a:lstStyle/>
        <a:p>
          <a:endParaRPr lang="en-US"/>
        </a:p>
      </dgm:t>
    </dgm:pt>
    <dgm:pt modelId="{8356DA28-1A72-4296-A9A1-16D0FC0B00C8}">
      <dgm:prSet/>
      <dgm:spPr/>
      <dgm:t>
        <a:bodyPr/>
        <a:lstStyle/>
        <a:p>
          <a:r>
            <a:rPr lang="en-US"/>
            <a:t>Medical error can have tragic implications for individuals as well as societal costs that ultimately impact population health </a:t>
          </a:r>
        </a:p>
      </dgm:t>
    </dgm:pt>
    <dgm:pt modelId="{C4F71745-D9A0-4B67-8360-B1FF98D34CFC}" type="parTrans" cxnId="{23EB7639-E512-41AC-9B1E-4455E2F4F5E1}">
      <dgm:prSet/>
      <dgm:spPr/>
      <dgm:t>
        <a:bodyPr/>
        <a:lstStyle/>
        <a:p>
          <a:endParaRPr lang="en-US"/>
        </a:p>
      </dgm:t>
    </dgm:pt>
    <dgm:pt modelId="{EED1EDC9-3F40-497C-9389-9F6E96E33DC1}" type="sibTrans" cxnId="{23EB7639-E512-41AC-9B1E-4455E2F4F5E1}">
      <dgm:prSet/>
      <dgm:spPr/>
      <dgm:t>
        <a:bodyPr/>
        <a:lstStyle/>
        <a:p>
          <a:endParaRPr lang="en-US"/>
        </a:p>
      </dgm:t>
    </dgm:pt>
    <dgm:pt modelId="{77EC3DB7-7AE0-4522-A4CD-061AED028E4A}">
      <dgm:prSet/>
      <dgm:spPr/>
      <dgm:t>
        <a:bodyPr/>
        <a:lstStyle/>
        <a:p>
          <a:r>
            <a:rPr lang="en-US"/>
            <a:t>National and global institutions continue to apply pressure to build a workforce that is competent in collaboration. </a:t>
          </a:r>
        </a:p>
      </dgm:t>
    </dgm:pt>
    <dgm:pt modelId="{CA500B7A-5EA8-411D-8970-B31F438AD0C3}" type="parTrans" cxnId="{0FC23B9B-2986-491E-9077-F780EB57C5DD}">
      <dgm:prSet/>
      <dgm:spPr/>
      <dgm:t>
        <a:bodyPr/>
        <a:lstStyle/>
        <a:p>
          <a:endParaRPr lang="en-US"/>
        </a:p>
      </dgm:t>
    </dgm:pt>
    <dgm:pt modelId="{F9DE6237-60D6-4942-814E-E2E114BF9242}" type="sibTrans" cxnId="{0FC23B9B-2986-491E-9077-F780EB57C5DD}">
      <dgm:prSet/>
      <dgm:spPr/>
      <dgm:t>
        <a:bodyPr/>
        <a:lstStyle/>
        <a:p>
          <a:endParaRPr lang="en-US"/>
        </a:p>
      </dgm:t>
    </dgm:pt>
    <dgm:pt modelId="{898BB51B-1248-41FB-B9B4-70F739D309DB}" type="pres">
      <dgm:prSet presAssocID="{B59899D1-DCAC-418D-B1B3-FF0733920DA8}" presName="root" presStyleCnt="0">
        <dgm:presLayoutVars>
          <dgm:dir/>
          <dgm:resizeHandles val="exact"/>
        </dgm:presLayoutVars>
      </dgm:prSet>
      <dgm:spPr/>
    </dgm:pt>
    <dgm:pt modelId="{59A1B2C7-2DCC-4337-8A6B-3AA6B737ECCB}" type="pres">
      <dgm:prSet presAssocID="{713ABF9B-373F-4A42-971A-BE4E27574070}" presName="compNode" presStyleCnt="0"/>
      <dgm:spPr/>
    </dgm:pt>
    <dgm:pt modelId="{B5312224-D1ED-4941-9092-5A1BFF2EF01E}" type="pres">
      <dgm:prSet presAssocID="{713ABF9B-373F-4A42-971A-BE4E27574070}" presName="bgRect" presStyleLbl="bgShp" presStyleIdx="0" presStyleCnt="3"/>
      <dgm:spPr/>
    </dgm:pt>
    <dgm:pt modelId="{B92D0337-F7B7-4A77-8C25-9AB65E429B2C}" type="pres">
      <dgm:prSet presAssocID="{713ABF9B-373F-4A42-971A-BE4E2757407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Gears"/>
        </a:ext>
      </dgm:extLst>
    </dgm:pt>
    <dgm:pt modelId="{4D5C65AD-A40F-440F-89D4-586FB844D3CB}" type="pres">
      <dgm:prSet presAssocID="{713ABF9B-373F-4A42-971A-BE4E27574070}" presName="spaceRect" presStyleCnt="0"/>
      <dgm:spPr/>
    </dgm:pt>
    <dgm:pt modelId="{16A0C438-B637-4A28-A502-DB3FA1ACD537}" type="pres">
      <dgm:prSet presAssocID="{713ABF9B-373F-4A42-971A-BE4E27574070}" presName="parTx" presStyleLbl="revTx" presStyleIdx="0" presStyleCnt="3">
        <dgm:presLayoutVars>
          <dgm:chMax val="0"/>
          <dgm:chPref val="0"/>
        </dgm:presLayoutVars>
      </dgm:prSet>
      <dgm:spPr/>
    </dgm:pt>
    <dgm:pt modelId="{BABA13F0-DAAF-43D9-9D1C-A3928141D8C2}" type="pres">
      <dgm:prSet presAssocID="{AE352C2F-74E8-49E2-807B-FC53FFFD1747}" presName="sibTrans" presStyleCnt="0"/>
      <dgm:spPr/>
    </dgm:pt>
    <dgm:pt modelId="{E2E46D19-1CE9-4391-B7DA-6663BE69FD53}" type="pres">
      <dgm:prSet presAssocID="{8356DA28-1A72-4296-A9A1-16D0FC0B00C8}" presName="compNode" presStyleCnt="0"/>
      <dgm:spPr/>
    </dgm:pt>
    <dgm:pt modelId="{193AD58C-30AE-4098-9C58-0AEFC1441429}" type="pres">
      <dgm:prSet presAssocID="{8356DA28-1A72-4296-A9A1-16D0FC0B00C8}" presName="bgRect" presStyleLbl="bgShp" presStyleIdx="1" presStyleCnt="3"/>
      <dgm:spPr/>
    </dgm:pt>
    <dgm:pt modelId="{18C8D399-266E-4781-BBF1-74B2CFEEFA04}" type="pres">
      <dgm:prSet presAssocID="{8356DA28-1A72-4296-A9A1-16D0FC0B00C8}"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irst Aid Kit"/>
        </a:ext>
      </dgm:extLst>
    </dgm:pt>
    <dgm:pt modelId="{828A4740-A340-4548-9BD1-CE292CEEB3B7}" type="pres">
      <dgm:prSet presAssocID="{8356DA28-1A72-4296-A9A1-16D0FC0B00C8}" presName="spaceRect" presStyleCnt="0"/>
      <dgm:spPr/>
    </dgm:pt>
    <dgm:pt modelId="{255019BC-CE06-4F49-B140-310B5543FF22}" type="pres">
      <dgm:prSet presAssocID="{8356DA28-1A72-4296-A9A1-16D0FC0B00C8}" presName="parTx" presStyleLbl="revTx" presStyleIdx="1" presStyleCnt="3">
        <dgm:presLayoutVars>
          <dgm:chMax val="0"/>
          <dgm:chPref val="0"/>
        </dgm:presLayoutVars>
      </dgm:prSet>
      <dgm:spPr/>
    </dgm:pt>
    <dgm:pt modelId="{1B43D479-0C6C-4958-A120-3C454CB97B3B}" type="pres">
      <dgm:prSet presAssocID="{EED1EDC9-3F40-497C-9389-9F6E96E33DC1}" presName="sibTrans" presStyleCnt="0"/>
      <dgm:spPr/>
    </dgm:pt>
    <dgm:pt modelId="{C38B92FC-0A30-4301-83D1-55FFF2FB97B8}" type="pres">
      <dgm:prSet presAssocID="{77EC3DB7-7AE0-4522-A4CD-061AED028E4A}" presName="compNode" presStyleCnt="0"/>
      <dgm:spPr/>
    </dgm:pt>
    <dgm:pt modelId="{3E110831-894A-4565-81A3-3D900A89EC7A}" type="pres">
      <dgm:prSet presAssocID="{77EC3DB7-7AE0-4522-A4CD-061AED028E4A}" presName="bgRect" presStyleLbl="bgShp" presStyleIdx="2" presStyleCnt="3"/>
      <dgm:spPr/>
    </dgm:pt>
    <dgm:pt modelId="{67B8AB1F-DCEB-4460-AD92-791BEC14A3F5}" type="pres">
      <dgm:prSet presAssocID="{77EC3DB7-7AE0-4522-A4CD-061AED028E4A}"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3ED3DF51-62F5-4B17-99A6-25C227B6B6C0}" type="pres">
      <dgm:prSet presAssocID="{77EC3DB7-7AE0-4522-A4CD-061AED028E4A}" presName="spaceRect" presStyleCnt="0"/>
      <dgm:spPr/>
    </dgm:pt>
    <dgm:pt modelId="{02A96DC0-BE4B-4F5D-81C3-4EC369280604}" type="pres">
      <dgm:prSet presAssocID="{77EC3DB7-7AE0-4522-A4CD-061AED028E4A}" presName="parTx" presStyleLbl="revTx" presStyleIdx="2" presStyleCnt="3">
        <dgm:presLayoutVars>
          <dgm:chMax val="0"/>
          <dgm:chPref val="0"/>
        </dgm:presLayoutVars>
      </dgm:prSet>
      <dgm:spPr/>
    </dgm:pt>
  </dgm:ptLst>
  <dgm:cxnLst>
    <dgm:cxn modelId="{EA141D07-FD0B-40C4-AD38-0567BD67BD95}" type="presOf" srcId="{77EC3DB7-7AE0-4522-A4CD-061AED028E4A}" destId="{02A96DC0-BE4B-4F5D-81C3-4EC369280604}" srcOrd="0" destOrd="0" presId="urn:microsoft.com/office/officeart/2018/2/layout/IconVerticalSolidList"/>
    <dgm:cxn modelId="{80C4761A-28D5-4CFC-9807-6B620927C43A}" srcId="{B59899D1-DCAC-418D-B1B3-FF0733920DA8}" destId="{713ABF9B-373F-4A42-971A-BE4E27574070}" srcOrd="0" destOrd="0" parTransId="{B924CD8E-3EFC-43BA-AC5D-7A9E4E3FC47F}" sibTransId="{AE352C2F-74E8-49E2-807B-FC53FFFD1747}"/>
    <dgm:cxn modelId="{23EB7639-E512-41AC-9B1E-4455E2F4F5E1}" srcId="{B59899D1-DCAC-418D-B1B3-FF0733920DA8}" destId="{8356DA28-1A72-4296-A9A1-16D0FC0B00C8}" srcOrd="1" destOrd="0" parTransId="{C4F71745-D9A0-4B67-8360-B1FF98D34CFC}" sibTransId="{EED1EDC9-3F40-497C-9389-9F6E96E33DC1}"/>
    <dgm:cxn modelId="{8CC0A945-7D37-43B8-9641-46C6745A6F7B}" type="presOf" srcId="{8356DA28-1A72-4296-A9A1-16D0FC0B00C8}" destId="{255019BC-CE06-4F49-B140-310B5543FF22}" srcOrd="0" destOrd="0" presId="urn:microsoft.com/office/officeart/2018/2/layout/IconVerticalSolidList"/>
    <dgm:cxn modelId="{C70AE079-F334-43A7-9165-6616FBDC1528}" type="presOf" srcId="{B59899D1-DCAC-418D-B1B3-FF0733920DA8}" destId="{898BB51B-1248-41FB-B9B4-70F739D309DB}" srcOrd="0" destOrd="0" presId="urn:microsoft.com/office/officeart/2018/2/layout/IconVerticalSolidList"/>
    <dgm:cxn modelId="{0FC23B9B-2986-491E-9077-F780EB57C5DD}" srcId="{B59899D1-DCAC-418D-B1B3-FF0733920DA8}" destId="{77EC3DB7-7AE0-4522-A4CD-061AED028E4A}" srcOrd="2" destOrd="0" parTransId="{CA500B7A-5EA8-411D-8970-B31F438AD0C3}" sibTransId="{F9DE6237-60D6-4942-814E-E2E114BF9242}"/>
    <dgm:cxn modelId="{DCE884ED-CEEA-4EEA-97FD-DC4887076161}" type="presOf" srcId="{713ABF9B-373F-4A42-971A-BE4E27574070}" destId="{16A0C438-B637-4A28-A502-DB3FA1ACD537}" srcOrd="0" destOrd="0" presId="urn:microsoft.com/office/officeart/2018/2/layout/IconVerticalSolidList"/>
    <dgm:cxn modelId="{C257C677-1474-494E-AD85-EDC888494806}" type="presParOf" srcId="{898BB51B-1248-41FB-B9B4-70F739D309DB}" destId="{59A1B2C7-2DCC-4337-8A6B-3AA6B737ECCB}" srcOrd="0" destOrd="0" presId="urn:microsoft.com/office/officeart/2018/2/layout/IconVerticalSolidList"/>
    <dgm:cxn modelId="{0114360F-0460-4374-B25E-79932D768C76}" type="presParOf" srcId="{59A1B2C7-2DCC-4337-8A6B-3AA6B737ECCB}" destId="{B5312224-D1ED-4941-9092-5A1BFF2EF01E}" srcOrd="0" destOrd="0" presId="urn:microsoft.com/office/officeart/2018/2/layout/IconVerticalSolidList"/>
    <dgm:cxn modelId="{878226F3-BBC0-4420-B199-EB6A7A57BF0B}" type="presParOf" srcId="{59A1B2C7-2DCC-4337-8A6B-3AA6B737ECCB}" destId="{B92D0337-F7B7-4A77-8C25-9AB65E429B2C}" srcOrd="1" destOrd="0" presId="urn:microsoft.com/office/officeart/2018/2/layout/IconVerticalSolidList"/>
    <dgm:cxn modelId="{48C0D62E-338A-4C89-9EE9-55FE5B0DD9AD}" type="presParOf" srcId="{59A1B2C7-2DCC-4337-8A6B-3AA6B737ECCB}" destId="{4D5C65AD-A40F-440F-89D4-586FB844D3CB}" srcOrd="2" destOrd="0" presId="urn:microsoft.com/office/officeart/2018/2/layout/IconVerticalSolidList"/>
    <dgm:cxn modelId="{201D53F1-6138-4E35-9384-6AB826A92A1E}" type="presParOf" srcId="{59A1B2C7-2DCC-4337-8A6B-3AA6B737ECCB}" destId="{16A0C438-B637-4A28-A502-DB3FA1ACD537}" srcOrd="3" destOrd="0" presId="urn:microsoft.com/office/officeart/2018/2/layout/IconVerticalSolidList"/>
    <dgm:cxn modelId="{BE2DF1B4-5A37-463A-941C-D629CD038870}" type="presParOf" srcId="{898BB51B-1248-41FB-B9B4-70F739D309DB}" destId="{BABA13F0-DAAF-43D9-9D1C-A3928141D8C2}" srcOrd="1" destOrd="0" presId="urn:microsoft.com/office/officeart/2018/2/layout/IconVerticalSolidList"/>
    <dgm:cxn modelId="{705725E5-3082-403F-91EB-02E0A1D24379}" type="presParOf" srcId="{898BB51B-1248-41FB-B9B4-70F739D309DB}" destId="{E2E46D19-1CE9-4391-B7DA-6663BE69FD53}" srcOrd="2" destOrd="0" presId="urn:microsoft.com/office/officeart/2018/2/layout/IconVerticalSolidList"/>
    <dgm:cxn modelId="{8E99F1B9-1114-4CEA-B9CC-3950BC487B30}" type="presParOf" srcId="{E2E46D19-1CE9-4391-B7DA-6663BE69FD53}" destId="{193AD58C-30AE-4098-9C58-0AEFC1441429}" srcOrd="0" destOrd="0" presId="urn:microsoft.com/office/officeart/2018/2/layout/IconVerticalSolidList"/>
    <dgm:cxn modelId="{2ED88F15-348B-4E34-A843-FA92DA51A589}" type="presParOf" srcId="{E2E46D19-1CE9-4391-B7DA-6663BE69FD53}" destId="{18C8D399-266E-4781-BBF1-74B2CFEEFA04}" srcOrd="1" destOrd="0" presId="urn:microsoft.com/office/officeart/2018/2/layout/IconVerticalSolidList"/>
    <dgm:cxn modelId="{62777F0B-A37D-4396-9EF0-C58D7FA0BD0C}" type="presParOf" srcId="{E2E46D19-1CE9-4391-B7DA-6663BE69FD53}" destId="{828A4740-A340-4548-9BD1-CE292CEEB3B7}" srcOrd="2" destOrd="0" presId="urn:microsoft.com/office/officeart/2018/2/layout/IconVerticalSolidList"/>
    <dgm:cxn modelId="{0FA5036F-A864-4423-BD46-1B19BB4E72B2}" type="presParOf" srcId="{E2E46D19-1CE9-4391-B7DA-6663BE69FD53}" destId="{255019BC-CE06-4F49-B140-310B5543FF22}" srcOrd="3" destOrd="0" presId="urn:microsoft.com/office/officeart/2018/2/layout/IconVerticalSolidList"/>
    <dgm:cxn modelId="{40143A5E-3B01-4470-862D-6E175A703D91}" type="presParOf" srcId="{898BB51B-1248-41FB-B9B4-70F739D309DB}" destId="{1B43D479-0C6C-4958-A120-3C454CB97B3B}" srcOrd="3" destOrd="0" presId="urn:microsoft.com/office/officeart/2018/2/layout/IconVerticalSolidList"/>
    <dgm:cxn modelId="{4B9908DE-1E4C-4C76-A895-A73C390DFAC2}" type="presParOf" srcId="{898BB51B-1248-41FB-B9B4-70F739D309DB}" destId="{C38B92FC-0A30-4301-83D1-55FFF2FB97B8}" srcOrd="4" destOrd="0" presId="urn:microsoft.com/office/officeart/2018/2/layout/IconVerticalSolidList"/>
    <dgm:cxn modelId="{9215E8D3-0564-44F5-83EC-71391374D764}" type="presParOf" srcId="{C38B92FC-0A30-4301-83D1-55FFF2FB97B8}" destId="{3E110831-894A-4565-81A3-3D900A89EC7A}" srcOrd="0" destOrd="0" presId="urn:microsoft.com/office/officeart/2018/2/layout/IconVerticalSolidList"/>
    <dgm:cxn modelId="{5471B801-F9FA-40D6-8B35-8F3D3F2F1125}" type="presParOf" srcId="{C38B92FC-0A30-4301-83D1-55FFF2FB97B8}" destId="{67B8AB1F-DCEB-4460-AD92-791BEC14A3F5}" srcOrd="1" destOrd="0" presId="urn:microsoft.com/office/officeart/2018/2/layout/IconVerticalSolidList"/>
    <dgm:cxn modelId="{3F29E19B-8CE0-4687-B3DD-04B7788C68DB}" type="presParOf" srcId="{C38B92FC-0A30-4301-83D1-55FFF2FB97B8}" destId="{3ED3DF51-62F5-4B17-99A6-25C227B6B6C0}" srcOrd="2" destOrd="0" presId="urn:microsoft.com/office/officeart/2018/2/layout/IconVerticalSolidList"/>
    <dgm:cxn modelId="{B29C19EE-366E-4BBF-9EEB-1037F0DC3509}" type="presParOf" srcId="{C38B92FC-0A30-4301-83D1-55FFF2FB97B8}" destId="{02A96DC0-BE4B-4F5D-81C3-4EC369280604}"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1EB1BF-973B-433A-8A86-E6712DA01D53}">
      <dsp:nvSpPr>
        <dsp:cNvPr id="0" name=""/>
        <dsp:cNvSpPr/>
      </dsp:nvSpPr>
      <dsp:spPr>
        <a:xfrm>
          <a:off x="1611900" y="740023"/>
          <a:ext cx="1512000" cy="1512000"/>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E447C47-3458-4644-809A-52279226555F}">
      <dsp:nvSpPr>
        <dsp:cNvPr id="0" name=""/>
        <dsp:cNvSpPr/>
      </dsp:nvSpPr>
      <dsp:spPr>
        <a:xfrm>
          <a:off x="1611900" y="2351182"/>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89000">
            <a:lnSpc>
              <a:spcPct val="100000"/>
            </a:lnSpc>
            <a:spcBef>
              <a:spcPct val="0"/>
            </a:spcBef>
            <a:spcAft>
              <a:spcPct val="35000"/>
            </a:spcAft>
            <a:buNone/>
            <a:defRPr b="1"/>
          </a:pPr>
          <a:r>
            <a:rPr lang="en-US" sz="2000" kern="1200"/>
            <a:t>Patient Protection and Affordable Care Act</a:t>
          </a:r>
        </a:p>
      </dsp:txBody>
      <dsp:txXfrm>
        <a:off x="1611900" y="2351182"/>
        <a:ext cx="4320000" cy="648000"/>
      </dsp:txXfrm>
    </dsp:sp>
    <dsp:sp modelId="{DB8113FA-0977-4745-9F41-AA819A30D940}">
      <dsp:nvSpPr>
        <dsp:cNvPr id="0" name=""/>
        <dsp:cNvSpPr/>
      </dsp:nvSpPr>
      <dsp:spPr>
        <a:xfrm>
          <a:off x="1539475" y="3045303"/>
          <a:ext cx="4464849" cy="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kern="1200"/>
            <a:t>Expanded access to uninsured individuals</a:t>
          </a:r>
        </a:p>
        <a:p>
          <a:pPr marL="0" lvl="0" indent="0" algn="l" defTabSz="755650">
            <a:lnSpc>
              <a:spcPct val="100000"/>
            </a:lnSpc>
            <a:spcBef>
              <a:spcPct val="0"/>
            </a:spcBef>
            <a:spcAft>
              <a:spcPct val="35000"/>
            </a:spcAft>
            <a:buNone/>
          </a:pPr>
          <a:r>
            <a:rPr lang="en-US" sz="1700" kern="1200"/>
            <a:t>Intended to address the problem of high comparative cost of care in US</a:t>
          </a:r>
          <a:r>
            <a:rPr lang="en-US" sz="1700" kern="1200">
              <a:latin typeface="Calibri Light" panose="020F0302020204030204"/>
            </a:rPr>
            <a:t> </a:t>
          </a:r>
        </a:p>
        <a:p>
          <a:pPr marL="0" lvl="0" indent="0" algn="l" defTabSz="755650">
            <a:lnSpc>
              <a:spcPct val="100000"/>
            </a:lnSpc>
            <a:spcBef>
              <a:spcPct val="0"/>
            </a:spcBef>
            <a:spcAft>
              <a:spcPct val="35000"/>
            </a:spcAft>
            <a:buNone/>
          </a:pPr>
          <a:r>
            <a:rPr lang="en-US" sz="1700" kern="1200"/>
            <a:t>Opportunity to Improve US health outcomes</a:t>
          </a:r>
          <a:r>
            <a:rPr lang="en-US" sz="1700" kern="1200">
              <a:latin typeface="Calibri Light" panose="020F0302020204030204"/>
            </a:rPr>
            <a:t> </a:t>
          </a:r>
          <a:endParaRPr lang="en-US" sz="1700" kern="1200"/>
        </a:p>
      </dsp:txBody>
      <dsp:txXfrm>
        <a:off x="1539475" y="3045303"/>
        <a:ext cx="4464849" cy="7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AD38E4-B7FD-41DA-85AF-61DF11DC32E1}">
      <dsp:nvSpPr>
        <dsp:cNvPr id="0" name=""/>
        <dsp:cNvSpPr/>
      </dsp:nvSpPr>
      <dsp:spPr>
        <a:xfrm>
          <a:off x="1614009" y="90402"/>
          <a:ext cx="1510523" cy="1440875"/>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FCA3B8F-3431-41C3-9E2E-F4AA71237882}">
      <dsp:nvSpPr>
        <dsp:cNvPr id="0" name=""/>
        <dsp:cNvSpPr/>
      </dsp:nvSpPr>
      <dsp:spPr>
        <a:xfrm>
          <a:off x="1614009" y="1692118"/>
          <a:ext cx="4315781" cy="6175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44550">
            <a:lnSpc>
              <a:spcPct val="100000"/>
            </a:lnSpc>
            <a:spcBef>
              <a:spcPct val="0"/>
            </a:spcBef>
            <a:spcAft>
              <a:spcPct val="35000"/>
            </a:spcAft>
            <a:buNone/>
            <a:defRPr b="1"/>
          </a:pPr>
          <a:r>
            <a:rPr lang="en-US" sz="1900" kern="1200"/>
            <a:t>The Triple Aim – Institute for Healthcare Innovation (IHI.org)</a:t>
          </a:r>
        </a:p>
      </dsp:txBody>
      <dsp:txXfrm>
        <a:off x="1614009" y="1692118"/>
        <a:ext cx="4315781" cy="617518"/>
      </dsp:txXfrm>
    </dsp:sp>
    <dsp:sp modelId="{2046754F-03D8-497E-96D0-80887B52F366}">
      <dsp:nvSpPr>
        <dsp:cNvPr id="0" name=""/>
        <dsp:cNvSpPr/>
      </dsp:nvSpPr>
      <dsp:spPr>
        <a:xfrm>
          <a:off x="1614009" y="2384446"/>
          <a:ext cx="4315781" cy="14464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kern="1200"/>
            <a:t>Improving the patient experience of care</a:t>
          </a:r>
        </a:p>
        <a:p>
          <a:pPr marL="0" lvl="0" indent="0" algn="l" defTabSz="755650">
            <a:lnSpc>
              <a:spcPct val="100000"/>
            </a:lnSpc>
            <a:spcBef>
              <a:spcPct val="0"/>
            </a:spcBef>
            <a:spcAft>
              <a:spcPct val="35000"/>
            </a:spcAft>
            <a:buNone/>
          </a:pPr>
          <a:r>
            <a:rPr lang="en-US" sz="1700" kern="1200"/>
            <a:t>Improving the health of populations</a:t>
          </a:r>
        </a:p>
        <a:p>
          <a:pPr marL="0" lvl="0" indent="0" algn="l" defTabSz="755650">
            <a:lnSpc>
              <a:spcPct val="100000"/>
            </a:lnSpc>
            <a:spcBef>
              <a:spcPct val="0"/>
            </a:spcBef>
            <a:spcAft>
              <a:spcPct val="35000"/>
            </a:spcAft>
            <a:buNone/>
          </a:pPr>
          <a:r>
            <a:rPr lang="en-US" sz="1700" kern="1200"/>
            <a:t>Reducing the per capita cost of health care</a:t>
          </a:r>
        </a:p>
        <a:p>
          <a:pPr marL="0" lvl="0" indent="0" algn="l" defTabSz="755650">
            <a:lnSpc>
              <a:spcPct val="100000"/>
            </a:lnSpc>
            <a:spcBef>
              <a:spcPct val="0"/>
            </a:spcBef>
            <a:spcAft>
              <a:spcPct val="35000"/>
            </a:spcAft>
            <a:buNone/>
          </a:pPr>
          <a:r>
            <a:rPr lang="en-US" sz="1700" kern="1200"/>
            <a:t>AND a 4</a:t>
          </a:r>
          <a:r>
            <a:rPr lang="en-US" sz="1700" kern="1200" baseline="30000"/>
            <a:t>th</a:t>
          </a:r>
          <a:r>
            <a:rPr lang="en-US" sz="1700" kern="1200"/>
            <a:t> Aim…</a:t>
          </a:r>
          <a:r>
            <a:rPr lang="en-US" sz="1700" kern="1200">
              <a:latin typeface="Calibri Light" panose="020F0302020204030204"/>
            </a:rPr>
            <a:t> </a:t>
          </a:r>
          <a:endParaRPr lang="en-US" sz="1700" kern="1200"/>
        </a:p>
        <a:p>
          <a:pPr marL="0" lvl="0" indent="0" algn="l" defTabSz="755650">
            <a:lnSpc>
              <a:spcPct val="100000"/>
            </a:lnSpc>
            <a:spcBef>
              <a:spcPct val="0"/>
            </a:spcBef>
            <a:spcAft>
              <a:spcPct val="35000"/>
            </a:spcAft>
            <a:buNone/>
          </a:pPr>
          <a:r>
            <a:rPr lang="en-US" sz="1700" kern="1200"/>
            <a:t>Improve provider well being</a:t>
          </a:r>
          <a:r>
            <a:rPr lang="en-US" sz="1700" kern="1200">
              <a:latin typeface="Calibri Light" panose="020F0302020204030204"/>
            </a:rPr>
            <a:t> </a:t>
          </a:r>
          <a:endParaRPr lang="en-US" sz="1700" kern="1200"/>
        </a:p>
      </dsp:txBody>
      <dsp:txXfrm>
        <a:off x="1614009" y="2384446"/>
        <a:ext cx="4315781" cy="14464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ECD1A8-E546-4DEB-9369-5F67E6B9589D}">
      <dsp:nvSpPr>
        <dsp:cNvPr id="0" name=""/>
        <dsp:cNvSpPr/>
      </dsp:nvSpPr>
      <dsp:spPr>
        <a:xfrm>
          <a:off x="1683416" y="819247"/>
          <a:ext cx="1209012" cy="1303317"/>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F95401F-248E-4EEF-90B7-F4B66AE5ECE8}">
      <dsp:nvSpPr>
        <dsp:cNvPr id="0" name=""/>
        <dsp:cNvSpPr/>
      </dsp:nvSpPr>
      <dsp:spPr>
        <a:xfrm>
          <a:off x="1409680" y="2234400"/>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200150">
            <a:lnSpc>
              <a:spcPct val="100000"/>
            </a:lnSpc>
            <a:spcBef>
              <a:spcPct val="0"/>
            </a:spcBef>
            <a:spcAft>
              <a:spcPct val="35000"/>
            </a:spcAft>
            <a:buNone/>
            <a:defRPr b="1"/>
          </a:pPr>
          <a:r>
            <a:rPr lang="en-US" sz="2700" kern="1200"/>
            <a:t>Health Care Workforce Issues</a:t>
          </a:r>
        </a:p>
      </dsp:txBody>
      <dsp:txXfrm>
        <a:off x="1409680" y="2234400"/>
        <a:ext cx="4320000" cy="648000"/>
      </dsp:txXfrm>
    </dsp:sp>
    <dsp:sp modelId="{49717C19-DD2C-4BF7-828C-53E57AAEAA91}">
      <dsp:nvSpPr>
        <dsp:cNvPr id="0" name=""/>
        <dsp:cNvSpPr/>
      </dsp:nvSpPr>
      <dsp:spPr>
        <a:xfrm>
          <a:off x="1463270" y="2966079"/>
          <a:ext cx="4617259" cy="7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kern="1200"/>
            <a:t>Barriers to using full education</a:t>
          </a:r>
        </a:p>
        <a:p>
          <a:pPr marL="0" lvl="0" indent="0" algn="l" defTabSz="755650">
            <a:lnSpc>
              <a:spcPct val="100000"/>
            </a:lnSpc>
            <a:spcBef>
              <a:spcPct val="0"/>
            </a:spcBef>
            <a:spcAft>
              <a:spcPct val="35000"/>
            </a:spcAft>
            <a:buNone/>
          </a:pPr>
          <a:r>
            <a:rPr lang="en-US" sz="1700" kern="1200"/>
            <a:t>Concerns over burnout and stress among providers</a:t>
          </a:r>
        </a:p>
        <a:p>
          <a:pPr marL="0" lvl="0" indent="0" algn="l" defTabSz="755650">
            <a:lnSpc>
              <a:spcPct val="100000"/>
            </a:lnSpc>
            <a:spcBef>
              <a:spcPct val="0"/>
            </a:spcBef>
            <a:spcAft>
              <a:spcPct val="35000"/>
            </a:spcAft>
            <a:buNone/>
          </a:pPr>
          <a:r>
            <a:rPr lang="en-US" sz="1700" kern="1200"/>
            <a:t>Emergence of new health care occupations</a:t>
          </a:r>
        </a:p>
        <a:p>
          <a:pPr marL="0" lvl="0" indent="0" algn="l" defTabSz="755650">
            <a:lnSpc>
              <a:spcPct val="100000"/>
            </a:lnSpc>
            <a:spcBef>
              <a:spcPct val="0"/>
            </a:spcBef>
            <a:spcAft>
              <a:spcPct val="35000"/>
            </a:spcAft>
            <a:buNone/>
          </a:pPr>
          <a:r>
            <a:rPr lang="en-US" sz="1700" kern="1200"/>
            <a:t>Shortages and Surpluses within health care occupations</a:t>
          </a:r>
        </a:p>
        <a:p>
          <a:pPr marL="0" lvl="0" indent="0" algn="l" defTabSz="755650">
            <a:lnSpc>
              <a:spcPct val="100000"/>
            </a:lnSpc>
            <a:spcBef>
              <a:spcPct val="0"/>
            </a:spcBef>
            <a:spcAft>
              <a:spcPct val="35000"/>
            </a:spcAft>
            <a:buNone/>
          </a:pPr>
          <a:endParaRPr lang="en-US" sz="1700" kern="1200">
            <a:latin typeface="Calibri Light" panose="020F0302020204030204"/>
          </a:endParaRPr>
        </a:p>
      </dsp:txBody>
      <dsp:txXfrm>
        <a:off x="1463270" y="2966079"/>
        <a:ext cx="4617259" cy="75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05FA9-7269-4F30-A2AF-13F15FAF76B2}">
      <dsp:nvSpPr>
        <dsp:cNvPr id="0" name=""/>
        <dsp:cNvSpPr/>
      </dsp:nvSpPr>
      <dsp:spPr>
        <a:xfrm>
          <a:off x="0" y="111283"/>
          <a:ext cx="7543800" cy="365928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7F53CA-AF2C-41BF-A654-3032078A90A1}">
      <dsp:nvSpPr>
        <dsp:cNvPr id="0" name=""/>
        <dsp:cNvSpPr/>
      </dsp:nvSpPr>
      <dsp:spPr>
        <a:xfrm>
          <a:off x="270593" y="1472196"/>
          <a:ext cx="811685" cy="841686"/>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F45445-0E10-4B04-BE38-F52727FAE3DB}">
      <dsp:nvSpPr>
        <dsp:cNvPr id="0" name=""/>
        <dsp:cNvSpPr/>
      </dsp:nvSpPr>
      <dsp:spPr>
        <a:xfrm>
          <a:off x="1352872" y="797084"/>
          <a:ext cx="6190927" cy="1171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965" tIns="123965" rIns="123965" bIns="123965" numCol="1" spcCol="1270" anchor="t" anchorCtr="0">
          <a:noAutofit/>
        </a:bodyPr>
        <a:lstStyle/>
        <a:p>
          <a:pPr marL="0" lvl="0" indent="0" algn="l" defTabSz="1244600">
            <a:lnSpc>
              <a:spcPct val="100000"/>
            </a:lnSpc>
            <a:spcBef>
              <a:spcPct val="0"/>
            </a:spcBef>
            <a:spcAft>
              <a:spcPct val="35000"/>
            </a:spcAft>
            <a:buNone/>
          </a:pPr>
          <a:r>
            <a:rPr lang="en-US" sz="2800" kern="1200"/>
            <a:t>Institute of Medicine </a:t>
          </a:r>
        </a:p>
        <a:p>
          <a:pPr marL="0" lvl="0" indent="0" algn="l" defTabSz="1244600">
            <a:lnSpc>
              <a:spcPct val="100000"/>
            </a:lnSpc>
            <a:spcBef>
              <a:spcPct val="0"/>
            </a:spcBef>
            <a:spcAft>
              <a:spcPct val="35000"/>
            </a:spcAft>
            <a:buNone/>
          </a:pPr>
          <a:r>
            <a:rPr lang="en-US" sz="2000" kern="1200"/>
            <a:t>Quality Initiative “Crossing the Quality Chasm”</a:t>
          </a:r>
        </a:p>
      </dsp:txBody>
      <dsp:txXfrm>
        <a:off x="1352872" y="797084"/>
        <a:ext cx="6190927" cy="11713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47E2F2-1EC3-43AF-B645-400AB7A52C48}">
      <dsp:nvSpPr>
        <dsp:cNvPr id="0" name=""/>
        <dsp:cNvSpPr/>
      </dsp:nvSpPr>
      <dsp:spPr>
        <a:xfrm>
          <a:off x="0" y="457198"/>
          <a:ext cx="7543800" cy="3120465"/>
        </a:xfrm>
        <a:prstGeom prst="roundRect">
          <a:avLst>
            <a:gd name="adj" fmla="val 10000"/>
          </a:avLst>
        </a:prstGeom>
        <a:solidFill>
          <a:srgbClr val="28C4CC"/>
        </a:solidFill>
        <a:ln>
          <a:noFill/>
        </a:ln>
        <a:effectLst/>
      </dsp:spPr>
      <dsp:style>
        <a:lnRef idx="0">
          <a:scrgbClr r="0" g="0" b="0"/>
        </a:lnRef>
        <a:fillRef idx="1">
          <a:scrgbClr r="0" g="0" b="0"/>
        </a:fillRef>
        <a:effectRef idx="0">
          <a:scrgbClr r="0" g="0" b="0"/>
        </a:effectRef>
        <a:fontRef idx="minor"/>
      </dsp:style>
    </dsp:sp>
    <dsp:sp modelId="{7ABCE6AE-68AE-4B45-B33D-39E1C2110A88}">
      <dsp:nvSpPr>
        <dsp:cNvPr id="0" name=""/>
        <dsp:cNvSpPr/>
      </dsp:nvSpPr>
      <dsp:spPr>
        <a:xfrm>
          <a:off x="80715" y="1066804"/>
          <a:ext cx="1716256" cy="1716256"/>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37B6AA3-8CC5-4C9E-8FCC-7E492C04A8E5}">
      <dsp:nvSpPr>
        <dsp:cNvPr id="0" name=""/>
        <dsp:cNvSpPr/>
      </dsp:nvSpPr>
      <dsp:spPr>
        <a:xfrm>
          <a:off x="3604137" y="621065"/>
          <a:ext cx="3936139" cy="3120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49" tIns="330249" rIns="330249" bIns="330249" numCol="1" spcCol="1270" anchor="ctr" anchorCtr="0">
          <a:noAutofit/>
        </a:bodyPr>
        <a:lstStyle/>
        <a:p>
          <a:pPr marL="0" lvl="0" indent="0" algn="l" defTabSz="1244600">
            <a:lnSpc>
              <a:spcPct val="100000"/>
            </a:lnSpc>
            <a:spcBef>
              <a:spcPct val="0"/>
            </a:spcBef>
            <a:spcAft>
              <a:spcPct val="35000"/>
            </a:spcAft>
            <a:buNone/>
          </a:pPr>
          <a:r>
            <a:rPr lang="en-US" sz="2800" kern="1200"/>
            <a:t>World Health Organization – WHO </a:t>
          </a:r>
        </a:p>
        <a:p>
          <a:pPr marL="0" lvl="0" indent="0" algn="l" defTabSz="1244600">
            <a:lnSpc>
              <a:spcPct val="100000"/>
            </a:lnSpc>
            <a:spcBef>
              <a:spcPct val="0"/>
            </a:spcBef>
            <a:spcAft>
              <a:spcPct val="35000"/>
            </a:spcAft>
            <a:buNone/>
          </a:pPr>
          <a:r>
            <a:rPr lang="en-US" sz="2000" kern="1200"/>
            <a:t>Focus on global health care quality, global healthcare workforce issues and on specific health care topics.  </a:t>
          </a:r>
        </a:p>
        <a:p>
          <a:pPr marL="0" lvl="0" indent="0" algn="l" defTabSz="1244600">
            <a:lnSpc>
              <a:spcPct val="100000"/>
            </a:lnSpc>
            <a:spcBef>
              <a:spcPct val="0"/>
            </a:spcBef>
            <a:spcAft>
              <a:spcPct val="35000"/>
            </a:spcAft>
            <a:buNone/>
          </a:pPr>
          <a:endParaRPr lang="en-US" sz="2000" kern="1200"/>
        </a:p>
        <a:p>
          <a:pPr marL="0" lvl="0" indent="0" algn="l" defTabSz="1244600">
            <a:lnSpc>
              <a:spcPct val="100000"/>
            </a:lnSpc>
            <a:spcBef>
              <a:spcPct val="0"/>
            </a:spcBef>
            <a:spcAft>
              <a:spcPct val="35000"/>
            </a:spcAft>
            <a:buNone/>
          </a:pPr>
          <a:endParaRPr lang="en-US" sz="2000" kern="1200"/>
        </a:p>
        <a:p>
          <a:pPr marL="0" lvl="0" indent="0" algn="l" defTabSz="1244600">
            <a:lnSpc>
              <a:spcPct val="100000"/>
            </a:lnSpc>
            <a:spcBef>
              <a:spcPct val="0"/>
            </a:spcBef>
            <a:spcAft>
              <a:spcPct val="35000"/>
            </a:spcAft>
            <a:buNone/>
          </a:pPr>
          <a:endParaRPr lang="en-US" sz="2000" kern="1200"/>
        </a:p>
      </dsp:txBody>
      <dsp:txXfrm>
        <a:off x="3604137" y="621065"/>
        <a:ext cx="3936139" cy="312046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312224-D1ED-4941-9092-5A1BFF2EF01E}">
      <dsp:nvSpPr>
        <dsp:cNvPr id="0" name=""/>
        <dsp:cNvSpPr/>
      </dsp:nvSpPr>
      <dsp:spPr>
        <a:xfrm>
          <a:off x="0" y="462"/>
          <a:ext cx="7543800" cy="108147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2D0337-F7B7-4A77-8C25-9AB65E429B2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0C438-B637-4A28-A502-DB3FA1ACD537}">
      <dsp:nvSpPr>
        <dsp:cNvPr id="0" name=""/>
        <dsp:cNvSpPr/>
      </dsp:nvSpPr>
      <dsp:spPr>
        <a:xfrm>
          <a:off x="1249101" y="462"/>
          <a:ext cx="62946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889000">
            <a:lnSpc>
              <a:spcPct val="90000"/>
            </a:lnSpc>
            <a:spcBef>
              <a:spcPct val="0"/>
            </a:spcBef>
            <a:spcAft>
              <a:spcPct val="35000"/>
            </a:spcAft>
            <a:buNone/>
          </a:pPr>
          <a:r>
            <a:rPr lang="en-US" sz="2000" kern="1200"/>
            <a:t>While there are well recognized challenges facing the US health care delivery system, there are strong forces pushing for change. </a:t>
          </a:r>
        </a:p>
      </dsp:txBody>
      <dsp:txXfrm>
        <a:off x="1249101" y="462"/>
        <a:ext cx="6294698" cy="1081473"/>
      </dsp:txXfrm>
    </dsp:sp>
    <dsp:sp modelId="{193AD58C-30AE-4098-9C58-0AEFC1441429}">
      <dsp:nvSpPr>
        <dsp:cNvPr id="0" name=""/>
        <dsp:cNvSpPr/>
      </dsp:nvSpPr>
      <dsp:spPr>
        <a:xfrm>
          <a:off x="0" y="1352303"/>
          <a:ext cx="7543800" cy="108147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C8D399-266E-4781-BBF1-74B2CFEEFA04}">
      <dsp:nvSpPr>
        <dsp:cNvPr id="0" name=""/>
        <dsp:cNvSpPr/>
      </dsp:nvSpPr>
      <dsp:spPr>
        <a:xfrm>
          <a:off x="327145" y="1595634"/>
          <a:ext cx="594810" cy="594810"/>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55019BC-CE06-4F49-B140-310B5543FF22}">
      <dsp:nvSpPr>
        <dsp:cNvPr id="0" name=""/>
        <dsp:cNvSpPr/>
      </dsp:nvSpPr>
      <dsp:spPr>
        <a:xfrm>
          <a:off x="1249101" y="1352303"/>
          <a:ext cx="62946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889000">
            <a:lnSpc>
              <a:spcPct val="90000"/>
            </a:lnSpc>
            <a:spcBef>
              <a:spcPct val="0"/>
            </a:spcBef>
            <a:spcAft>
              <a:spcPct val="35000"/>
            </a:spcAft>
            <a:buNone/>
          </a:pPr>
          <a:r>
            <a:rPr lang="en-US" sz="2000" kern="1200"/>
            <a:t>Medical error can have tragic implications for individuals as well as societal costs that ultimately impact population health </a:t>
          </a:r>
        </a:p>
      </dsp:txBody>
      <dsp:txXfrm>
        <a:off x="1249101" y="1352303"/>
        <a:ext cx="6294698" cy="1081473"/>
      </dsp:txXfrm>
    </dsp:sp>
    <dsp:sp modelId="{3E110831-894A-4565-81A3-3D900A89EC7A}">
      <dsp:nvSpPr>
        <dsp:cNvPr id="0" name=""/>
        <dsp:cNvSpPr/>
      </dsp:nvSpPr>
      <dsp:spPr>
        <a:xfrm>
          <a:off x="0" y="2704144"/>
          <a:ext cx="7543800" cy="108147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B8AB1F-DCEB-4460-AD92-791BEC14A3F5}">
      <dsp:nvSpPr>
        <dsp:cNvPr id="0" name=""/>
        <dsp:cNvSpPr/>
      </dsp:nvSpPr>
      <dsp:spPr>
        <a:xfrm>
          <a:off x="327145" y="2947476"/>
          <a:ext cx="594810" cy="594810"/>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2A96DC0-BE4B-4F5D-81C3-4EC369280604}">
      <dsp:nvSpPr>
        <dsp:cNvPr id="0" name=""/>
        <dsp:cNvSpPr/>
      </dsp:nvSpPr>
      <dsp:spPr>
        <a:xfrm>
          <a:off x="1249101" y="2704144"/>
          <a:ext cx="62946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889000">
            <a:lnSpc>
              <a:spcPct val="90000"/>
            </a:lnSpc>
            <a:spcBef>
              <a:spcPct val="0"/>
            </a:spcBef>
            <a:spcAft>
              <a:spcPct val="35000"/>
            </a:spcAft>
            <a:buNone/>
          </a:pPr>
          <a:r>
            <a:rPr lang="en-US" sz="2000" kern="1200"/>
            <a:t>National and global institutions continue to apply pressure to build a workforce that is competent in collaboration. </a:t>
          </a:r>
        </a:p>
      </dsp:txBody>
      <dsp:txXfrm>
        <a:off x="1249101" y="2704144"/>
        <a:ext cx="6294698" cy="1081473"/>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1185" cy="461729"/>
          </a:xfrm>
          <a:prstGeom prst="rect">
            <a:avLst/>
          </a:prstGeom>
        </p:spPr>
        <p:txBody>
          <a:bodyPr vert="horz" lIns="89437" tIns="44719" rIns="89437" bIns="44719" rtlCol="0"/>
          <a:lstStyle>
            <a:lvl1pPr algn="l">
              <a:defRPr sz="1200"/>
            </a:lvl1pPr>
          </a:lstStyle>
          <a:p>
            <a:r>
              <a:rPr lang="en-US"/>
              <a:t>Part 2</a:t>
            </a:r>
          </a:p>
        </p:txBody>
      </p:sp>
      <p:sp>
        <p:nvSpPr>
          <p:cNvPr id="3" name="Date Placeholder 2"/>
          <p:cNvSpPr>
            <a:spLocks noGrp="1"/>
          </p:cNvSpPr>
          <p:nvPr>
            <p:ph type="dt" sz="quarter" idx="1"/>
          </p:nvPr>
        </p:nvSpPr>
        <p:spPr>
          <a:xfrm>
            <a:off x="3885279" y="1"/>
            <a:ext cx="2971185" cy="461729"/>
          </a:xfrm>
          <a:prstGeom prst="rect">
            <a:avLst/>
          </a:prstGeom>
        </p:spPr>
        <p:txBody>
          <a:bodyPr vert="horz" lIns="89437" tIns="44719" rIns="89437" bIns="44719" rtlCol="0"/>
          <a:lstStyle>
            <a:lvl1pPr algn="r">
              <a:defRPr sz="1200"/>
            </a:lvl1pPr>
          </a:lstStyle>
          <a:p>
            <a:fld id="{321DED10-C9C5-4BCC-BA2D-E87A4E519664}" type="datetimeFigureOut">
              <a:rPr lang="en-US" smtClean="0"/>
              <a:pPr/>
              <a:t>11/16/2020</a:t>
            </a:fld>
            <a:endParaRPr lang="en-US"/>
          </a:p>
        </p:txBody>
      </p:sp>
      <p:sp>
        <p:nvSpPr>
          <p:cNvPr id="4" name="Footer Placeholder 3"/>
          <p:cNvSpPr>
            <a:spLocks noGrp="1"/>
          </p:cNvSpPr>
          <p:nvPr>
            <p:ph type="ftr" sz="quarter" idx="2"/>
          </p:nvPr>
        </p:nvSpPr>
        <p:spPr>
          <a:xfrm>
            <a:off x="1" y="8777545"/>
            <a:ext cx="2971185" cy="461729"/>
          </a:xfrm>
          <a:prstGeom prst="rect">
            <a:avLst/>
          </a:prstGeom>
        </p:spPr>
        <p:txBody>
          <a:bodyPr vert="horz" lIns="89437" tIns="44719" rIns="89437" bIns="44719" rtlCol="0" anchor="b"/>
          <a:lstStyle>
            <a:lvl1pPr algn="l">
              <a:defRPr sz="1200"/>
            </a:lvl1pPr>
          </a:lstStyle>
          <a:p>
            <a:endParaRPr lang="en-US"/>
          </a:p>
        </p:txBody>
      </p:sp>
      <p:sp>
        <p:nvSpPr>
          <p:cNvPr id="5" name="Slide Number Placeholder 4"/>
          <p:cNvSpPr>
            <a:spLocks noGrp="1"/>
          </p:cNvSpPr>
          <p:nvPr>
            <p:ph type="sldNum" sz="quarter" idx="3"/>
          </p:nvPr>
        </p:nvSpPr>
        <p:spPr>
          <a:xfrm>
            <a:off x="3885279" y="8777545"/>
            <a:ext cx="2971185" cy="461729"/>
          </a:xfrm>
          <a:prstGeom prst="rect">
            <a:avLst/>
          </a:prstGeom>
        </p:spPr>
        <p:txBody>
          <a:bodyPr vert="horz" lIns="89437" tIns="44719" rIns="89437" bIns="44719" rtlCol="0" anchor="b"/>
          <a:lstStyle>
            <a:lvl1pPr algn="r">
              <a:defRPr sz="1200"/>
            </a:lvl1pPr>
          </a:lstStyle>
          <a:p>
            <a:fld id="{7CE8113A-FCDC-480C-8A8D-D03F843E7E52}" type="slidenum">
              <a:rPr lang="en-US" smtClean="0"/>
              <a:pPr/>
              <a:t>‹#›</a:t>
            </a:fld>
            <a:endParaRPr lang="en-US"/>
          </a:p>
        </p:txBody>
      </p:sp>
    </p:spTree>
    <p:extLst>
      <p:ext uri="{BB962C8B-B14F-4D97-AF65-F5344CB8AC3E}">
        <p14:creationId xmlns:p14="http://schemas.microsoft.com/office/powerpoint/2010/main" val="667732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647"/>
          </a:xfrm>
          <a:prstGeom prst="rect">
            <a:avLst/>
          </a:prstGeom>
        </p:spPr>
        <p:txBody>
          <a:bodyPr vert="horz" lIns="91986" tIns="45993" rIns="91986" bIns="45993" rtlCol="0"/>
          <a:lstStyle>
            <a:lvl1pPr algn="l">
              <a:defRPr sz="1200"/>
            </a:lvl1pPr>
          </a:lstStyle>
          <a:p>
            <a:r>
              <a:rPr lang="en-US"/>
              <a:t>Part 2</a:t>
            </a:r>
          </a:p>
        </p:txBody>
      </p:sp>
      <p:sp>
        <p:nvSpPr>
          <p:cNvPr id="3" name="Date Placeholder 2"/>
          <p:cNvSpPr>
            <a:spLocks noGrp="1"/>
          </p:cNvSpPr>
          <p:nvPr>
            <p:ph type="dt" idx="1"/>
          </p:nvPr>
        </p:nvSpPr>
        <p:spPr>
          <a:xfrm>
            <a:off x="3884613" y="0"/>
            <a:ext cx="2971800" cy="463647"/>
          </a:xfrm>
          <a:prstGeom prst="rect">
            <a:avLst/>
          </a:prstGeom>
        </p:spPr>
        <p:txBody>
          <a:bodyPr vert="horz" lIns="91986" tIns="45993" rIns="91986" bIns="45993" rtlCol="0"/>
          <a:lstStyle>
            <a:lvl1pPr algn="r">
              <a:defRPr sz="1200"/>
            </a:lvl1pPr>
          </a:lstStyle>
          <a:p>
            <a:fld id="{DCDF08DA-B486-4E9A-ADB6-D7328F40B713}" type="datetimeFigureOut">
              <a:rPr lang="en-US" smtClean="0"/>
              <a:pPr/>
              <a:t>11/16/2020</a:t>
            </a:fld>
            <a:endParaRPr lang="en-US"/>
          </a:p>
        </p:txBody>
      </p:sp>
      <p:sp>
        <p:nvSpPr>
          <p:cNvPr id="4" name="Slide Image Placeholder 3"/>
          <p:cNvSpPr>
            <a:spLocks noGrp="1" noRot="1" noChangeAspect="1"/>
          </p:cNvSpPr>
          <p:nvPr>
            <p:ph type="sldImg" idx="2"/>
          </p:nvPr>
        </p:nvSpPr>
        <p:spPr>
          <a:xfrm>
            <a:off x="1349375" y="1155700"/>
            <a:ext cx="4159250" cy="3119438"/>
          </a:xfrm>
          <a:prstGeom prst="rect">
            <a:avLst/>
          </a:prstGeom>
          <a:noFill/>
          <a:ln w="12700">
            <a:solidFill>
              <a:prstClr val="black"/>
            </a:solidFill>
          </a:ln>
        </p:spPr>
        <p:txBody>
          <a:bodyPr vert="horz" lIns="91986" tIns="45993" rIns="91986" bIns="45993" rtlCol="0" anchor="ctr"/>
          <a:lstStyle/>
          <a:p>
            <a:endParaRPr lang="en-US"/>
          </a:p>
        </p:txBody>
      </p:sp>
      <p:sp>
        <p:nvSpPr>
          <p:cNvPr id="5" name="Notes Placeholder 4"/>
          <p:cNvSpPr>
            <a:spLocks noGrp="1"/>
          </p:cNvSpPr>
          <p:nvPr>
            <p:ph type="body" sz="quarter" idx="3"/>
          </p:nvPr>
        </p:nvSpPr>
        <p:spPr>
          <a:xfrm>
            <a:off x="685800" y="4447154"/>
            <a:ext cx="5486400" cy="3638580"/>
          </a:xfrm>
          <a:prstGeom prst="rect">
            <a:avLst/>
          </a:prstGeom>
        </p:spPr>
        <p:txBody>
          <a:bodyPr vert="horz" lIns="91986" tIns="45993" rIns="91986" bIns="459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3646"/>
          </a:xfrm>
          <a:prstGeom prst="rect">
            <a:avLst/>
          </a:prstGeom>
        </p:spPr>
        <p:txBody>
          <a:bodyPr vert="horz" lIns="91986" tIns="45993" rIns="91986" bIns="45993"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777193"/>
            <a:ext cx="2971800" cy="463646"/>
          </a:xfrm>
          <a:prstGeom prst="rect">
            <a:avLst/>
          </a:prstGeom>
        </p:spPr>
        <p:txBody>
          <a:bodyPr vert="horz" lIns="91986" tIns="45993" rIns="91986" bIns="45993" rtlCol="0" anchor="b"/>
          <a:lstStyle>
            <a:lvl1pPr algn="r">
              <a:defRPr sz="1200"/>
            </a:lvl1pPr>
          </a:lstStyle>
          <a:p>
            <a:fld id="{52296BDD-A156-4703-B5FF-6F5AA2B5DE21}" type="slidenum">
              <a:rPr lang="en-US" smtClean="0"/>
              <a:pPr/>
              <a:t>‹#›</a:t>
            </a:fld>
            <a:endParaRPr lang="en-US"/>
          </a:p>
        </p:txBody>
      </p:sp>
    </p:spTree>
    <p:extLst>
      <p:ext uri="{BB962C8B-B14F-4D97-AF65-F5344CB8AC3E}">
        <p14:creationId xmlns:p14="http://schemas.microsoft.com/office/powerpoint/2010/main" val="2789812961"/>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47813" y="638175"/>
            <a:ext cx="4159250" cy="3119438"/>
          </a:xfrm>
        </p:spPr>
      </p:sp>
      <p:sp>
        <p:nvSpPr>
          <p:cNvPr id="3" name="Notes Placeholder 2"/>
          <p:cNvSpPr>
            <a:spLocks noGrp="1"/>
          </p:cNvSpPr>
          <p:nvPr>
            <p:ph type="body" idx="1"/>
          </p:nvPr>
        </p:nvSpPr>
        <p:spPr>
          <a:xfrm>
            <a:off x="626806" y="4094518"/>
            <a:ext cx="5914103" cy="468267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Hello – My name is Mary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Keehn</a:t>
            </a:r>
            <a:r>
              <a:rPr lang="en-US" sz="1800" dirty="0">
                <a:effectLst/>
                <a:latin typeface="Arial" panose="020B0604020202020204" pitchFamily="34" charset="0"/>
                <a:ea typeface="Calibri" panose="020F0502020204030204" pitchFamily="34" charset="0"/>
                <a:cs typeface="Times New Roman" panose="02020603050405020304" pitchFamily="18" charset="0"/>
              </a:rPr>
              <a:t> and today I am introducing the topic of Interprofessional Collaborative practice as a way of practicing and providing health care services that has gained a great deal of worldwide support over the past 20 years.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100" dirty="0"/>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The learners viewing these presentations come from different health profession education programs and some concepts will be less familiar to learners from some programs than for others.  In those cases, we have provided links to supplement materials so you can fill in any gaps in your understanding.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52296BDD-A156-4703-B5FF-6F5AA2B5DE21}" type="slidenum">
              <a:rPr lang="en-US" smtClean="0"/>
              <a:pPr/>
              <a:t>1</a:t>
            </a:fld>
            <a:endParaRPr lang="en-US"/>
          </a:p>
        </p:txBody>
      </p:sp>
      <p:sp>
        <p:nvSpPr>
          <p:cNvPr id="5" name="Header Placeholder 4"/>
          <p:cNvSpPr>
            <a:spLocks noGrp="1"/>
          </p:cNvSpPr>
          <p:nvPr>
            <p:ph type="hdr" sz="quarter" idx="11"/>
          </p:nvPr>
        </p:nvSpPr>
        <p:spPr/>
        <p:txBody>
          <a:bodyPr/>
          <a:lstStyle/>
          <a:p>
            <a:r>
              <a:rPr lang="en-US"/>
              <a:t>Part 2</a:t>
            </a:r>
          </a:p>
        </p:txBody>
      </p:sp>
    </p:spTree>
    <p:extLst>
      <p:ext uri="{BB962C8B-B14F-4D97-AF65-F5344CB8AC3E}">
        <p14:creationId xmlns:p14="http://schemas.microsoft.com/office/powerpoint/2010/main" val="3486152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7153"/>
            <a:ext cx="5486400" cy="3854575"/>
          </a:xfrm>
        </p:spPr>
        <p:txBody>
          <a:bodyPr/>
          <a:lstStyle/>
          <a:p>
            <a:pPr marL="0" marR="0">
              <a:lnSpc>
                <a:spcPct val="107000"/>
              </a:lnSpc>
              <a:spcBef>
                <a:spcPts val="0"/>
              </a:spcBef>
              <a:spcAft>
                <a:spcPts val="800"/>
              </a:spcAft>
            </a:pPr>
            <a:r>
              <a:rPr lang="en-US" sz="1800" b="1" dirty="0">
                <a:effectLst/>
                <a:latin typeface="Arial" panose="020B0604020202020204" pitchFamily="34" charset="0"/>
                <a:ea typeface="Calibri" panose="020F0502020204030204" pitchFamily="34" charset="0"/>
                <a:cs typeface="Times New Roman" panose="02020603050405020304" pitchFamily="18" charset="0"/>
              </a:rPr>
              <a:t>The World Health Organization </a:t>
            </a:r>
            <a:r>
              <a:rPr lang="en-US" sz="1800" dirty="0">
                <a:effectLst/>
                <a:latin typeface="Arial" panose="020B0604020202020204" pitchFamily="34" charset="0"/>
                <a:ea typeface="Calibri" panose="020F0502020204030204" pitchFamily="34" charset="0"/>
                <a:cs typeface="Times New Roman" panose="02020603050405020304" pitchFamily="18" charset="0"/>
              </a:rPr>
              <a:t>is an organization that has multiple programs that focus on global health care quality, global healthcare workforce issues and on specific health care topics.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Both organizations have a long history of identifying both the problems with health and health care delivery and in proposing solutions.  And you will see their continued influence as we continue our discussion of ICP.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2296BDD-A156-4703-B5FF-6F5AA2B5DE21}" type="slidenum">
              <a:rPr lang="en-US" smtClean="0"/>
              <a:pPr/>
              <a:t>10</a:t>
            </a:fld>
            <a:endParaRPr lang="en-US"/>
          </a:p>
        </p:txBody>
      </p:sp>
      <p:sp>
        <p:nvSpPr>
          <p:cNvPr id="5" name="Header Placeholder 4"/>
          <p:cNvSpPr>
            <a:spLocks noGrp="1"/>
          </p:cNvSpPr>
          <p:nvPr>
            <p:ph type="hdr" sz="quarter" idx="10"/>
          </p:nvPr>
        </p:nvSpPr>
        <p:spPr/>
        <p:txBody>
          <a:bodyPr/>
          <a:lstStyle/>
          <a:p>
            <a:r>
              <a:rPr lang="en-US"/>
              <a:t>Part 2</a:t>
            </a:r>
          </a:p>
        </p:txBody>
      </p:sp>
    </p:spTree>
    <p:extLst>
      <p:ext uri="{BB962C8B-B14F-4D97-AF65-F5344CB8AC3E}">
        <p14:creationId xmlns:p14="http://schemas.microsoft.com/office/powerpoint/2010/main" val="559986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Even though ICP has received increased attention in the past 10 – 15 years, it is important to realize that the attention  actually began a long time ago.</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The Institute of Medicine has been bringing attention to this issue for over 40 years including a </a:t>
            </a:r>
            <a:r>
              <a:rPr lang="en-US" sz="1800" b="1" dirty="0">
                <a:effectLst/>
                <a:latin typeface="Arial" panose="020B0604020202020204" pitchFamily="34" charset="0"/>
                <a:ea typeface="Calibri" panose="020F0502020204030204" pitchFamily="34" charset="0"/>
                <a:cs typeface="Times New Roman" panose="02020603050405020304" pitchFamily="18" charset="0"/>
              </a:rPr>
              <a:t>1972 report titled “Educating for the Health Care Team”</a:t>
            </a:r>
            <a:r>
              <a:rPr lang="en-US" sz="1800" dirty="0">
                <a:effectLst/>
                <a:latin typeface="Arial" panose="020B0604020202020204" pitchFamily="34" charset="0"/>
                <a:ea typeface="Calibri" panose="020F0502020204030204" pitchFamily="34" charset="0"/>
                <a:cs typeface="Times New Roman" panose="02020603050405020304" pitchFamily="18" charset="0"/>
              </a:rPr>
              <a:t>  an early call for increased training in teamwork.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r>
              <a:rPr lang="en-US"/>
              <a:t>Part 2</a:t>
            </a:r>
          </a:p>
        </p:txBody>
      </p:sp>
      <p:sp>
        <p:nvSpPr>
          <p:cNvPr id="5" name="Slide Number Placeholder 4"/>
          <p:cNvSpPr>
            <a:spLocks noGrp="1"/>
          </p:cNvSpPr>
          <p:nvPr>
            <p:ph type="sldNum" sz="quarter" idx="5"/>
          </p:nvPr>
        </p:nvSpPr>
        <p:spPr/>
        <p:txBody>
          <a:bodyPr/>
          <a:lstStyle/>
          <a:p>
            <a:fld id="{52296BDD-A156-4703-B5FF-6F5AA2B5DE21}" type="slidenum">
              <a:rPr lang="en-US" smtClean="0"/>
              <a:pPr/>
              <a:t>11</a:t>
            </a:fld>
            <a:endParaRPr lang="en-US"/>
          </a:p>
        </p:txBody>
      </p:sp>
    </p:spTree>
    <p:extLst>
      <p:ext uri="{BB962C8B-B14F-4D97-AF65-F5344CB8AC3E}">
        <p14:creationId xmlns:p14="http://schemas.microsoft.com/office/powerpoint/2010/main" val="1169044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However, it  was not until the end of the 20</a:t>
            </a:r>
            <a:r>
              <a:rPr lang="en-US" sz="1800" baseline="30000" dirty="0">
                <a:effectLst/>
                <a:latin typeface="Arial" panose="020B0604020202020204" pitchFamily="34" charset="0"/>
                <a:ea typeface="Calibri" panose="020F0502020204030204" pitchFamily="34" charset="0"/>
                <a:cs typeface="Times New Roman" panose="02020603050405020304" pitchFamily="18" charset="0"/>
              </a:rPr>
              <a:t>th</a:t>
            </a:r>
            <a:r>
              <a:rPr lang="en-US" sz="1800" dirty="0">
                <a:effectLst/>
                <a:latin typeface="Arial" panose="020B0604020202020204" pitchFamily="34" charset="0"/>
                <a:ea typeface="Calibri" panose="020F0502020204030204" pitchFamily="34" charset="0"/>
                <a:cs typeface="Times New Roman" panose="02020603050405020304" pitchFamily="18" charset="0"/>
              </a:rPr>
              <a:t> century that the publication of a series of 3  IOM reports created enough of a sense of urgency to  interest government, insurers and providers to take action.  The 1st report, titled </a:t>
            </a:r>
            <a:r>
              <a:rPr lang="en-US" sz="1800" b="1" dirty="0">
                <a:effectLst/>
                <a:latin typeface="Arial" panose="020B0604020202020204" pitchFamily="34" charset="0"/>
                <a:ea typeface="Calibri" panose="020F0502020204030204" pitchFamily="34" charset="0"/>
                <a:cs typeface="Times New Roman" panose="02020603050405020304" pitchFamily="18" charset="0"/>
              </a:rPr>
              <a:t>“To Err is Human: Building a Safer Health Care system: was published in 1999.</a:t>
            </a:r>
            <a:r>
              <a:rPr lang="en-US" sz="1800" dirty="0">
                <a:effectLst/>
                <a:latin typeface="Arial" panose="020B0604020202020204" pitchFamily="34" charset="0"/>
                <a:ea typeface="Calibri" panose="020F0502020204030204" pitchFamily="34" charset="0"/>
                <a:cs typeface="Times New Roman" panose="02020603050405020304" pitchFamily="18" charset="0"/>
              </a:rPr>
              <a:t>  This report documented the severity and frequency of errors that resulted in patient harm with about 90,000 people killed each year as a result of medical error. This number shocked people within and outside the health care system and created tremendous energy to identify what the errors were and how to eliminate them  While many types of errors were identified -including medication errors, surgical errors, and discharge planning errors -  further analysis tied a large proportion of those errors to failures related to teamwork – with poor communication and lack of coordination being 2 prime culprits.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r>
              <a:rPr lang="en-US"/>
              <a:t>Part 2</a:t>
            </a:r>
          </a:p>
        </p:txBody>
      </p:sp>
      <p:sp>
        <p:nvSpPr>
          <p:cNvPr id="5" name="Slide Number Placeholder 4"/>
          <p:cNvSpPr>
            <a:spLocks noGrp="1"/>
          </p:cNvSpPr>
          <p:nvPr>
            <p:ph type="sldNum" sz="quarter" idx="5"/>
          </p:nvPr>
        </p:nvSpPr>
        <p:spPr/>
        <p:txBody>
          <a:bodyPr/>
          <a:lstStyle/>
          <a:p>
            <a:fld id="{52296BDD-A156-4703-B5FF-6F5AA2B5DE21}" type="slidenum">
              <a:rPr lang="en-US" smtClean="0"/>
              <a:pPr/>
              <a:t>12</a:t>
            </a:fld>
            <a:endParaRPr lang="en-US"/>
          </a:p>
        </p:txBody>
      </p:sp>
    </p:spTree>
    <p:extLst>
      <p:ext uri="{BB962C8B-B14F-4D97-AF65-F5344CB8AC3E}">
        <p14:creationId xmlns:p14="http://schemas.microsoft.com/office/powerpoint/2010/main" val="1546648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The next </a:t>
            </a:r>
            <a:r>
              <a:rPr lang="en-US" sz="1800" b="1" dirty="0">
                <a:effectLst/>
                <a:latin typeface="Arial" panose="020B0604020202020204" pitchFamily="34" charset="0"/>
                <a:ea typeface="Calibri" panose="020F0502020204030204" pitchFamily="34" charset="0"/>
                <a:cs typeface="Times New Roman" panose="02020603050405020304" pitchFamily="18" charset="0"/>
              </a:rPr>
              <a:t>2 publications Crossing the Quality Chasm and Health Professions Education: A Bridge to Quality</a:t>
            </a:r>
            <a:r>
              <a:rPr lang="en-US" sz="1800" dirty="0">
                <a:effectLst/>
                <a:latin typeface="Arial" panose="020B0604020202020204" pitchFamily="34" charset="0"/>
                <a:ea typeface="Calibri" panose="020F0502020204030204" pitchFamily="34" charset="0"/>
                <a:cs typeface="Times New Roman" panose="02020603050405020304" pitchFamily="18" charset="0"/>
              </a:rPr>
              <a:t> –further defined the need for interprofessional collaboration and made the case that training health professionals together in their entry level programs would produce a collaboration ready workforce. Easier said than done and here we are many years later, still trying to overcome the operational and sociological barriers to collaborative practice.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r>
              <a:rPr lang="en-US"/>
              <a:t>Part 2</a:t>
            </a:r>
          </a:p>
        </p:txBody>
      </p:sp>
      <p:sp>
        <p:nvSpPr>
          <p:cNvPr id="5" name="Slide Number Placeholder 4"/>
          <p:cNvSpPr>
            <a:spLocks noGrp="1"/>
          </p:cNvSpPr>
          <p:nvPr>
            <p:ph type="sldNum" sz="quarter" idx="5"/>
          </p:nvPr>
        </p:nvSpPr>
        <p:spPr/>
        <p:txBody>
          <a:bodyPr/>
          <a:lstStyle/>
          <a:p>
            <a:fld id="{52296BDD-A156-4703-B5FF-6F5AA2B5DE21}" type="slidenum">
              <a:rPr lang="en-US" smtClean="0"/>
              <a:pPr/>
              <a:t>13</a:t>
            </a:fld>
            <a:endParaRPr lang="en-US"/>
          </a:p>
        </p:txBody>
      </p:sp>
    </p:spTree>
    <p:extLst>
      <p:ext uri="{BB962C8B-B14F-4D97-AF65-F5344CB8AC3E}">
        <p14:creationId xmlns:p14="http://schemas.microsoft.com/office/powerpoint/2010/main" val="424835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More recently, the IOM convened experts to focus on more discrete issues related to collaborative practice with a great example being the report titled </a:t>
            </a:r>
            <a:r>
              <a:rPr lang="en-US" sz="1800" b="1" dirty="0">
                <a:effectLst/>
                <a:latin typeface="Arial" panose="020B0604020202020204" pitchFamily="34" charset="0"/>
                <a:ea typeface="Calibri" panose="020F0502020204030204" pitchFamily="34" charset="0"/>
                <a:cs typeface="Times New Roman" panose="02020603050405020304" pitchFamily="18" charset="0"/>
              </a:rPr>
              <a:t>“Improving Diagnosis in Health Care”</a:t>
            </a:r>
            <a:r>
              <a:rPr lang="en-US" sz="1800" dirty="0">
                <a:effectLst/>
                <a:latin typeface="Arial" panose="020B0604020202020204" pitchFamily="34" charset="0"/>
                <a:ea typeface="Calibri" panose="020F0502020204030204" pitchFamily="34" charset="0"/>
                <a:cs typeface="Times New Roman" panose="02020603050405020304" pitchFamily="18" charset="0"/>
              </a:rPr>
              <a:t> published in 2016 and focusing specifically on how to arrive at an accurate diagnosis as efficiently as possible – with interprofessional collaborative practice competence featured as one of the critical pieces.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As a result, we now have a great deal of intellectual energy and financial resources being directed at achieving the known benefits of teamwork and interprofessional collaborative practice.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r>
              <a:rPr lang="en-US"/>
              <a:t>Part 2</a:t>
            </a:r>
          </a:p>
        </p:txBody>
      </p:sp>
      <p:sp>
        <p:nvSpPr>
          <p:cNvPr id="5" name="Slide Number Placeholder 4"/>
          <p:cNvSpPr>
            <a:spLocks noGrp="1"/>
          </p:cNvSpPr>
          <p:nvPr>
            <p:ph type="sldNum" sz="quarter" idx="5"/>
          </p:nvPr>
        </p:nvSpPr>
        <p:spPr/>
        <p:txBody>
          <a:bodyPr/>
          <a:lstStyle/>
          <a:p>
            <a:fld id="{52296BDD-A156-4703-B5FF-6F5AA2B5DE21}" type="slidenum">
              <a:rPr lang="en-US" smtClean="0"/>
              <a:pPr/>
              <a:t>14</a:t>
            </a:fld>
            <a:endParaRPr lang="en-US"/>
          </a:p>
        </p:txBody>
      </p:sp>
    </p:spTree>
    <p:extLst>
      <p:ext uri="{BB962C8B-B14F-4D97-AF65-F5344CB8AC3E}">
        <p14:creationId xmlns:p14="http://schemas.microsoft.com/office/powerpoint/2010/main" val="3929137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While it is possible (unfortunately) to identify many examples of where failures to effectively collaborate result in health care tragedies, it is equally important to identify that the much more common effects of lack of ICP are not monumentally tragic but still have very consequential impact on achieving the Quadruple Aim.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While evidence continues to accumulate to show that ICP can result in improved patient satisfaction, improved clinical outcomes, improved provider well being and reduced costs, it has also become clear that competence in ICP requires training and coaching.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2296BDD-A156-4703-B5FF-6F5AA2B5DE21}" type="slidenum">
              <a:rPr lang="en-US" smtClean="0"/>
              <a:pPr/>
              <a:t>15</a:t>
            </a:fld>
            <a:endParaRPr lang="en-US"/>
          </a:p>
        </p:txBody>
      </p:sp>
      <p:sp>
        <p:nvSpPr>
          <p:cNvPr id="5" name="Header Placeholder 4"/>
          <p:cNvSpPr>
            <a:spLocks noGrp="1"/>
          </p:cNvSpPr>
          <p:nvPr>
            <p:ph type="hdr" sz="quarter" idx="10"/>
          </p:nvPr>
        </p:nvSpPr>
        <p:spPr/>
        <p:txBody>
          <a:bodyPr/>
          <a:lstStyle/>
          <a:p>
            <a:r>
              <a:rPr lang="en-US"/>
              <a:t>Part 2</a:t>
            </a:r>
          </a:p>
        </p:txBody>
      </p:sp>
    </p:spTree>
    <p:extLst>
      <p:ext uri="{BB962C8B-B14F-4D97-AF65-F5344CB8AC3E}">
        <p14:creationId xmlns:p14="http://schemas.microsoft.com/office/powerpoint/2010/main" val="3811362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closing – there are couple of key points to highlight - </a:t>
            </a:r>
          </a:p>
          <a:p>
            <a:endParaRPr lang="en-US"/>
          </a:p>
          <a:p>
            <a:r>
              <a:rPr lang="en-US"/>
              <a:t>First -  the challenges facing the Us health care system are well known and getting much needed attention.  </a:t>
            </a:r>
          </a:p>
          <a:p>
            <a:endParaRPr lang="en-US"/>
          </a:p>
          <a:p>
            <a:r>
              <a:rPr lang="en-US"/>
              <a:t>There is increased appreciation that medical error not only has profoundly tragic impacts on individuals but also in a big contributor to the high cost of care on a societal level – and ultimately a negative impact on population health. </a:t>
            </a:r>
          </a:p>
        </p:txBody>
      </p:sp>
      <p:sp>
        <p:nvSpPr>
          <p:cNvPr id="4" name="Slide Number Placeholder 3"/>
          <p:cNvSpPr>
            <a:spLocks noGrp="1"/>
          </p:cNvSpPr>
          <p:nvPr>
            <p:ph type="sldNum" sz="quarter" idx="10"/>
          </p:nvPr>
        </p:nvSpPr>
        <p:spPr/>
        <p:txBody>
          <a:bodyPr/>
          <a:lstStyle/>
          <a:p>
            <a:fld id="{52296BDD-A156-4703-B5FF-6F5AA2B5DE21}" type="slidenum">
              <a:rPr lang="en-US" smtClean="0"/>
              <a:pPr/>
              <a:t>16</a:t>
            </a:fld>
            <a:endParaRPr lang="en-US"/>
          </a:p>
        </p:txBody>
      </p:sp>
      <p:sp>
        <p:nvSpPr>
          <p:cNvPr id="5" name="Header Placeholder 4"/>
          <p:cNvSpPr>
            <a:spLocks noGrp="1"/>
          </p:cNvSpPr>
          <p:nvPr>
            <p:ph type="hdr" sz="quarter" idx="11"/>
          </p:nvPr>
        </p:nvSpPr>
        <p:spPr/>
        <p:txBody>
          <a:bodyPr/>
          <a:lstStyle/>
          <a:p>
            <a:r>
              <a:rPr lang="en-US"/>
              <a:t>Part 2</a:t>
            </a:r>
          </a:p>
        </p:txBody>
      </p:sp>
    </p:spTree>
    <p:extLst>
      <p:ext uri="{BB962C8B-B14F-4D97-AF65-F5344CB8AC3E}">
        <p14:creationId xmlns:p14="http://schemas.microsoft.com/office/powerpoint/2010/main" val="2862999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explore the challenges facing the US health care system and the forces that are driving a focus on interprofessional collaborative practice and teamwork. </a:t>
            </a:r>
          </a:p>
          <a:p>
            <a:endParaRPr lang="en-US" dirty="0"/>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2</a:t>
            </a:fld>
            <a:endParaRPr lang="en-US"/>
          </a:p>
        </p:txBody>
      </p:sp>
      <p:sp>
        <p:nvSpPr>
          <p:cNvPr id="5" name="Header Placeholder 4"/>
          <p:cNvSpPr>
            <a:spLocks noGrp="1"/>
          </p:cNvSpPr>
          <p:nvPr>
            <p:ph type="hdr" sz="quarter" idx="11"/>
          </p:nvPr>
        </p:nvSpPr>
        <p:spPr/>
        <p:txBody>
          <a:bodyPr/>
          <a:lstStyle/>
          <a:p>
            <a:r>
              <a:rPr lang="en-US"/>
              <a:t>Part 2</a:t>
            </a:r>
          </a:p>
        </p:txBody>
      </p:sp>
    </p:spTree>
    <p:extLst>
      <p:ext uri="{BB962C8B-B14F-4D97-AF65-F5344CB8AC3E}">
        <p14:creationId xmlns:p14="http://schemas.microsoft.com/office/powerpoint/2010/main" val="3347639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What specifically do we mean when we use the term Interprofessional Collaborative Practice?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en-US" dirty="0"/>
              <a:t>Let’s review what we mean when we use the term Interprofessional Collaborative Practice - </a:t>
            </a:r>
          </a:p>
          <a:p>
            <a:endParaRPr lang="en-US" dirty="0"/>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Let’s review what we mean when we use the term Interprofessional Collaborative Practice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Here is the World Health Organization’s definition – Interprofessional Collaborative Practice is multiple health workers from different professional backgrounds working together with patients, families,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carers</a:t>
            </a:r>
            <a:r>
              <a:rPr lang="en-US" sz="1800" dirty="0">
                <a:effectLst/>
                <a:latin typeface="Arial" panose="020B0604020202020204" pitchFamily="34" charset="0"/>
                <a:ea typeface="Calibri" panose="020F0502020204030204" pitchFamily="34" charset="0"/>
                <a:cs typeface="Times New Roman" panose="02020603050405020304" pitchFamily="18" charset="0"/>
              </a:rPr>
              <a:t> and communities to deliver the highest quality of care”.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3</a:t>
            </a:fld>
            <a:endParaRPr lang="en-US"/>
          </a:p>
        </p:txBody>
      </p:sp>
      <p:sp>
        <p:nvSpPr>
          <p:cNvPr id="5" name="Header Placeholder 4"/>
          <p:cNvSpPr>
            <a:spLocks noGrp="1"/>
          </p:cNvSpPr>
          <p:nvPr>
            <p:ph type="hdr" sz="quarter" idx="11"/>
          </p:nvPr>
        </p:nvSpPr>
        <p:spPr/>
        <p:txBody>
          <a:bodyPr/>
          <a:lstStyle/>
          <a:p>
            <a:r>
              <a:rPr lang="en-US"/>
              <a:t>Part 2</a:t>
            </a:r>
          </a:p>
        </p:txBody>
      </p:sp>
    </p:spTree>
    <p:extLst>
      <p:ext uri="{BB962C8B-B14F-4D97-AF65-F5344CB8AC3E}">
        <p14:creationId xmlns:p14="http://schemas.microsoft.com/office/powerpoint/2010/main" val="2552759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Why Interprofessional collaborative practice has become a hot topic is a good question and the answer becomes clear when we look at these 4 problem areas.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The first is Cost – US health care costs are higher than anyone thinks is sustainable – not the government, not employers and not the people receiving care.  We know that even with our high overall costs, there is great disparity in health between different groups. We also know that the amount that is spent on health care in the US is more than twice what is spent in other developed countries on a per capita basis.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Patients also report many areas of dissatisfaction with the experience of interacting with the health care system – even in cases where they are grateful for the care they have received.  Patients report feeling overwhelmed by the complex payment system, frustrated by the lack of communication between care providers and scared by the unrealistic care decisions they face.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It is also true that some health professionals deal with very major stresses and dissatisfiers.  Left unaddressed, some health professions face high dropout levels and significant mental and physical health challenges.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Finally, while there is definitely  room for improvement in population health around the world, the US has significantly lower measures of population health in relationship to dollars spent than any other country in the world.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r>
              <a:rPr lang="en-US"/>
              <a:t>Part 2</a:t>
            </a:r>
          </a:p>
        </p:txBody>
      </p:sp>
      <p:sp>
        <p:nvSpPr>
          <p:cNvPr id="5" name="Slide Number Placeholder 4"/>
          <p:cNvSpPr>
            <a:spLocks noGrp="1"/>
          </p:cNvSpPr>
          <p:nvPr>
            <p:ph type="sldNum" sz="quarter" idx="5"/>
          </p:nvPr>
        </p:nvSpPr>
        <p:spPr/>
        <p:txBody>
          <a:bodyPr/>
          <a:lstStyle/>
          <a:p>
            <a:fld id="{52296BDD-A156-4703-B5FF-6F5AA2B5DE21}" type="slidenum">
              <a:rPr lang="en-US" smtClean="0"/>
              <a:pPr/>
              <a:t>4</a:t>
            </a:fld>
            <a:endParaRPr lang="en-US"/>
          </a:p>
        </p:txBody>
      </p:sp>
    </p:spTree>
    <p:extLst>
      <p:ext uri="{BB962C8B-B14F-4D97-AF65-F5344CB8AC3E}">
        <p14:creationId xmlns:p14="http://schemas.microsoft.com/office/powerpoint/2010/main" val="1235520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87500" y="439738"/>
            <a:ext cx="3403600" cy="2554287"/>
          </a:xfrm>
        </p:spPr>
      </p:sp>
      <p:sp>
        <p:nvSpPr>
          <p:cNvPr id="3" name="Notes Placeholder 2"/>
          <p:cNvSpPr>
            <a:spLocks noGrp="1"/>
          </p:cNvSpPr>
          <p:nvPr>
            <p:ph type="body" idx="1"/>
          </p:nvPr>
        </p:nvSpPr>
        <p:spPr>
          <a:xfrm>
            <a:off x="332248" y="3292793"/>
            <a:ext cx="5914103" cy="5484400"/>
          </a:xfrm>
        </p:spPr>
        <p:txBody>
          <a:bodyPr>
            <a:normAutofit/>
          </a:bodyPr>
          <a:lstStyle/>
          <a:p>
            <a:endParaRPr lang="en-US" dirty="0"/>
          </a:p>
          <a:p>
            <a:r>
              <a:rPr lang="en-US" dirty="0"/>
              <a:t>The problems with the health care system have been developing for a long time – so it is important to talk about what is happening now that is  creating a drive for change. </a:t>
            </a:r>
          </a:p>
          <a:p>
            <a:endParaRPr lang="en-US" dirty="0"/>
          </a:p>
          <a:p>
            <a:r>
              <a:rPr lang="en-US" dirty="0"/>
              <a:t>One of the forces is the Patient Protection and Affordable Care Act, also called the ACA or Obamacare,  which became law in 2010. The ACA expanded health care access through Medicaid Expansion and the development of an individual health care marketplace – the Health Care Insurance Exchanges. Although expanded access to care is a great thing, it has exacerbated some of the problems with the US Health Care System.  The implementation of the ACA has been coincident with higher out of pocket costs for those in the private insurance market. While some try to tie these increased out of pocket costs directly to the ACA, the trend began before the ACA was passed and was at least one, and possibly the biggest, reason that so many in the US were uninsured. </a:t>
            </a:r>
          </a:p>
          <a:p>
            <a:endParaRPr lang="en-US" dirty="0"/>
          </a:p>
        </p:txBody>
      </p:sp>
      <p:sp>
        <p:nvSpPr>
          <p:cNvPr id="4" name="Slide Number Placeholder 3"/>
          <p:cNvSpPr>
            <a:spLocks noGrp="1"/>
          </p:cNvSpPr>
          <p:nvPr>
            <p:ph type="sldNum" sz="quarter" idx="10"/>
          </p:nvPr>
        </p:nvSpPr>
        <p:spPr/>
        <p:txBody>
          <a:bodyPr/>
          <a:lstStyle/>
          <a:p>
            <a:fld id="{A7EF1383-3EAC-4D77-A0F8-57B7EAE6F897}" type="slidenum">
              <a:rPr lang="en-US" smtClean="0"/>
              <a:pPr/>
              <a:t>5</a:t>
            </a:fld>
            <a:endParaRPr lang="en-US"/>
          </a:p>
        </p:txBody>
      </p:sp>
      <p:sp>
        <p:nvSpPr>
          <p:cNvPr id="5" name="Header Placeholder 4"/>
          <p:cNvSpPr>
            <a:spLocks noGrp="1"/>
          </p:cNvSpPr>
          <p:nvPr>
            <p:ph type="hdr" sz="quarter" idx="11"/>
          </p:nvPr>
        </p:nvSpPr>
        <p:spPr/>
        <p:txBody>
          <a:bodyPr/>
          <a:lstStyle/>
          <a:p>
            <a:r>
              <a:rPr lang="en-US"/>
              <a:t>Part 2</a:t>
            </a:r>
          </a:p>
        </p:txBody>
      </p:sp>
    </p:spTree>
    <p:extLst>
      <p:ext uri="{BB962C8B-B14F-4D97-AF65-F5344CB8AC3E}">
        <p14:creationId xmlns:p14="http://schemas.microsoft.com/office/powerpoint/2010/main" val="4078607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87500" y="439738"/>
            <a:ext cx="3403600" cy="2554287"/>
          </a:xfrm>
        </p:spPr>
      </p:sp>
      <p:sp>
        <p:nvSpPr>
          <p:cNvPr id="3" name="Notes Placeholder 2"/>
          <p:cNvSpPr>
            <a:spLocks noGrp="1"/>
          </p:cNvSpPr>
          <p:nvPr>
            <p:ph type="body" idx="1"/>
          </p:nvPr>
        </p:nvSpPr>
        <p:spPr>
          <a:xfrm>
            <a:off x="332248" y="3292793"/>
            <a:ext cx="5914103" cy="5484400"/>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Another driving force is the Institute for Healthcare Improvement – or IHI. IHI has as its mission improving health and health care worldwide. The IHI developed the Triple AIM Framework in 2007 under the direction of Donald Berwick – a visionary leader who served as the Director of the Centers for Medicare and Medicare Services from 2007 to 2011 .  The Triple AIM Framework identifies 3 improvements that must be achieved simultaneously – 1) improve patient’s experience of care, 2) improve the health of populations and 3) reduce the per capita cost of health care.  The  key point here is that these must all be achieved simultaneously.  Improving health but at the same time increasing costs is not an acceptable solution. Neither is reducing costs at the expense of a worse patient experience or poorer health.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A7EF1383-3EAC-4D77-A0F8-57B7EAE6F897}" type="slidenum">
              <a:rPr lang="en-US" smtClean="0"/>
              <a:pPr/>
              <a:t>6</a:t>
            </a:fld>
            <a:endParaRPr lang="en-US"/>
          </a:p>
        </p:txBody>
      </p:sp>
      <p:sp>
        <p:nvSpPr>
          <p:cNvPr id="5" name="Header Placeholder 4"/>
          <p:cNvSpPr>
            <a:spLocks noGrp="1"/>
          </p:cNvSpPr>
          <p:nvPr>
            <p:ph type="hdr" sz="quarter" idx="11"/>
          </p:nvPr>
        </p:nvSpPr>
        <p:spPr/>
        <p:txBody>
          <a:bodyPr/>
          <a:lstStyle/>
          <a:p>
            <a:r>
              <a:rPr lang="en-US"/>
              <a:t>Part 2</a:t>
            </a:r>
          </a:p>
        </p:txBody>
      </p:sp>
    </p:spTree>
    <p:extLst>
      <p:ext uri="{BB962C8B-B14F-4D97-AF65-F5344CB8AC3E}">
        <p14:creationId xmlns:p14="http://schemas.microsoft.com/office/powerpoint/2010/main" val="818129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87500" y="439738"/>
            <a:ext cx="3403600" cy="2554287"/>
          </a:xfrm>
        </p:spPr>
      </p:sp>
      <p:sp>
        <p:nvSpPr>
          <p:cNvPr id="3" name="Notes Placeholder 2"/>
          <p:cNvSpPr>
            <a:spLocks noGrp="1"/>
          </p:cNvSpPr>
          <p:nvPr>
            <p:ph type="body" idx="1"/>
          </p:nvPr>
        </p:nvSpPr>
        <p:spPr>
          <a:xfrm>
            <a:off x="332248" y="3292793"/>
            <a:ext cx="5914103" cy="5484400"/>
          </a:xfrm>
        </p:spPr>
        <p:txBody>
          <a:bodyPr>
            <a:normAutofit lnSpcReduction="10000"/>
          </a:bodyPr>
          <a:lstStyle/>
          <a:p>
            <a:endParaRPr lang="en-US" dirty="0"/>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Finally – not just in the US but globally, there are complicated issues related to the healthcare work force.  In many cases, we have professionals who are trained to provide services but are prohibited from doing so because of restrictive licensure laws or insurance payment policies. There are also alarming statistics about high rates of burnout and stress among health care professionals – including suicide rates for physicians that are much higher than other occupational groups.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We know that health care workforce policies need transformation. Workforce projections are just beginning to account for overlapping roles of professions and generally still do not focus adequately on what patients or populations need.  Workforce projections have served to maintain historical patient to provider ratios for individual professions despite the reality that a new workforce model is needed.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A7EF1383-3EAC-4D77-A0F8-57B7EAE6F897}" type="slidenum">
              <a:rPr lang="en-US" smtClean="0"/>
              <a:pPr/>
              <a:t>7</a:t>
            </a:fld>
            <a:endParaRPr lang="en-US"/>
          </a:p>
        </p:txBody>
      </p:sp>
      <p:sp>
        <p:nvSpPr>
          <p:cNvPr id="5" name="Header Placeholder 4"/>
          <p:cNvSpPr>
            <a:spLocks noGrp="1"/>
          </p:cNvSpPr>
          <p:nvPr>
            <p:ph type="hdr" sz="quarter" idx="11"/>
          </p:nvPr>
        </p:nvSpPr>
        <p:spPr/>
        <p:txBody>
          <a:bodyPr/>
          <a:lstStyle/>
          <a:p>
            <a:r>
              <a:rPr lang="en-US"/>
              <a:t>Part 2</a:t>
            </a:r>
          </a:p>
        </p:txBody>
      </p:sp>
    </p:spTree>
    <p:extLst>
      <p:ext uri="{BB962C8B-B14F-4D97-AF65-F5344CB8AC3E}">
        <p14:creationId xmlns:p14="http://schemas.microsoft.com/office/powerpoint/2010/main" val="828969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11275" y="731838"/>
            <a:ext cx="4213225" cy="3160712"/>
          </a:xfrm>
        </p:spPr>
      </p:sp>
      <p:sp>
        <p:nvSpPr>
          <p:cNvPr id="3" name="Notes Placeholder 2"/>
          <p:cNvSpPr>
            <a:spLocks noGrp="1"/>
          </p:cNvSpPr>
          <p:nvPr>
            <p:ph type="body" idx="1"/>
          </p:nvPr>
        </p:nvSpPr>
        <p:spPr>
          <a:xfrm>
            <a:off x="685800" y="4169647"/>
            <a:ext cx="5486400" cy="4940872"/>
          </a:xfrm>
        </p:spPr>
        <p:txBody>
          <a:bodyPr>
            <a:normAutofit/>
          </a:bodyPr>
          <a:lstStyle/>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I also want to mention that we now commonly  talk about the Quadruple AIM rather the Triple AIM as originally articulated by the IHI. The 4</a:t>
            </a:r>
            <a:r>
              <a:rPr lang="en-US" sz="1800" baseline="30000" dirty="0">
                <a:effectLst/>
                <a:latin typeface="Arial" panose="020B0604020202020204" pitchFamily="34" charset="0"/>
                <a:ea typeface="Calibri" panose="020F0502020204030204" pitchFamily="34" charset="0"/>
                <a:cs typeface="Times New Roman" panose="02020603050405020304" pitchFamily="18" charset="0"/>
              </a:rPr>
              <a:t>th</a:t>
            </a:r>
            <a:r>
              <a:rPr lang="en-US" sz="1800" dirty="0">
                <a:effectLst/>
                <a:latin typeface="Arial" panose="020B0604020202020204" pitchFamily="34" charset="0"/>
                <a:ea typeface="Calibri" panose="020F0502020204030204" pitchFamily="34" charset="0"/>
                <a:cs typeface="Times New Roman" panose="02020603050405020304" pitchFamily="18" charset="0"/>
              </a:rPr>
              <a:t> aim  is to improve health care providers’ experience in providing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care.Collaborative</a:t>
            </a:r>
            <a:r>
              <a:rPr lang="en-US" sz="1800" dirty="0">
                <a:effectLst/>
                <a:latin typeface="Arial" panose="020B0604020202020204" pitchFamily="34" charset="0"/>
                <a:ea typeface="Calibri" panose="020F0502020204030204" pitchFamily="34" charset="0"/>
                <a:cs typeface="Times New Roman" panose="02020603050405020304" pitchFamily="18" charset="0"/>
              </a:rPr>
              <a:t> practice is based on trusting relationships between members of the team, a commitment to shared responsibility and team members assisting each other when challenges arise. It has been demonstrated that collaborative practice  reduces stress and burnout,  assists with working through turf battles and ultimately contributes to a workforce that is patient centered and professionally satisfied.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baseline="0" dirty="0"/>
          </a:p>
        </p:txBody>
      </p:sp>
      <p:sp>
        <p:nvSpPr>
          <p:cNvPr id="4" name="Slide Number Placeholder 3"/>
          <p:cNvSpPr>
            <a:spLocks noGrp="1"/>
          </p:cNvSpPr>
          <p:nvPr>
            <p:ph type="sldNum" sz="quarter" idx="10"/>
          </p:nvPr>
        </p:nvSpPr>
        <p:spPr/>
        <p:txBody>
          <a:bodyPr/>
          <a:lstStyle/>
          <a:p>
            <a:fld id="{BE05BF79-94EE-477E-99EC-CFBA2E9454B0}" type="slidenum">
              <a:rPr lang="en-US" smtClean="0"/>
              <a:pPr/>
              <a:t>8</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272858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7153"/>
            <a:ext cx="5486400" cy="3854575"/>
          </a:xfrm>
        </p:spPr>
        <p:txBody>
          <a:bodyPr/>
          <a:lstStyle/>
          <a:p>
            <a:r>
              <a:rPr lang="en-US" dirty="0"/>
              <a:t>We have already mentioned the IHI as a driving force behind the increased focus on ICP but there are 2 other entities that have had a very important impact –the Institute of Medicine (IOM) and the World Health Organization (WHO).  </a:t>
            </a:r>
          </a:p>
          <a:p>
            <a:endParaRPr lang="en-US" dirty="0"/>
          </a:p>
          <a:p>
            <a:r>
              <a:rPr lang="en-US" dirty="0"/>
              <a:t>1) </a:t>
            </a:r>
            <a:r>
              <a:rPr lang="en-US" b="1" dirty="0"/>
              <a:t>The Institute of Medicine, now know as the National </a:t>
            </a:r>
            <a:r>
              <a:rPr lang="en-US" b="1" dirty="0" err="1"/>
              <a:t>Academc</a:t>
            </a:r>
            <a:r>
              <a:rPr lang="en-US" b="1" dirty="0"/>
              <a:t> of Sciences, Education and Medicine or NASEM </a:t>
            </a:r>
            <a:r>
              <a:rPr lang="en-US" dirty="0"/>
              <a:t>is a federal agency that focuses on various aspects of health care including delivery, economics and education. In 1996, the IOM established a committee to examine the Quality of Health Care in America and to identify actions that needed to be taken to address the shortcomings of the US health care delivery system.  Over the next several years, the IOM published a series of report that have had enormous  impact. </a:t>
            </a:r>
          </a:p>
        </p:txBody>
      </p:sp>
      <p:sp>
        <p:nvSpPr>
          <p:cNvPr id="4" name="Slide Number Placeholder 3"/>
          <p:cNvSpPr>
            <a:spLocks noGrp="1"/>
          </p:cNvSpPr>
          <p:nvPr>
            <p:ph type="sldNum" sz="quarter" idx="5"/>
          </p:nvPr>
        </p:nvSpPr>
        <p:spPr/>
        <p:txBody>
          <a:bodyPr/>
          <a:lstStyle/>
          <a:p>
            <a:fld id="{52296BDD-A156-4703-B5FF-6F5AA2B5DE21}" type="slidenum">
              <a:rPr lang="en-US" smtClean="0"/>
              <a:pPr/>
              <a:t>9</a:t>
            </a:fld>
            <a:endParaRPr lang="en-US"/>
          </a:p>
        </p:txBody>
      </p:sp>
      <p:sp>
        <p:nvSpPr>
          <p:cNvPr id="5" name="Header Placeholder 4"/>
          <p:cNvSpPr>
            <a:spLocks noGrp="1"/>
          </p:cNvSpPr>
          <p:nvPr>
            <p:ph type="hdr" sz="quarter" idx="10"/>
          </p:nvPr>
        </p:nvSpPr>
        <p:spPr/>
        <p:txBody>
          <a:bodyPr/>
          <a:lstStyle/>
          <a:p>
            <a:r>
              <a:rPr lang="en-US"/>
              <a:t>Part 2</a:t>
            </a:r>
          </a:p>
        </p:txBody>
      </p:sp>
    </p:spTree>
    <p:extLst>
      <p:ext uri="{BB962C8B-B14F-4D97-AF65-F5344CB8AC3E}">
        <p14:creationId xmlns:p14="http://schemas.microsoft.com/office/powerpoint/2010/main" val="2099420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9985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2260550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142311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 pati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7BFF99C-F60E-3F47-9B9F-4A44C055F187}" type="datetimeFigureOut">
              <a:rPr lang="en-US" smtClean="0"/>
              <a:t>11/16/2020</a:t>
            </a:fld>
            <a:endParaRPr lang="en-US"/>
          </a:p>
        </p:txBody>
      </p:sp>
      <p:sp>
        <p:nvSpPr>
          <p:cNvPr id="6" name="Title 1"/>
          <p:cNvSpPr>
            <a:spLocks noGrp="1"/>
          </p:cNvSpPr>
          <p:nvPr>
            <p:ph type="title" hasCustomPrompt="1"/>
          </p:nvPr>
        </p:nvSpPr>
        <p:spPr>
          <a:xfrm>
            <a:off x="628650" y="3293707"/>
            <a:ext cx="7329638" cy="1143000"/>
          </a:xfrm>
        </p:spPr>
        <p:txBody>
          <a:bodyPr>
            <a:noAutofit/>
          </a:bodyPr>
          <a:lstStyle>
            <a:lvl1pPr algn="l">
              <a:defRPr sz="4400" cap="none" baseline="0">
                <a:solidFill>
                  <a:schemeClr val="bg1"/>
                </a:solidFill>
              </a:defRPr>
            </a:lvl1pPr>
          </a:lstStyle>
          <a:p>
            <a:r>
              <a:rPr lang="en-US" sz="3500" kern="1200">
                <a:solidFill>
                  <a:srgbClr val="FFFFFF"/>
                </a:solidFill>
                <a:latin typeface="+mj-lt"/>
                <a:ea typeface="+mj-ea"/>
                <a:cs typeface="+mj-cs"/>
              </a:rPr>
              <a:t>An Introduction to Interprofessional Collaborative Practice</a:t>
            </a:r>
            <a:endParaRPr lang="en-US"/>
          </a:p>
        </p:txBody>
      </p:sp>
      <p:sp>
        <p:nvSpPr>
          <p:cNvPr id="5" name="Rectangle 4"/>
          <p:cNvSpPr/>
          <p:nvPr userDrawn="1"/>
        </p:nvSpPr>
        <p:spPr>
          <a:xfrm>
            <a:off x="0" y="0"/>
            <a:ext cx="9144000" cy="6858000"/>
          </a:xfrm>
          <a:prstGeom prst="rect">
            <a:avLst/>
          </a:prstGeom>
          <a:noFill/>
          <a:ln w="44450" cap="sq">
            <a:solidFill>
              <a:schemeClr val="bg1"/>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5052" y="18661"/>
            <a:ext cx="9100159" cy="3275046"/>
          </a:xfrm>
          <a:prstGeom prst="rect">
            <a:avLst/>
          </a:prstGeom>
          <a:ln w="15875">
            <a:solidFill>
              <a:schemeClr val="bg1"/>
            </a:solidFill>
          </a:ln>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5059110" y="5929059"/>
            <a:ext cx="4050708" cy="854581"/>
          </a:xfrm>
          <a:prstGeom prst="rect">
            <a:avLst/>
          </a:prstGeom>
          <a:solidFill>
            <a:srgbClr val="00B0F0"/>
          </a:solidFill>
        </p:spPr>
      </p:pic>
    </p:spTree>
    <p:extLst>
      <p:ext uri="{BB962C8B-B14F-4D97-AF65-F5344CB8AC3E}">
        <p14:creationId xmlns:p14="http://schemas.microsoft.com/office/powerpoint/2010/main" val="2577752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TextBox 8"/>
          <p:cNvSpPr txBox="1"/>
          <p:nvPr userDrawn="1"/>
        </p:nvSpPr>
        <p:spPr>
          <a:xfrm>
            <a:off x="14113" y="6533445"/>
            <a:ext cx="7803447" cy="461665"/>
          </a:xfrm>
          <a:prstGeom prst="rect">
            <a:avLst/>
          </a:prstGeom>
          <a:noFill/>
        </p:spPr>
        <p:txBody>
          <a:bodyPr wrap="square"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a:solidFill>
                  <a:schemeClr val="accent1">
                    <a:lumMod val="75000"/>
                  </a:schemeClr>
                </a:solidFill>
                <a:latin typeface="Arial"/>
                <a:cs typeface="Arial"/>
              </a:rPr>
              <a:t>2015 AMSA Conference,</a:t>
            </a:r>
            <a:r>
              <a:rPr lang="en-US" sz="1200" b="1" baseline="0">
                <a:solidFill>
                  <a:schemeClr val="accent1">
                    <a:lumMod val="75000"/>
                  </a:schemeClr>
                </a:solidFill>
                <a:latin typeface="Arial"/>
                <a:cs typeface="Arial"/>
              </a:rPr>
              <a:t> </a:t>
            </a:r>
            <a:r>
              <a:rPr lang="en-US" sz="1200" b="1">
                <a:solidFill>
                  <a:schemeClr val="accent1">
                    <a:lumMod val="75000"/>
                  </a:schemeClr>
                </a:solidFill>
                <a:latin typeface="Arial"/>
                <a:cs typeface="Arial"/>
              </a:rPr>
              <a:t>November 21, 2015 - </a:t>
            </a:r>
            <a:r>
              <a:rPr lang="en-US" sz="1200" b="1" i="1">
                <a:solidFill>
                  <a:schemeClr val="accent1">
                    <a:lumMod val="75000"/>
                  </a:schemeClr>
                </a:solidFill>
                <a:latin typeface="Arial"/>
                <a:cs typeface="Arial"/>
              </a:rPr>
              <a:t>Effective Communication in Health Care Teams</a:t>
            </a:r>
          </a:p>
          <a:p>
            <a:pPr algn="l"/>
            <a:endParaRPr lang="en-US" sz="1200">
              <a:solidFill>
                <a:schemeClr val="accent1">
                  <a:lumMod val="75000"/>
                </a:schemeClr>
              </a:solidFill>
              <a:latin typeface="Arial"/>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3856555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66BEAA-0498-4151-B692-337BCF39D58B}"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3935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p>
        </p:txBody>
      </p:sp>
      <p:sp>
        <p:nvSpPr>
          <p:cNvPr id="3" name="Content Placeholder 2"/>
          <p:cNvSpPr>
            <a:spLocks noGrp="1"/>
          </p:cNvSpPr>
          <p:nvPr>
            <p:ph sz="half" idx="1"/>
          </p:nvPr>
        </p:nvSpPr>
        <p:spPr>
          <a:xfrm>
            <a:off x="822960" y="1845735"/>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63440" y="1845735"/>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2584913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5"/>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559448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3157439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3177946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3600450" y="731520"/>
            <a:ext cx="486918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B6D6B1E5-8A56-4AA0-86CE-424B76857504}" type="datetimeFigureOut">
              <a:rPr lang="en-US" smtClean="0"/>
              <a:pPr/>
              <a:t>11/16/2020</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66BEAA-0498-4151-B692-337BCF39D58B}" type="slidenum">
              <a:rPr lang="en-US" smtClean="0"/>
              <a:pPr/>
              <a:t>‹#›</a:t>
            </a:fld>
            <a:endParaRPr lang="en-US"/>
          </a:p>
        </p:txBody>
      </p:sp>
    </p:spTree>
    <p:extLst>
      <p:ext uri="{BB962C8B-B14F-4D97-AF65-F5344CB8AC3E}">
        <p14:creationId xmlns:p14="http://schemas.microsoft.com/office/powerpoint/2010/main" val="1741001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D6B1E5-8A56-4AA0-86CE-424B76857504}" type="datetimeFigureOut">
              <a:rPr lang="en-US" smtClean="0"/>
              <a:pPr/>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66BEAA-0498-4151-B692-337BCF39D58B}" type="slidenum">
              <a:rPr lang="en-US" smtClean="0"/>
              <a:pPr/>
              <a:t>‹#›</a:t>
            </a:fld>
            <a:endParaRPr lang="en-US"/>
          </a:p>
        </p:txBody>
      </p:sp>
    </p:spTree>
    <p:extLst>
      <p:ext uri="{BB962C8B-B14F-4D97-AF65-F5344CB8AC3E}">
        <p14:creationId xmlns:p14="http://schemas.microsoft.com/office/powerpoint/2010/main" val="815471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6D6B1E5-8A56-4AA0-86CE-424B76857504}" type="datetimeFigureOut">
              <a:rPr lang="en-US" smtClean="0"/>
              <a:pPr/>
              <a:t>11/16/2020</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A66BEAA-0498-4151-B692-337BCF39D58B}" type="slidenum">
              <a:rPr lang="en-US" smtClean="0"/>
              <a:pPr/>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027343"/>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08" r:id="rId13"/>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10.xml"/><Relationship Id="rId7" Type="http://schemas.openxmlformats.org/officeDocument/2006/relationships/diagramColors" Target="../diagrams/colors5.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4.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5.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22.sv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16.xml"/><Relationship Id="rId7" Type="http://schemas.openxmlformats.org/officeDocument/2006/relationships/diagramColors" Target="../diagrams/colors6.xml"/><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hyperlink" Target="https://www.infirmiers.com/profession-infirmiere/cooperations-interprofessionnelles/quand-hospitaliers-et-idel-unissent-pour-patient.html"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5.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6.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7.xml"/><Relationship Id="rId7" Type="http://schemas.openxmlformats.org/officeDocument/2006/relationships/diagramColors" Target="../diagrams/colors3.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9.xml"/><Relationship Id="rId4" Type="http://schemas.openxmlformats.org/officeDocument/2006/relationships/image" Target="../media/image11.gif"/></Relationships>
</file>

<file path=ppt/slides/_rels/slide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9.xml"/><Relationship Id="rId7" Type="http://schemas.openxmlformats.org/officeDocument/2006/relationships/diagramColors" Target="../diagrams/colors4.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83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br>
              <a:rPr lang="en-US">
                <a:solidFill>
                  <a:schemeClr val="tx1"/>
                </a:solidFill>
              </a:rPr>
            </a:br>
            <a:br>
              <a:rPr lang="en-US">
                <a:solidFill>
                  <a:schemeClr val="tx1"/>
                </a:solidFill>
              </a:rPr>
            </a:br>
            <a:br>
              <a:rPr lang="en-US">
                <a:solidFill>
                  <a:schemeClr val="tx1"/>
                </a:solidFill>
              </a:rPr>
            </a:br>
            <a:br>
              <a:rPr lang="en-US">
                <a:solidFill>
                  <a:schemeClr val="tx1"/>
                </a:solidFill>
              </a:rPr>
            </a:br>
            <a:endParaRPr lang="en-US">
              <a:solidFill>
                <a:schemeClr val="tx1"/>
              </a:solidFill>
            </a:endParaRPr>
          </a:p>
        </p:txBody>
      </p:sp>
      <p:sp>
        <p:nvSpPr>
          <p:cNvPr id="4" name="Rectangle 3"/>
          <p:cNvSpPr/>
          <p:nvPr/>
        </p:nvSpPr>
        <p:spPr>
          <a:xfrm>
            <a:off x="381000" y="3597234"/>
            <a:ext cx="8362950" cy="1077218"/>
          </a:xfrm>
          <a:prstGeom prst="rect">
            <a:avLst/>
          </a:prstGeom>
        </p:spPr>
        <p:txBody>
          <a:bodyPr wrap="square" lIns="91440" tIns="45720" rIns="91440" bIns="45720" anchor="t">
            <a:spAutoFit/>
          </a:bodyPr>
          <a:lstStyle/>
          <a:p>
            <a:pPr algn="ctr"/>
            <a:r>
              <a:rPr lang="en-US" sz="3200" dirty="0">
                <a:latin typeface="Arial Black"/>
              </a:rPr>
              <a:t>An Introduction to Interprofessional Collaborative Practice</a:t>
            </a:r>
            <a:endParaRPr lang="en-US" sz="3200">
              <a:solidFill>
                <a:srgbClr val="000000"/>
              </a:solidFill>
              <a:latin typeface="Arial Black"/>
              <a:cs typeface="Calibri"/>
            </a:endParaRPr>
          </a:p>
        </p:txBody>
      </p:sp>
      <p:sp>
        <p:nvSpPr>
          <p:cNvPr id="6" name="TextBox 5"/>
          <p:cNvSpPr txBox="1"/>
          <p:nvPr/>
        </p:nvSpPr>
        <p:spPr>
          <a:xfrm>
            <a:off x="20782" y="4953000"/>
            <a:ext cx="4344676" cy="1415772"/>
          </a:xfrm>
          <a:prstGeom prst="rect">
            <a:avLst/>
          </a:prstGeom>
          <a:noFill/>
        </p:spPr>
        <p:txBody>
          <a:bodyPr wrap="square" rtlCol="0">
            <a:spAutoFit/>
          </a:bodyPr>
          <a:lstStyle/>
          <a:p>
            <a:r>
              <a:rPr lang="en-US" sz="1600">
                <a:solidFill>
                  <a:srgbClr val="000000"/>
                </a:solidFill>
              </a:rPr>
              <a:t>Mary T. Keehn, PT, DPT, MHPE</a:t>
            </a:r>
          </a:p>
          <a:p>
            <a:r>
              <a:rPr lang="en-US" sz="1400">
                <a:solidFill>
                  <a:srgbClr val="000000"/>
                </a:solidFill>
              </a:rPr>
              <a:t>Director of Interprofessional Education – Office of the Vice Chancellor for Health Affairs </a:t>
            </a:r>
          </a:p>
          <a:p>
            <a:r>
              <a:rPr lang="en-US" sz="1400">
                <a:solidFill>
                  <a:srgbClr val="000000"/>
                </a:solidFill>
              </a:rPr>
              <a:t>Associate Dean for Clinical Affairs – College of Applied Health Sciences</a:t>
            </a:r>
          </a:p>
          <a:p>
            <a:r>
              <a:rPr lang="en-US" sz="1400">
                <a:solidFill>
                  <a:srgbClr val="000000"/>
                </a:solidFill>
              </a:rPr>
              <a:t>University of Illinois at Chicago</a:t>
            </a:r>
            <a:endParaRPr lang="en-US" sz="1600">
              <a:solidFill>
                <a:srgbClr val="000000"/>
              </a:solidFill>
            </a:endParaRPr>
          </a:p>
        </p:txBody>
      </p:sp>
    </p:spTree>
    <p:custDataLst>
      <p:tags r:id="rId1"/>
    </p:custDataLst>
    <p:extLst>
      <p:ext uri="{BB962C8B-B14F-4D97-AF65-F5344CB8AC3E}">
        <p14:creationId xmlns:p14="http://schemas.microsoft.com/office/powerpoint/2010/main" val="290381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5F072-99F6-4ECD-991D-8050436D7601}"/>
              </a:ext>
            </a:extLst>
          </p:cNvPr>
          <p:cNvSpPr>
            <a:spLocks noGrp="1"/>
          </p:cNvSpPr>
          <p:nvPr>
            <p:ph type="title"/>
          </p:nvPr>
        </p:nvSpPr>
        <p:spPr/>
        <p:txBody>
          <a:bodyPr>
            <a:normAutofit/>
          </a:bodyPr>
          <a:lstStyle/>
          <a:p>
            <a:r>
              <a:rPr lang="en-US" sz="3700"/>
              <a:t>National and International Focus on need to improve Health and Health Care</a:t>
            </a:r>
          </a:p>
        </p:txBody>
      </p:sp>
      <p:graphicFrame>
        <p:nvGraphicFramePr>
          <p:cNvPr id="12" name="Content Placeholder 2">
            <a:extLst>
              <a:ext uri="{FF2B5EF4-FFF2-40B4-BE49-F238E27FC236}">
                <a16:creationId xmlns:a16="http://schemas.microsoft.com/office/drawing/2014/main" id="{B0F8A137-34CE-438C-80FA-6AB7BEE88A2A}"/>
              </a:ext>
            </a:extLst>
          </p:cNvPr>
          <p:cNvGraphicFramePr>
            <a:graphicFrameLocks noGrp="1"/>
          </p:cNvGraphicFramePr>
          <p:nvPr>
            <p:ph idx="1"/>
            <p:extLst>
              <p:ext uri="{D42A27DB-BD31-4B8C-83A1-F6EECF244321}">
                <p14:modId xmlns:p14="http://schemas.microsoft.com/office/powerpoint/2010/main" val="2371377424"/>
              </p:ext>
            </p:extLst>
          </p:nvPr>
        </p:nvGraphicFramePr>
        <p:xfrm>
          <a:off x="833681" y="2057400"/>
          <a:ext cx="7543800" cy="37860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406256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Text&#10;&#10;Description automatically generated">
            <a:extLst>
              <a:ext uri="{FF2B5EF4-FFF2-40B4-BE49-F238E27FC236}">
                <a16:creationId xmlns:a16="http://schemas.microsoft.com/office/drawing/2014/main" id="{C78AA651-97FD-4EB0-8996-51097B679946}"/>
              </a:ext>
            </a:extLst>
          </p:cNvPr>
          <p:cNvPicPr>
            <a:picLocks noChangeAspect="1"/>
          </p:cNvPicPr>
          <p:nvPr/>
        </p:nvPicPr>
        <p:blipFill>
          <a:blip r:embed="rId4"/>
          <a:srcRect l="4603" r="2813" b="-195"/>
          <a:stretch>
            <a:fillRect/>
          </a:stretch>
        </p:blipFill>
        <p:spPr>
          <a:xfrm>
            <a:off x="4942112" y="613617"/>
            <a:ext cx="3584228" cy="5551615"/>
          </a:xfrm>
          <a:prstGeom prst="rect">
            <a:avLst/>
          </a:prstGeom>
          <a:noFill/>
          <a:ln w="9528" cap="flat">
            <a:solidFill>
              <a:srgbClr val="000000"/>
            </a:solidFill>
            <a:prstDash val="solid"/>
            <a:miter/>
          </a:ln>
        </p:spPr>
      </p:pic>
      <p:sp>
        <p:nvSpPr>
          <p:cNvPr id="3" name="Title 1">
            <a:extLst>
              <a:ext uri="{FF2B5EF4-FFF2-40B4-BE49-F238E27FC236}">
                <a16:creationId xmlns:a16="http://schemas.microsoft.com/office/drawing/2014/main" id="{FAA58896-A721-4632-AAB4-31A41ED47013}"/>
              </a:ext>
            </a:extLst>
          </p:cNvPr>
          <p:cNvSpPr txBox="1"/>
          <p:nvPr/>
        </p:nvSpPr>
        <p:spPr>
          <a:xfrm>
            <a:off x="357841" y="1276209"/>
            <a:ext cx="3733796" cy="3004444"/>
          </a:xfrm>
          <a:prstGeom prst="rect">
            <a:avLst/>
          </a:prstGeom>
          <a:noFill/>
          <a:ln cap="flat">
            <a:noFill/>
          </a:ln>
        </p:spPr>
        <p:txBody>
          <a:bodyPr vert="horz" wrap="square" lIns="91440" tIns="45720" rIns="91440" bIns="45720" anchor="t" anchorCtr="0" compatLnSpc="1">
            <a:normAutofit/>
          </a:bodyPr>
          <a:lstStyle/>
          <a:p>
            <a:pPr marL="0" marR="0" lvl="0" indent="0" algn="l" defTabSz="914400" rtl="0" fontAlgn="auto" hangingPunct="1">
              <a:lnSpc>
                <a:spcPct val="85000"/>
              </a:lnSpc>
              <a:spcBef>
                <a:spcPts val="0"/>
              </a:spcBef>
              <a:spcAft>
                <a:spcPts val="0"/>
              </a:spcAft>
              <a:buNone/>
              <a:tabLst/>
              <a:defRPr sz="1800" b="0" i="0" u="none" strike="noStrike" kern="0" cap="none" spc="0" baseline="0">
                <a:solidFill>
                  <a:srgbClr val="000000"/>
                </a:solidFill>
                <a:uFillTx/>
              </a:defRPr>
            </a:pPr>
            <a:r>
              <a:rPr lang="en-US" sz="4800" b="0" i="0" u="none" strike="noStrike" kern="1200" cap="none" spc="-50" baseline="0">
                <a:solidFill>
                  <a:srgbClr val="404040"/>
                </a:solidFill>
                <a:uFillTx/>
                <a:latin typeface="Calibri Light"/>
              </a:rPr>
              <a:t>Institute of Medicine (IOM) Reports</a:t>
            </a:r>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calendar&#10;&#10;Description automatically generated">
            <a:extLst>
              <a:ext uri="{FF2B5EF4-FFF2-40B4-BE49-F238E27FC236}">
                <a16:creationId xmlns:a16="http://schemas.microsoft.com/office/drawing/2014/main" id="{55F16DB4-D2CC-4199-949A-8083F040A7C6}"/>
              </a:ext>
            </a:extLst>
          </p:cNvPr>
          <p:cNvPicPr>
            <a:picLocks noChangeAspect="1"/>
          </p:cNvPicPr>
          <p:nvPr/>
        </p:nvPicPr>
        <p:blipFill>
          <a:blip r:embed="rId4"/>
          <a:stretch>
            <a:fillRect/>
          </a:stretch>
        </p:blipFill>
        <p:spPr>
          <a:xfrm>
            <a:off x="2676609" y="475698"/>
            <a:ext cx="3783275" cy="5664078"/>
          </a:xfrm>
          <a:prstGeom prst="rect">
            <a:avLst/>
          </a:prstGeom>
        </p:spPr>
      </p:pic>
    </p:spTree>
    <p:custDataLst>
      <p:tags r:id="rId1"/>
    </p:custDataLst>
    <p:extLst>
      <p:ext uri="{BB962C8B-B14F-4D97-AF65-F5344CB8AC3E}">
        <p14:creationId xmlns:p14="http://schemas.microsoft.com/office/powerpoint/2010/main" val="3847350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calendar&#10;&#10;Description automatically generated">
            <a:extLst>
              <a:ext uri="{FF2B5EF4-FFF2-40B4-BE49-F238E27FC236}">
                <a16:creationId xmlns:a16="http://schemas.microsoft.com/office/drawing/2014/main" id="{13D3E355-3732-441D-8C40-31C41D6EB924}"/>
              </a:ext>
            </a:extLst>
          </p:cNvPr>
          <p:cNvPicPr>
            <a:picLocks noChangeAspect="1"/>
          </p:cNvPicPr>
          <p:nvPr/>
        </p:nvPicPr>
        <p:blipFill rotWithShape="1">
          <a:blip r:embed="rId4"/>
          <a:srcRect l="32084" t="909" r="32201" b="682"/>
          <a:stretch/>
        </p:blipFill>
        <p:spPr>
          <a:xfrm>
            <a:off x="362047" y="422913"/>
            <a:ext cx="3986731" cy="5675205"/>
          </a:xfrm>
          <a:prstGeom prst="rect">
            <a:avLst/>
          </a:prstGeom>
        </p:spPr>
      </p:pic>
      <p:pic>
        <p:nvPicPr>
          <p:cNvPr id="4" name="Picture 2" descr="A picture containing calendar&#10;&#10;Description automatically generated">
            <a:extLst>
              <a:ext uri="{FF2B5EF4-FFF2-40B4-BE49-F238E27FC236}">
                <a16:creationId xmlns:a16="http://schemas.microsoft.com/office/drawing/2014/main" id="{DB7F6331-C771-488D-829D-DA5585899DF0}"/>
              </a:ext>
            </a:extLst>
          </p:cNvPr>
          <p:cNvPicPr>
            <a:picLocks noChangeAspect="1"/>
          </p:cNvPicPr>
          <p:nvPr/>
        </p:nvPicPr>
        <p:blipFill>
          <a:blip r:embed="rId5"/>
          <a:stretch>
            <a:fillRect/>
          </a:stretch>
        </p:blipFill>
        <p:spPr>
          <a:xfrm>
            <a:off x="4568856" y="419703"/>
            <a:ext cx="4210630" cy="5666925"/>
          </a:xfrm>
          <a:prstGeom prst="rect">
            <a:avLst/>
          </a:prstGeom>
        </p:spPr>
      </p:pic>
    </p:spTree>
    <p:custDataLst>
      <p:tags r:id="rId1"/>
    </p:custDataLst>
    <p:extLst>
      <p:ext uri="{BB962C8B-B14F-4D97-AF65-F5344CB8AC3E}">
        <p14:creationId xmlns:p14="http://schemas.microsoft.com/office/powerpoint/2010/main" val="958602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picture containing background pattern&#10;&#10;Description automatically generated">
            <a:extLst>
              <a:ext uri="{FF2B5EF4-FFF2-40B4-BE49-F238E27FC236}">
                <a16:creationId xmlns:a16="http://schemas.microsoft.com/office/drawing/2014/main" id="{48337F58-AE55-4611-B96D-5D6711A8ABCA}"/>
              </a:ext>
            </a:extLst>
          </p:cNvPr>
          <p:cNvPicPr>
            <a:picLocks noChangeAspect="1"/>
          </p:cNvPicPr>
          <p:nvPr/>
        </p:nvPicPr>
        <p:blipFill>
          <a:blip r:embed="rId4"/>
          <a:stretch>
            <a:fillRect/>
          </a:stretch>
        </p:blipFill>
        <p:spPr>
          <a:xfrm>
            <a:off x="2610146" y="280018"/>
            <a:ext cx="3930980" cy="5901887"/>
          </a:xfrm>
          <a:prstGeom prst="rect">
            <a:avLst/>
          </a:prstGeom>
        </p:spPr>
      </p:pic>
    </p:spTree>
    <p:custDataLst>
      <p:tags r:id="rId1"/>
    </p:custDataLst>
    <p:extLst>
      <p:ext uri="{BB962C8B-B14F-4D97-AF65-F5344CB8AC3E}">
        <p14:creationId xmlns:p14="http://schemas.microsoft.com/office/powerpoint/2010/main" val="617287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D4EC9-7CEC-4B84-8AD3-A10F00E3AF9F}"/>
              </a:ext>
            </a:extLst>
          </p:cNvPr>
          <p:cNvSpPr>
            <a:spLocks noGrp="1"/>
          </p:cNvSpPr>
          <p:nvPr>
            <p:ph type="title"/>
          </p:nvPr>
        </p:nvSpPr>
        <p:spPr/>
        <p:txBody>
          <a:bodyPr>
            <a:normAutofit/>
          </a:bodyPr>
          <a:lstStyle/>
          <a:p>
            <a:r>
              <a:rPr lang="en-US"/>
              <a:t>Not all cases of failure to collaborate are tragic</a:t>
            </a:r>
          </a:p>
        </p:txBody>
      </p:sp>
      <p:sp>
        <p:nvSpPr>
          <p:cNvPr id="3" name="Content Placeholder 2">
            <a:extLst>
              <a:ext uri="{FF2B5EF4-FFF2-40B4-BE49-F238E27FC236}">
                <a16:creationId xmlns:a16="http://schemas.microsoft.com/office/drawing/2014/main" id="{ACA5F137-3952-49E2-9D8B-D7888DC51A81}"/>
              </a:ext>
            </a:extLst>
          </p:cNvPr>
          <p:cNvSpPr>
            <a:spLocks noGrp="1"/>
          </p:cNvSpPr>
          <p:nvPr>
            <p:ph idx="1"/>
          </p:nvPr>
        </p:nvSpPr>
        <p:spPr>
          <a:xfrm>
            <a:off x="822959" y="1845734"/>
            <a:ext cx="4841240" cy="4023360"/>
          </a:xfrm>
        </p:spPr>
        <p:txBody>
          <a:bodyPr>
            <a:normAutofit/>
          </a:bodyPr>
          <a:lstStyle/>
          <a:p>
            <a:r>
              <a:rPr lang="en-US"/>
              <a:t>Failure in ICP can have tragic consequences but more often result in:</a:t>
            </a:r>
          </a:p>
          <a:p>
            <a:pPr lvl="1"/>
            <a:r>
              <a:rPr lang="en-US"/>
              <a:t>Increased cost</a:t>
            </a:r>
          </a:p>
          <a:p>
            <a:pPr lvl="1"/>
            <a:r>
              <a:rPr lang="en-US"/>
              <a:t>Decrease patient satisfaction</a:t>
            </a:r>
          </a:p>
          <a:p>
            <a:pPr lvl="1"/>
            <a:r>
              <a:rPr lang="en-US"/>
              <a:t>Provider stress and burnout</a:t>
            </a:r>
          </a:p>
          <a:p>
            <a:pPr lvl="1"/>
            <a:r>
              <a:rPr lang="en-US"/>
              <a:t>Worse patient outcomes</a:t>
            </a:r>
          </a:p>
          <a:p>
            <a:pPr marL="365760" lvl="1" indent="0">
              <a:buNone/>
            </a:pPr>
            <a:endParaRPr lang="en-US"/>
          </a:p>
        </p:txBody>
      </p:sp>
      <p:pic>
        <p:nvPicPr>
          <p:cNvPr id="23" name="Graphic 22" descr="Check List">
            <a:extLst>
              <a:ext uri="{FF2B5EF4-FFF2-40B4-BE49-F238E27FC236}">
                <a16:creationId xmlns:a16="http://schemas.microsoft.com/office/drawing/2014/main" id="{65D54E4F-A9D6-494E-BCD7-64A9258B99A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015427" y="2476158"/>
            <a:ext cx="2351332" cy="2351332"/>
          </a:xfrm>
          <a:prstGeom prst="rect">
            <a:avLst/>
          </a:prstGeom>
        </p:spPr>
      </p:pic>
    </p:spTree>
    <p:custDataLst>
      <p:tags r:id="rId1"/>
    </p:custDataLst>
    <p:extLst>
      <p:ext uri="{BB962C8B-B14F-4D97-AF65-F5344CB8AC3E}">
        <p14:creationId xmlns:p14="http://schemas.microsoft.com/office/powerpoint/2010/main" val="2775510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In summary </a:t>
            </a:r>
          </a:p>
        </p:txBody>
      </p:sp>
      <p:graphicFrame>
        <p:nvGraphicFramePr>
          <p:cNvPr id="14" name="Content Placeholder 2">
            <a:extLst>
              <a:ext uri="{FF2B5EF4-FFF2-40B4-BE49-F238E27FC236}">
                <a16:creationId xmlns:a16="http://schemas.microsoft.com/office/drawing/2014/main" id="{1D775BC9-CDB0-4778-97B4-151DDA0E6552}"/>
              </a:ext>
            </a:extLst>
          </p:cNvPr>
          <p:cNvGraphicFramePr>
            <a:graphicFrameLocks noGrp="1"/>
          </p:cNvGraphicFramePr>
          <p:nvPr>
            <p:ph idx="1"/>
            <p:extLst>
              <p:ext uri="{D42A27DB-BD31-4B8C-83A1-F6EECF244321}">
                <p14:modId xmlns:p14="http://schemas.microsoft.com/office/powerpoint/2010/main" val="2104419778"/>
              </p:ext>
            </p:extLst>
          </p:nvPr>
        </p:nvGraphicFramePr>
        <p:xfrm>
          <a:off x="822722" y="2098515"/>
          <a:ext cx="7543800" cy="37860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270642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9938" y="2570574"/>
            <a:ext cx="2870318" cy="1965533"/>
          </a:xfrm>
        </p:spPr>
        <p:txBody>
          <a:bodyPr vert="horz" lIns="91440" tIns="45720" rIns="91440" bIns="45720" rtlCol="0" anchor="ctr">
            <a:noAutofit/>
          </a:bodyPr>
          <a:lstStyle/>
          <a:p>
            <a:r>
              <a:rPr lang="en-US" sz="3200" dirty="0">
                <a:solidFill>
                  <a:srgbClr val="FFFFFF"/>
                </a:solidFill>
              </a:rPr>
              <a:t>Foundations of Interprofessional Collaborative Practice </a:t>
            </a:r>
            <a:endParaRPr lang="en-US" sz="3200" dirty="0">
              <a:solidFill>
                <a:srgbClr val="FFFFFF"/>
              </a:solidFill>
              <a:cs typeface="Calibri Light"/>
            </a:endParaRPr>
          </a:p>
        </p:txBody>
      </p:sp>
      <p:sp>
        <p:nvSpPr>
          <p:cNvPr id="3" name="Subtitle 2"/>
          <p:cNvSpPr>
            <a:spLocks noGrp="1"/>
          </p:cNvSpPr>
          <p:nvPr>
            <p:ph idx="1"/>
          </p:nvPr>
        </p:nvSpPr>
        <p:spPr>
          <a:xfrm>
            <a:off x="3600450" y="1216109"/>
            <a:ext cx="4869180" cy="4773211"/>
          </a:xfrm>
        </p:spPr>
        <p:txBody>
          <a:bodyPr vert="horz" lIns="0" tIns="45720" rIns="0" bIns="45720" rtlCol="0" anchor="ctr">
            <a:normAutofit/>
          </a:bodyPr>
          <a:lstStyle/>
          <a:p>
            <a:r>
              <a:rPr lang="en-US" sz="3200" b="1" i="1" dirty="0">
                <a:solidFill>
                  <a:srgbClr val="1D6291"/>
                </a:solidFill>
                <a:latin typeface="+mn-lt"/>
              </a:rPr>
              <a:t>Interprofessional Collaborative Practice </a:t>
            </a:r>
            <a:r>
              <a:rPr lang="en-US" sz="3200" b="1" i="1" dirty="0">
                <a:solidFill>
                  <a:srgbClr val="1D6291"/>
                </a:solidFill>
              </a:rPr>
              <a:t>Contributes</a:t>
            </a:r>
            <a:r>
              <a:rPr lang="en-US" sz="3200" b="1" i="1" dirty="0">
                <a:solidFill>
                  <a:srgbClr val="1D6291"/>
                </a:solidFill>
                <a:latin typeface="+mn-lt"/>
              </a:rPr>
              <a:t> to </a:t>
            </a:r>
            <a:r>
              <a:rPr lang="en-US" sz="3200" b="1" i="1" dirty="0">
                <a:solidFill>
                  <a:srgbClr val="1D6291"/>
                </a:solidFill>
              </a:rPr>
              <a:t>Improving</a:t>
            </a:r>
            <a:r>
              <a:rPr lang="en-US" sz="3200" b="1" i="1" dirty="0">
                <a:solidFill>
                  <a:srgbClr val="1D6291"/>
                </a:solidFill>
                <a:latin typeface="+mn-lt"/>
              </a:rPr>
              <a:t> </a:t>
            </a:r>
            <a:r>
              <a:rPr lang="en-US" sz="3200" b="1" i="1" dirty="0">
                <a:solidFill>
                  <a:srgbClr val="1D6291"/>
                </a:solidFill>
              </a:rPr>
              <a:t>Healthcare</a:t>
            </a:r>
            <a:endParaRPr lang="en-US" sz="3200" b="1" i="1">
              <a:solidFill>
                <a:srgbClr val="1D6291"/>
              </a:solidFill>
              <a:latin typeface="+mn-lt"/>
              <a:cs typeface="Calibri"/>
            </a:endParaRPr>
          </a:p>
        </p:txBody>
      </p:sp>
    </p:spTree>
    <p:custDataLst>
      <p:tags r:id="rId1"/>
    </p:custDataLst>
    <p:extLst>
      <p:ext uri="{BB962C8B-B14F-4D97-AF65-F5344CB8AC3E}">
        <p14:creationId xmlns:p14="http://schemas.microsoft.com/office/powerpoint/2010/main" val="3334254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32029" y="385761"/>
            <a:ext cx="4776107" cy="1450757"/>
          </a:xfrm>
        </p:spPr>
        <p:txBody>
          <a:bodyPr>
            <a:normAutofit/>
          </a:bodyPr>
          <a:lstStyle/>
          <a:p>
            <a:r>
              <a:rPr lang="en-US" sz="3300">
                <a:solidFill>
                  <a:srgbClr val="2B715C"/>
                </a:solidFill>
              </a:rPr>
              <a:t>Definition of Interprofessional Collaborative Practice</a:t>
            </a:r>
          </a:p>
        </p:txBody>
      </p:sp>
      <p:sp>
        <p:nvSpPr>
          <p:cNvPr id="3" name="Content Placeholder 2"/>
          <p:cNvSpPr>
            <a:spLocks noGrp="1"/>
          </p:cNvSpPr>
          <p:nvPr>
            <p:ph idx="1"/>
          </p:nvPr>
        </p:nvSpPr>
        <p:spPr>
          <a:xfrm>
            <a:off x="3886200" y="2198914"/>
            <a:ext cx="4841111" cy="3670180"/>
          </a:xfrm>
        </p:spPr>
        <p:txBody>
          <a:bodyPr>
            <a:normAutofit/>
          </a:bodyPr>
          <a:lstStyle/>
          <a:p>
            <a:r>
              <a:rPr lang="en-US"/>
              <a:t>Multiple health workers from different professional backgrounds working together with patients, families, carers and communities to deliver the highest quality of care.</a:t>
            </a:r>
          </a:p>
          <a:p>
            <a:pPr algn="r"/>
            <a:r>
              <a:rPr lang="en-US" sz="1800" i="1"/>
              <a:t>Framework for Action on Interprofessional Education and Collaboration, WHO 2010</a:t>
            </a:r>
          </a:p>
        </p:txBody>
      </p:sp>
      <p:pic>
        <p:nvPicPr>
          <p:cNvPr id="7" name="Graphic 6">
            <a:extLst>
              <a:ext uri="{FF2B5EF4-FFF2-40B4-BE49-F238E27FC236}">
                <a16:creationId xmlns:a16="http://schemas.microsoft.com/office/drawing/2014/main" id="{34D6ED1B-0794-457A-B130-DECC20DEA9A2}"/>
              </a:ext>
            </a:extLst>
          </p:cNvPr>
          <p:cNvPicPr>
            <a:picLocks noChangeAspect="1"/>
          </p:cNvPicPr>
          <p:nvPr/>
        </p:nvPicPr>
        <p:blipFill rotWithShape="1">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7848" r="48490"/>
          <a:stretch/>
        </p:blipFill>
        <p:spPr>
          <a:xfrm>
            <a:off x="20" y="-12128"/>
            <a:ext cx="3490702" cy="6870127"/>
          </a:xfrm>
          <a:prstGeom prst="rect">
            <a:avLst/>
          </a:prstGeom>
        </p:spPr>
      </p:pic>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0C4CDD42-6E72-41DA-B302-F6D5987215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57199"/>
            <a:ext cx="9144000" cy="564502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039671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Forces Driving Change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83017468"/>
              </p:ext>
            </p:extLst>
          </p:nvPr>
        </p:nvGraphicFramePr>
        <p:xfrm>
          <a:off x="914400" y="1219200"/>
          <a:ext cx="7543800" cy="37860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717915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Forces Driving Change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48486441"/>
              </p:ext>
            </p:extLst>
          </p:nvPr>
        </p:nvGraphicFramePr>
        <p:xfrm>
          <a:off x="822722" y="2098514"/>
          <a:ext cx="7543800" cy="392128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025833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Forces Driving Change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8280274"/>
              </p:ext>
            </p:extLst>
          </p:nvPr>
        </p:nvGraphicFramePr>
        <p:xfrm>
          <a:off x="800100" y="1347001"/>
          <a:ext cx="7543800" cy="37860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706843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FFBA471-B61B-4845-BF41-1C08CD5F7D6F}"/>
              </a:ext>
            </a:extLst>
          </p:cNvPr>
          <p:cNvSpPr>
            <a:spLocks noGrp="1"/>
          </p:cNvSpPr>
          <p:nvPr>
            <p:ph type="body" sz="quarter" idx="3"/>
          </p:nvPr>
        </p:nvSpPr>
        <p:spPr>
          <a:xfrm>
            <a:off x="2628304" y="1005446"/>
            <a:ext cx="3887391" cy="617934"/>
          </a:xfrm>
        </p:spPr>
        <p:txBody>
          <a:bodyPr>
            <a:normAutofit/>
          </a:bodyPr>
          <a:lstStyle/>
          <a:p>
            <a:pPr algn="ctr"/>
            <a:r>
              <a:rPr lang="en-US" sz="2400"/>
              <a:t>The Quadruple Aim </a:t>
            </a:r>
          </a:p>
        </p:txBody>
      </p:sp>
      <p:pic>
        <p:nvPicPr>
          <p:cNvPr id="9" name="Content Placeholder 8" descr="15300300p739EDNmainquadruple-aim-400x400.gif"/>
          <p:cNvPicPr>
            <a:picLocks noGrp="1" noChangeAspect="1"/>
          </p:cNvPicPr>
          <p:nvPr>
            <p:ph sz="quarter" idx="4"/>
          </p:nvPr>
        </p:nvPicPr>
        <p:blipFill>
          <a:blip r:embed="rId4"/>
          <a:stretch>
            <a:fillRect/>
          </a:stretch>
        </p:blipFill>
        <p:spPr>
          <a:xfrm>
            <a:off x="2531872" y="1772300"/>
            <a:ext cx="4080254" cy="4080254"/>
          </a:xfrm>
          <a:prstGeom prst="rect">
            <a:avLst/>
          </a:prstGeom>
          <a:ln w="28575">
            <a:solidFill>
              <a:schemeClr val="accent5"/>
            </a:solidFill>
          </a:ln>
        </p:spPr>
      </p:pic>
    </p:spTree>
    <p:custDataLst>
      <p:tags r:id="rId1"/>
    </p:custDataLst>
    <p:extLst>
      <p:ext uri="{BB962C8B-B14F-4D97-AF65-F5344CB8AC3E}">
        <p14:creationId xmlns:p14="http://schemas.microsoft.com/office/powerpoint/2010/main" val="3333809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5F072-99F6-4ECD-991D-8050436D7601}"/>
              </a:ext>
            </a:extLst>
          </p:cNvPr>
          <p:cNvSpPr>
            <a:spLocks noGrp="1"/>
          </p:cNvSpPr>
          <p:nvPr>
            <p:ph type="title"/>
          </p:nvPr>
        </p:nvSpPr>
        <p:spPr/>
        <p:txBody>
          <a:bodyPr>
            <a:normAutofit/>
          </a:bodyPr>
          <a:lstStyle/>
          <a:p>
            <a:r>
              <a:rPr lang="en-US" sz="3700"/>
              <a:t>National and International Focus on need to improve Health and Health Care</a:t>
            </a:r>
          </a:p>
        </p:txBody>
      </p:sp>
      <p:graphicFrame>
        <p:nvGraphicFramePr>
          <p:cNvPr id="12" name="Content Placeholder 2">
            <a:extLst>
              <a:ext uri="{FF2B5EF4-FFF2-40B4-BE49-F238E27FC236}">
                <a16:creationId xmlns:a16="http://schemas.microsoft.com/office/drawing/2014/main" id="{B0F8A137-34CE-438C-80FA-6AB7BEE88A2A}"/>
              </a:ext>
            </a:extLst>
          </p:cNvPr>
          <p:cNvGraphicFramePr>
            <a:graphicFrameLocks noGrp="1"/>
          </p:cNvGraphicFramePr>
          <p:nvPr>
            <p:ph idx="1"/>
            <p:extLst>
              <p:ext uri="{D42A27DB-BD31-4B8C-83A1-F6EECF244321}">
                <p14:modId xmlns:p14="http://schemas.microsoft.com/office/powerpoint/2010/main" val="2760098844"/>
              </p:ext>
            </p:extLst>
          </p:nvPr>
        </p:nvGraphicFramePr>
        <p:xfrm>
          <a:off x="822722" y="2098515"/>
          <a:ext cx="7543800" cy="37860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A7484717-9EDF-43CE-B2E3-0FA63F33BA50}"/>
              </a:ext>
            </a:extLst>
          </p:cNvPr>
          <p:cNvSpPr txBox="1"/>
          <p:nvPr/>
        </p:nvSpPr>
        <p:spPr>
          <a:xfrm>
            <a:off x="2194322" y="4572000"/>
            <a:ext cx="6172200" cy="830997"/>
          </a:xfrm>
          <a:prstGeom prst="rect">
            <a:avLst/>
          </a:prstGeom>
          <a:noFill/>
        </p:spPr>
        <p:txBody>
          <a:bodyPr wrap="square" rtlCol="0">
            <a:spAutoFit/>
          </a:bodyPr>
          <a:lstStyle/>
          <a:p>
            <a:pPr lvl="0"/>
            <a:r>
              <a:rPr lang="en-US" sz="1600"/>
              <a:t>* In 2016, the Institute of Medicine (IOM) was renamed the Health and Medicine Division (HMD) of the National Academy of Sciences, Engineering and Medicine (NASEM). </a:t>
            </a:r>
          </a:p>
        </p:txBody>
      </p:sp>
    </p:spTree>
    <p:custDataLst>
      <p:tags r:id="rId1"/>
    </p:custDataLst>
    <p:extLst>
      <p:ext uri="{BB962C8B-B14F-4D97-AF65-F5344CB8AC3E}">
        <p14:creationId xmlns:p14="http://schemas.microsoft.com/office/powerpoint/2010/main" val="127843047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SLIDE_COUNT" val="1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9C645146B5F6D4690B2299F9A0ED570" ma:contentTypeVersion="13" ma:contentTypeDescription="Create a new document." ma:contentTypeScope="" ma:versionID="f9c8d89158ab189b5a3f737640a999b9">
  <xsd:schema xmlns:xsd="http://www.w3.org/2001/XMLSchema" xmlns:xs="http://www.w3.org/2001/XMLSchema" xmlns:p="http://schemas.microsoft.com/office/2006/metadata/properties" xmlns:ns3="af79862c-7b74-4824-8ae9-be7494348222" xmlns:ns4="1887b2ba-6daf-4cc0-9141-8879c9799539" targetNamespace="http://schemas.microsoft.com/office/2006/metadata/properties" ma:root="true" ma:fieldsID="28d303c4d670348099651497ee1f8b9d" ns3:_="" ns4:_="">
    <xsd:import namespace="af79862c-7b74-4824-8ae9-be7494348222"/>
    <xsd:import namespace="1887b2ba-6daf-4cc0-9141-8879c979953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79862c-7b74-4824-8ae9-be74943482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887b2ba-6daf-4cc0-9141-8879c9799539"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9F5769B-4293-4C9C-82F8-3AAF032A4F14}">
  <ds:schemaRefs>
    <ds:schemaRef ds:uri="http://schemas.microsoft.com/sharepoint/v3/contenttype/forms"/>
  </ds:schemaRefs>
</ds:datastoreItem>
</file>

<file path=customXml/itemProps2.xml><?xml version="1.0" encoding="utf-8"?>
<ds:datastoreItem xmlns:ds="http://schemas.openxmlformats.org/officeDocument/2006/customXml" ds:itemID="{1A64BD45-9777-4085-B9AF-053F06662230}">
  <ds:schemaRefs>
    <ds:schemaRef ds:uri="1887b2ba-6daf-4cc0-9141-8879c9799539"/>
    <ds:schemaRef ds:uri="af79862c-7b74-4824-8ae9-be749434822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909924D-970C-4F86-A621-83779748DDBC}">
  <ds:schemaRefs>
    <ds:schemaRef ds:uri="1887b2ba-6daf-4cc0-9141-8879c9799539"/>
    <ds:schemaRef ds:uri="af79862c-7b74-4824-8ae9-be749434822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2232</Words>
  <Application>Microsoft Office PowerPoint</Application>
  <PresentationFormat>On-screen Show (4:3)</PresentationFormat>
  <Paragraphs>125</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Arial Black</vt:lpstr>
      <vt:lpstr>Calibri</vt:lpstr>
      <vt:lpstr>Calibri Light</vt:lpstr>
      <vt:lpstr>Retrospect</vt:lpstr>
      <vt:lpstr>    </vt:lpstr>
      <vt:lpstr>Foundations of Interprofessional Collaborative Practice </vt:lpstr>
      <vt:lpstr>Definition of Interprofessional Collaborative Practice</vt:lpstr>
      <vt:lpstr>PowerPoint Presentation</vt:lpstr>
      <vt:lpstr>Forces Driving Change</vt:lpstr>
      <vt:lpstr>Forces Driving Change</vt:lpstr>
      <vt:lpstr>Forces Driving Change</vt:lpstr>
      <vt:lpstr>PowerPoint Presentation</vt:lpstr>
      <vt:lpstr>National and International Focus on need to improve Health and Health Care</vt:lpstr>
      <vt:lpstr>National and International Focus on need to improve Health and Health Care</vt:lpstr>
      <vt:lpstr>PowerPoint Presentation</vt:lpstr>
      <vt:lpstr>PowerPoint Presentation</vt:lpstr>
      <vt:lpstr>PowerPoint Presentation</vt:lpstr>
      <vt:lpstr>PowerPoint Presentation</vt:lpstr>
      <vt:lpstr>Not all cases of failure to collaborate are tragic</vt:lpstr>
      <vt:lpstr>In summary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Mary Keehn</dc:creator>
  <cp:lastModifiedBy>Erin Stapleton-Corcoran</cp:lastModifiedBy>
  <cp:revision>34</cp:revision>
  <cp:lastPrinted>2020-02-19T19:45:42Z</cp:lastPrinted>
  <dcterms:created xsi:type="dcterms:W3CDTF">2020-02-17T14:24:56Z</dcterms:created>
  <dcterms:modified xsi:type="dcterms:W3CDTF">2020-11-16T18:46:08Z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A9552E6A-FC5A-4E6C-B170-6630A00118CC</vt:lpwstr>
  </property>
  <property fmtid="{D5CDD505-2E9C-101B-9397-08002B2CF9AE}" pid="3" name="ArticulatePath">
    <vt:lpwstr>Foundations Module - Intro to ICP Part 2 - Jan 2020_Revised</vt:lpwstr>
  </property>
</Properties>
</file>