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2.xml" ContentType="application/vnd.openxmlformats-officedocument.presentationml.tags+xml"/>
  <Override PartName="/ppt/notesSlides/notesSlide1.xml" ContentType="application/vnd.openxmlformats-officedocument.presentationml.notesSlide+xml"/>
  <Override PartName="/ppt/tags/tag3.xml" ContentType="application/vnd.openxmlformats-officedocument.presentationml.tags+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tags/tag4.xml" ContentType="application/vnd.openxmlformats-officedocument.presentationml.tags+xml"/>
  <Override PartName="/ppt/notesSlides/notesSlide3.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tags/tag5.xml" ContentType="application/vnd.openxmlformats-officedocument.presentationml.tags+xml"/>
  <Override PartName="/ppt/notesSlides/notesSlide4.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tags/tag6.xml" ContentType="application/vnd.openxmlformats-officedocument.presentationml.tags+xml"/>
  <Override PartName="/ppt/notesSlides/notesSlide5.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notesSlides/notesSlide6.xml" ContentType="application/vnd.openxmlformats-officedocument.presentationml.notesSlide+xml"/>
  <Override PartName="/ppt/tags/tag13.xml" ContentType="application/vnd.openxmlformats-officedocument.presentationml.tags+xml"/>
  <Override PartName="/ppt/notesSlides/notesSlide7.xml" ContentType="application/vnd.openxmlformats-officedocument.presentationml.notesSlide+xml"/>
  <Override PartName="/ppt/tags/tag14.xml" ContentType="application/vnd.openxmlformats-officedocument.presentationml.tags+xml"/>
  <Override PartName="/ppt/notesSlides/notesSlide8.xml" ContentType="application/vnd.openxmlformats-officedocument.presentationml.notesSlide+xml"/>
  <Override PartName="/ppt/tags/tag15.xml" ContentType="application/vnd.openxmlformats-officedocument.presentationml.tags+xml"/>
  <Override PartName="/ppt/notesSlides/notesSlide9.xml" ContentType="application/vnd.openxmlformats-officedocument.presentationml.notesSlide+xml"/>
  <Override PartName="/ppt/tags/tag16.xml" ContentType="application/vnd.openxmlformats-officedocument.presentationml.tags+xml"/>
  <Override PartName="/ppt/notesSlides/notesSlide10.xml" ContentType="application/vnd.openxmlformats-officedocument.presentationml.notesSlide+xml"/>
  <Override PartName="/ppt/tags/tag17.xml" ContentType="application/vnd.openxmlformats-officedocument.presentationml.tags+xml"/>
  <Override PartName="/ppt/notesSlides/notesSlide11.xml" ContentType="application/vnd.openxmlformats-officedocument.presentationml.notesSlide+xml"/>
  <Override PartName="/ppt/tags/tag18.xml" ContentType="application/vnd.openxmlformats-officedocument.presentationml.tags+xml"/>
  <Override PartName="/ppt/notesSlides/notesSlide12.xml" ContentType="application/vnd.openxmlformats-officedocument.presentationml.notesSlide+xml"/>
  <Override PartName="/ppt/tags/tag19.xml" ContentType="application/vnd.openxmlformats-officedocument.presentationml.tags+xml"/>
  <Override PartName="/ppt/notesSlides/notesSlide13.xml" ContentType="application/vnd.openxmlformats-officedocument.presentationml.notesSlide+xml"/>
  <Override PartName="/ppt/tags/tag20.xml" ContentType="application/vnd.openxmlformats-officedocument.presentationml.tags+xml"/>
  <Override PartName="/ppt/notesSlides/notesSlide14.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25"/>
  </p:notesMasterIdLst>
  <p:handoutMasterIdLst>
    <p:handoutMasterId r:id="rId26"/>
  </p:handoutMasterIdLst>
  <p:sldIdLst>
    <p:sldId id="487" r:id="rId5"/>
    <p:sldId id="508" r:id="rId6"/>
    <p:sldId id="392" r:id="rId7"/>
    <p:sldId id="506" r:id="rId8"/>
    <p:sldId id="507" r:id="rId9"/>
    <p:sldId id="505" r:id="rId10"/>
    <p:sldId id="498" r:id="rId11"/>
    <p:sldId id="499" r:id="rId12"/>
    <p:sldId id="500" r:id="rId13"/>
    <p:sldId id="501" r:id="rId14"/>
    <p:sldId id="502" r:id="rId15"/>
    <p:sldId id="497" r:id="rId16"/>
    <p:sldId id="485" r:id="rId17"/>
    <p:sldId id="468" r:id="rId18"/>
    <p:sldId id="479" r:id="rId19"/>
    <p:sldId id="486" r:id="rId20"/>
    <p:sldId id="481" r:id="rId21"/>
    <p:sldId id="482" r:id="rId22"/>
    <p:sldId id="483" r:id="rId23"/>
    <p:sldId id="439" r:id="rId24"/>
  </p:sldIdLst>
  <p:sldSz cx="12192000" cy="6858000"/>
  <p:notesSz cx="6858000" cy="9240838"/>
  <p:custDataLst>
    <p:tags r:id="rId27"/>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15:guide id="1" orient="horz" pos="2983" userDrawn="1">
          <p15:clr>
            <a:srgbClr val="A4A3A4"/>
          </p15:clr>
        </p15:guide>
        <p15:guide id="2" pos="2232" userDrawn="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Mary Keehn" initials="MK" lastIdx="4" clrIdx="0">
    <p:extLst>
      <p:ext uri="{19B8F6BF-5375-455C-9EA6-DF929625EA0E}">
        <p15:presenceInfo xmlns:p15="http://schemas.microsoft.com/office/powerpoint/2012/main" userId="d134cb3eaf96a793"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D6295"/>
    <a:srgbClr val="CBD5E1"/>
    <a:srgbClr val="186F9E"/>
    <a:srgbClr val="0D5672"/>
    <a:srgbClr val="B43500"/>
    <a:srgbClr val="AD6300"/>
    <a:srgbClr val="A5A5A5"/>
    <a:srgbClr val="BC6345"/>
    <a:srgbClr val="B89253"/>
    <a:srgbClr val="B87645"/>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3245030-5C6D-23CA-F785-0024BE068920}" v="35" dt="2020-10-12T21:31:06.424"/>
    <p1510:client id="{06F31FDF-FC03-7685-0A6B-1094BE105E44}" v="151" dt="2020-10-22T14:32:00.454"/>
    <p1510:client id="{3B43F8A0-F82F-3919-80B6-DA78F47D81B2}" v="4" dt="2020-10-15T23:36:46.447"/>
    <p1510:client id="{4245555C-42DA-76F6-34B5-7B4514A7A1BA}" v="22" dt="2020-10-14T18:06:09.741"/>
    <p1510:client id="{42D6E325-7CD5-38D1-190F-B503CCB0DC8C}" v="6" dt="2020-10-21T18:58:32.717"/>
    <p1510:client id="{759BABA1-3978-E2E1-400E-73F882AB182F}" v="53" dt="2020-10-21T20:21:45.497"/>
    <p1510:client id="{7BF05D31-6F6F-37CB-68F9-67006370DE46}" v="118" dt="2020-10-07T03:04:59.058"/>
    <p1510:client id="{A66CABAC-50C4-803E-2675-7AFB3627DB7D}" v="38" dt="2020-10-22T14:05:10.231"/>
    <p1510:client id="{E7407386-A4DC-6424-FEE4-FD74578EC04C}" v="103" dt="2020-10-07T12:54:27.231"/>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78" d="100"/>
          <a:sy n="78" d="100"/>
        </p:scale>
        <p:origin x="778" y="58"/>
      </p:cViewPr>
      <p:guideLst>
        <p:guide orient="horz" pos="2160"/>
        <p:guide pos="3840"/>
      </p:guideLst>
    </p:cSldViewPr>
  </p:slideViewPr>
  <p:notesTextViewPr>
    <p:cViewPr>
      <p:scale>
        <a:sx n="1" d="1"/>
        <a:sy n="1" d="1"/>
      </p:scale>
      <p:origin x="0" y="0"/>
    </p:cViewPr>
  </p:notesTextViewPr>
  <p:notesViewPr>
    <p:cSldViewPr snapToGrid="0">
      <p:cViewPr>
        <p:scale>
          <a:sx n="1" d="2"/>
          <a:sy n="1" d="2"/>
        </p:scale>
        <p:origin x="0" y="0"/>
      </p:cViewPr>
      <p:guideLst>
        <p:guide orient="horz" pos="2983"/>
        <p:guide pos="2232"/>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handoutMaster" Target="handoutMasters/handoutMaster1.xml"/><Relationship Id="rId3" Type="http://schemas.openxmlformats.org/officeDocument/2006/relationships/customXml" Target="../customXml/item3.xml"/><Relationship Id="rId21" Type="http://schemas.openxmlformats.org/officeDocument/2006/relationships/slide" Target="slides/slide17.xml"/><Relationship Id="rId34" Type="http://schemas.microsoft.com/office/2015/10/relationships/revisionInfo" Target="revisionInfo.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notesMaster" Target="notesMasters/notesMaster1.xml"/><Relationship Id="rId33"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commentAuthors" Target="commentAuthor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tags" Target="tags/tag1.xml"/><Relationship Id="rId30" Type="http://schemas.openxmlformats.org/officeDocument/2006/relationships/viewProps" Target="viewProps.xml"/><Relationship Id="rId8" Type="http://schemas.openxmlformats.org/officeDocument/2006/relationships/slide" Target="slides/slide4.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tapleton-Corcoran, Erin" userId="S::erinls2@uic.edu::028f4a3f-3d42-4797-ad92-e93d0b109bd1" providerId="AD" clId="Web-{3B43F8A0-F82F-3919-80B6-DA78F47D81B2}"/>
    <pc:docChg chg="delSld modSld">
      <pc:chgData name="Stapleton-Corcoran, Erin" userId="S::erinls2@uic.edu::028f4a3f-3d42-4797-ad92-e93d0b109bd1" providerId="AD" clId="Web-{3B43F8A0-F82F-3919-80B6-DA78F47D81B2}" dt="2020-10-15T23:36:46.447" v="3" actId="1076"/>
      <pc:docMkLst>
        <pc:docMk/>
      </pc:docMkLst>
      <pc:sldChg chg="del">
        <pc:chgData name="Stapleton-Corcoran, Erin" userId="S::erinls2@uic.edu::028f4a3f-3d42-4797-ad92-e93d0b109bd1" providerId="AD" clId="Web-{3B43F8A0-F82F-3919-80B6-DA78F47D81B2}" dt="2020-10-15T23:25:45.926" v="0"/>
        <pc:sldMkLst>
          <pc:docMk/>
          <pc:sldMk cId="1138729461" sldId="393"/>
        </pc:sldMkLst>
      </pc:sldChg>
      <pc:sldChg chg="modSp">
        <pc:chgData name="Stapleton-Corcoran, Erin" userId="S::erinls2@uic.edu::028f4a3f-3d42-4797-ad92-e93d0b109bd1" providerId="AD" clId="Web-{3B43F8A0-F82F-3919-80B6-DA78F47D81B2}" dt="2020-10-15T23:36:39.759" v="2" actId="1076"/>
        <pc:sldMkLst>
          <pc:docMk/>
          <pc:sldMk cId="4222526148" sldId="497"/>
        </pc:sldMkLst>
        <pc:grpChg chg="mod">
          <ac:chgData name="Stapleton-Corcoran, Erin" userId="S::erinls2@uic.edu::028f4a3f-3d42-4797-ad92-e93d0b109bd1" providerId="AD" clId="Web-{3B43F8A0-F82F-3919-80B6-DA78F47D81B2}" dt="2020-10-15T23:36:39.759" v="2" actId="1076"/>
          <ac:grpSpMkLst>
            <pc:docMk/>
            <pc:sldMk cId="4222526148" sldId="497"/>
            <ac:grpSpMk id="6" creationId="{6E3C0D6C-61F3-4CD7-B189-372DB47520F3}"/>
          </ac:grpSpMkLst>
        </pc:grpChg>
      </pc:sldChg>
      <pc:sldChg chg="modSp">
        <pc:chgData name="Stapleton-Corcoran, Erin" userId="S::erinls2@uic.edu::028f4a3f-3d42-4797-ad92-e93d0b109bd1" providerId="AD" clId="Web-{3B43F8A0-F82F-3919-80B6-DA78F47D81B2}" dt="2020-10-15T23:36:46.447" v="3" actId="1076"/>
        <pc:sldMkLst>
          <pc:docMk/>
          <pc:sldMk cId="2727778195" sldId="502"/>
        </pc:sldMkLst>
        <pc:spChg chg="mod">
          <ac:chgData name="Stapleton-Corcoran, Erin" userId="S::erinls2@uic.edu::028f4a3f-3d42-4797-ad92-e93d0b109bd1" providerId="AD" clId="Web-{3B43F8A0-F82F-3919-80B6-DA78F47D81B2}" dt="2020-10-15T23:36:46.447" v="3" actId="1076"/>
          <ac:spMkLst>
            <pc:docMk/>
            <pc:sldMk cId="2727778195" sldId="502"/>
            <ac:spMk id="3" creationId="{AA98B5A7-3F47-4738-9C18-A999E2AAB0D9}"/>
          </ac:spMkLst>
        </pc:spChg>
      </pc:sldChg>
    </pc:docChg>
  </pc:docChgLst>
  <pc:docChgLst>
    <pc:chgData name="Stapleton-Corcoran, Erin" userId="S::erinls2@uic.edu::028f4a3f-3d42-4797-ad92-e93d0b109bd1" providerId="AD" clId="Web-{42D6E325-7CD5-38D1-190F-B503CCB0DC8C}"/>
    <pc:docChg chg="addSld delSld modSld addMainMaster">
      <pc:chgData name="Stapleton-Corcoran, Erin" userId="S::erinls2@uic.edu::028f4a3f-3d42-4797-ad92-e93d0b109bd1" providerId="AD" clId="Web-{42D6E325-7CD5-38D1-190F-B503CCB0DC8C}" dt="2020-10-21T18:58:32.717" v="5"/>
      <pc:docMkLst>
        <pc:docMk/>
      </pc:docMkLst>
      <pc:sldChg chg="addSp delSp modSp add del mod modClrScheme delDesignElem chgLayout">
        <pc:chgData name="Stapleton-Corcoran, Erin" userId="S::erinls2@uic.edu::028f4a3f-3d42-4797-ad92-e93d0b109bd1" providerId="AD" clId="Web-{42D6E325-7CD5-38D1-190F-B503CCB0DC8C}" dt="2020-10-21T18:55:22.156" v="3"/>
        <pc:sldMkLst>
          <pc:docMk/>
          <pc:sldMk cId="1576255219" sldId="508"/>
        </pc:sldMkLst>
        <pc:spChg chg="mod ord">
          <ac:chgData name="Stapleton-Corcoran, Erin" userId="S::erinls2@uic.edu::028f4a3f-3d42-4797-ad92-e93d0b109bd1" providerId="AD" clId="Web-{42D6E325-7CD5-38D1-190F-B503CCB0DC8C}" dt="2020-10-21T18:55:05.109" v="2"/>
          <ac:spMkLst>
            <pc:docMk/>
            <pc:sldMk cId="1576255219" sldId="508"/>
            <ac:spMk id="2" creationId="{00000000-0000-0000-0000-000000000000}"/>
          </ac:spMkLst>
        </pc:spChg>
        <pc:spChg chg="mod ord">
          <ac:chgData name="Stapleton-Corcoran, Erin" userId="S::erinls2@uic.edu::028f4a3f-3d42-4797-ad92-e93d0b109bd1" providerId="AD" clId="Web-{42D6E325-7CD5-38D1-190F-B503CCB0DC8C}" dt="2020-10-21T18:55:05.109" v="2"/>
          <ac:spMkLst>
            <pc:docMk/>
            <pc:sldMk cId="1576255219" sldId="508"/>
            <ac:spMk id="3" creationId="{00000000-0000-0000-0000-000000000000}"/>
          </ac:spMkLst>
        </pc:spChg>
        <pc:spChg chg="add mod ord">
          <ac:chgData name="Stapleton-Corcoran, Erin" userId="S::erinls2@uic.edu::028f4a3f-3d42-4797-ad92-e93d0b109bd1" providerId="AD" clId="Web-{42D6E325-7CD5-38D1-190F-B503CCB0DC8C}" dt="2020-10-21T18:55:05.109" v="2"/>
          <ac:spMkLst>
            <pc:docMk/>
            <pc:sldMk cId="1576255219" sldId="508"/>
            <ac:spMk id="4" creationId="{DCB5D13C-EEFE-4460-BD39-7129548DE4FF}"/>
          </ac:spMkLst>
        </pc:spChg>
        <pc:spChg chg="add mod ord">
          <ac:chgData name="Stapleton-Corcoran, Erin" userId="S::erinls2@uic.edu::028f4a3f-3d42-4797-ad92-e93d0b109bd1" providerId="AD" clId="Web-{42D6E325-7CD5-38D1-190F-B503CCB0DC8C}" dt="2020-10-21T18:55:05.109" v="2"/>
          <ac:spMkLst>
            <pc:docMk/>
            <pc:sldMk cId="1576255219" sldId="508"/>
            <ac:spMk id="5" creationId="{9A2134D5-994B-46BB-9155-2640F51D8BA3}"/>
          </ac:spMkLst>
        </pc:spChg>
        <pc:spChg chg="del">
          <ac:chgData name="Stapleton-Corcoran, Erin" userId="S::erinls2@uic.edu::028f4a3f-3d42-4797-ad92-e93d0b109bd1" providerId="AD" clId="Web-{42D6E325-7CD5-38D1-190F-B503CCB0DC8C}" dt="2020-10-21T18:54:52.968" v="1"/>
          <ac:spMkLst>
            <pc:docMk/>
            <pc:sldMk cId="1576255219" sldId="508"/>
            <ac:spMk id="23" creationId="{DE1F88EA-5B85-4782-9A95-9C738F48EC17}"/>
          </ac:spMkLst>
        </pc:spChg>
        <pc:spChg chg="del">
          <ac:chgData name="Stapleton-Corcoran, Erin" userId="S::erinls2@uic.edu::028f4a3f-3d42-4797-ad92-e93d0b109bd1" providerId="AD" clId="Web-{42D6E325-7CD5-38D1-190F-B503CCB0DC8C}" dt="2020-10-21T18:54:52.968" v="1"/>
          <ac:spMkLst>
            <pc:docMk/>
            <pc:sldMk cId="1576255219" sldId="508"/>
            <ac:spMk id="25" creationId="{E9A9E663-1F8A-406B-B295-B1EF8596D1D5}"/>
          </ac:spMkLst>
        </pc:spChg>
        <pc:spChg chg="del">
          <ac:chgData name="Stapleton-Corcoran, Erin" userId="S::erinls2@uic.edu::028f4a3f-3d42-4797-ad92-e93d0b109bd1" providerId="AD" clId="Web-{42D6E325-7CD5-38D1-190F-B503CCB0DC8C}" dt="2020-10-21T18:54:52.968" v="1"/>
          <ac:spMkLst>
            <pc:docMk/>
            <pc:sldMk cId="1576255219" sldId="508"/>
            <ac:spMk id="29" creationId="{3741B58E-3B65-4A01-A276-975AB2CF8A08}"/>
          </ac:spMkLst>
        </pc:spChg>
        <pc:spChg chg="del">
          <ac:chgData name="Stapleton-Corcoran, Erin" userId="S::erinls2@uic.edu::028f4a3f-3d42-4797-ad92-e93d0b109bd1" providerId="AD" clId="Web-{42D6E325-7CD5-38D1-190F-B503CCB0DC8C}" dt="2020-10-21T18:54:52.968" v="1"/>
          <ac:spMkLst>
            <pc:docMk/>
            <pc:sldMk cId="1576255219" sldId="508"/>
            <ac:spMk id="31" creationId="{7AAC67C3-831B-4AB1-A259-DFB839CAFAFC}"/>
          </ac:spMkLst>
        </pc:spChg>
        <pc:spChg chg="del">
          <ac:chgData name="Stapleton-Corcoran, Erin" userId="S::erinls2@uic.edu::028f4a3f-3d42-4797-ad92-e93d0b109bd1" providerId="AD" clId="Web-{42D6E325-7CD5-38D1-190F-B503CCB0DC8C}" dt="2020-10-21T18:54:52.968" v="1"/>
          <ac:spMkLst>
            <pc:docMk/>
            <pc:sldMk cId="1576255219" sldId="508"/>
            <ac:spMk id="33" creationId="{054B3F04-9EAC-45C0-B3CE-0387EEA10A0C}"/>
          </ac:spMkLst>
        </pc:spChg>
        <pc:cxnChg chg="del">
          <ac:chgData name="Stapleton-Corcoran, Erin" userId="S::erinls2@uic.edu::028f4a3f-3d42-4797-ad92-e93d0b109bd1" providerId="AD" clId="Web-{42D6E325-7CD5-38D1-190F-B503CCB0DC8C}" dt="2020-10-21T18:54:52.968" v="1"/>
          <ac:cxnSpMkLst>
            <pc:docMk/>
            <pc:sldMk cId="1576255219" sldId="508"/>
            <ac:cxnSpMk id="27" creationId="{EC97561C-9294-4114-A5D6-9CF6CF68AC74}"/>
          </ac:cxnSpMkLst>
        </pc:cxnChg>
      </pc:sldChg>
      <pc:sldChg chg="add del">
        <pc:chgData name="Stapleton-Corcoran, Erin" userId="S::erinls2@uic.edu::028f4a3f-3d42-4797-ad92-e93d0b109bd1" providerId="AD" clId="Web-{42D6E325-7CD5-38D1-190F-B503CCB0DC8C}" dt="2020-10-21T18:58:32.717" v="5"/>
        <pc:sldMkLst>
          <pc:docMk/>
          <pc:sldMk cId="3723915129" sldId="508"/>
        </pc:sldMkLst>
      </pc:sldChg>
      <pc:sldMasterChg chg="add addSldLayout">
        <pc:chgData name="Stapleton-Corcoran, Erin" userId="S::erinls2@uic.edu::028f4a3f-3d42-4797-ad92-e93d0b109bd1" providerId="AD" clId="Web-{42D6E325-7CD5-38D1-190F-B503CCB0DC8C}" dt="2020-10-21T18:54:30.406" v="0"/>
        <pc:sldMasterMkLst>
          <pc:docMk/>
          <pc:sldMasterMk cId="4027027343" sldId="2147483773"/>
        </pc:sldMasterMkLst>
        <pc:sldLayoutChg chg="add">
          <pc:chgData name="Stapleton-Corcoran, Erin" userId="S::erinls2@uic.edu::028f4a3f-3d42-4797-ad92-e93d0b109bd1" providerId="AD" clId="Web-{42D6E325-7CD5-38D1-190F-B503CCB0DC8C}" dt="2020-10-21T18:54:30.406" v="0"/>
          <pc:sldLayoutMkLst>
            <pc:docMk/>
            <pc:sldMasterMk cId="4027027343" sldId="2147483773"/>
            <pc:sldLayoutMk cId="2589985472" sldId="2147483774"/>
          </pc:sldLayoutMkLst>
        </pc:sldLayoutChg>
      </pc:sldMasterChg>
    </pc:docChg>
  </pc:docChgLst>
  <pc:docChgLst>
    <pc:chgData name="Stapleton-Corcoran, Erin" userId="S::erinls2@uic.edu::028f4a3f-3d42-4797-ad92-e93d0b109bd1" providerId="AD" clId="Web-{A66CABAC-50C4-803E-2675-7AFB3627DB7D}"/>
    <pc:docChg chg="modSld">
      <pc:chgData name="Stapleton-Corcoran, Erin" userId="S::erinls2@uic.edu::028f4a3f-3d42-4797-ad92-e93d0b109bd1" providerId="AD" clId="Web-{A66CABAC-50C4-803E-2675-7AFB3627DB7D}" dt="2020-10-22T14:05:10.231" v="36" actId="14100"/>
      <pc:docMkLst>
        <pc:docMk/>
      </pc:docMkLst>
      <pc:sldChg chg="addSp delSp modSp">
        <pc:chgData name="Stapleton-Corcoran, Erin" userId="S::erinls2@uic.edu::028f4a3f-3d42-4797-ad92-e93d0b109bd1" providerId="AD" clId="Web-{A66CABAC-50C4-803E-2675-7AFB3627DB7D}" dt="2020-10-22T14:05:10.231" v="36" actId="14100"/>
        <pc:sldMkLst>
          <pc:docMk/>
          <pc:sldMk cId="2061173308" sldId="508"/>
        </pc:sldMkLst>
        <pc:spChg chg="add mod">
          <ac:chgData name="Stapleton-Corcoran, Erin" userId="S::erinls2@uic.edu::028f4a3f-3d42-4797-ad92-e93d0b109bd1" providerId="AD" clId="Web-{A66CABAC-50C4-803E-2675-7AFB3627DB7D}" dt="2020-10-22T14:05:10.231" v="36" actId="14100"/>
          <ac:spMkLst>
            <pc:docMk/>
            <pc:sldMk cId="2061173308" sldId="508"/>
            <ac:spMk id="2" creationId="{987A4EF1-4312-4909-956E-88BC5646516F}"/>
          </ac:spMkLst>
        </pc:spChg>
        <pc:spChg chg="del">
          <ac:chgData name="Stapleton-Corcoran, Erin" userId="S::erinls2@uic.edu::028f4a3f-3d42-4797-ad92-e93d0b109bd1" providerId="AD" clId="Web-{A66CABAC-50C4-803E-2675-7AFB3627DB7D}" dt="2020-10-22T14:00:26.882" v="2"/>
          <ac:spMkLst>
            <pc:docMk/>
            <pc:sldMk cId="2061173308" sldId="508"/>
            <ac:spMk id="6" creationId="{43AAE770-EBE9-4596-8773-07E3F43FF429}"/>
          </ac:spMkLst>
        </pc:spChg>
        <pc:spChg chg="del mod">
          <ac:chgData name="Stapleton-Corcoran, Erin" userId="S::erinls2@uic.edu::028f4a3f-3d42-4797-ad92-e93d0b109bd1" providerId="AD" clId="Web-{A66CABAC-50C4-803E-2675-7AFB3627DB7D}" dt="2020-10-22T14:00:24.897" v="1"/>
          <ac:spMkLst>
            <pc:docMk/>
            <pc:sldMk cId="2061173308" sldId="508"/>
            <ac:spMk id="7" creationId="{AE25A03A-04A7-428E-B1BD-54BE2FC25918}"/>
          </ac:spMkLst>
        </pc:spChg>
      </pc:sldChg>
    </pc:docChg>
  </pc:docChgLst>
  <pc:docChgLst>
    <pc:chgData name="Stapleton-Corcoran, Erin" userId="S::erinls2@uic.edu::028f4a3f-3d42-4797-ad92-e93d0b109bd1" providerId="AD" clId="Web-{759BABA1-3978-E2E1-400E-73F882AB182F}"/>
    <pc:docChg chg="addSld modSld sldOrd">
      <pc:chgData name="Stapleton-Corcoran, Erin" userId="S::erinls2@uic.edu::028f4a3f-3d42-4797-ad92-e93d0b109bd1" providerId="AD" clId="Web-{759BABA1-3978-E2E1-400E-73F882AB182F}" dt="2020-10-21T20:21:45.466" v="47"/>
      <pc:docMkLst>
        <pc:docMk/>
      </pc:docMkLst>
      <pc:sldChg chg="modSp">
        <pc:chgData name="Stapleton-Corcoran, Erin" userId="S::erinls2@uic.edu::028f4a3f-3d42-4797-ad92-e93d0b109bd1" providerId="AD" clId="Web-{759BABA1-3978-E2E1-400E-73F882AB182F}" dt="2020-10-21T20:21:45.372" v="46" actId="14100"/>
        <pc:sldMkLst>
          <pc:docMk/>
          <pc:sldMk cId="1061739709" sldId="487"/>
        </pc:sldMkLst>
        <pc:spChg chg="mod">
          <ac:chgData name="Stapleton-Corcoran, Erin" userId="S::erinls2@uic.edu::028f4a3f-3d42-4797-ad92-e93d0b109bd1" providerId="AD" clId="Web-{759BABA1-3978-E2E1-400E-73F882AB182F}" dt="2020-10-21T20:21:45.372" v="46" actId="14100"/>
          <ac:spMkLst>
            <pc:docMk/>
            <pc:sldMk cId="1061739709" sldId="487"/>
            <ac:spMk id="4" creationId="{00000000-0000-0000-0000-000000000000}"/>
          </ac:spMkLst>
        </pc:spChg>
      </pc:sldChg>
      <pc:sldChg chg="delSp modSp new ord">
        <pc:chgData name="Stapleton-Corcoran, Erin" userId="S::erinls2@uic.edu::028f4a3f-3d42-4797-ad92-e93d0b109bd1" providerId="AD" clId="Web-{759BABA1-3978-E2E1-400E-73F882AB182F}" dt="2020-10-21T20:21:45.466" v="47"/>
        <pc:sldMkLst>
          <pc:docMk/>
          <pc:sldMk cId="2061173308" sldId="508"/>
        </pc:sldMkLst>
        <pc:spChg chg="del">
          <ac:chgData name="Stapleton-Corcoran, Erin" userId="S::erinls2@uic.edu::028f4a3f-3d42-4797-ad92-e93d0b109bd1" providerId="AD" clId="Web-{759BABA1-3978-E2E1-400E-73F882AB182F}" dt="2020-10-21T20:17:17.108" v="34"/>
          <ac:spMkLst>
            <pc:docMk/>
            <pc:sldMk cId="2061173308" sldId="508"/>
            <ac:spMk id="2" creationId="{C4FB91AB-9340-46AE-9FDE-F485DFC6A10A}"/>
          </ac:spMkLst>
        </pc:spChg>
        <pc:spChg chg="mod">
          <ac:chgData name="Stapleton-Corcoran, Erin" userId="S::erinls2@uic.edu::028f4a3f-3d42-4797-ad92-e93d0b109bd1" providerId="AD" clId="Web-{759BABA1-3978-E2E1-400E-73F882AB182F}" dt="2020-10-21T20:17:29.546" v="36" actId="20577"/>
          <ac:spMkLst>
            <pc:docMk/>
            <pc:sldMk cId="2061173308" sldId="508"/>
            <ac:spMk id="3" creationId="{C426E409-6E3F-4F35-BA89-27F1E432764C}"/>
          </ac:spMkLst>
        </pc:spChg>
      </pc:sldChg>
    </pc:docChg>
  </pc:docChgLst>
  <pc:docChgLst>
    <pc:chgData name="Stapleton-Corcoran, Erin" userId="S::erinls2@uic.edu::028f4a3f-3d42-4797-ad92-e93d0b109bd1" providerId="AD" clId="Web-{06F31FDF-FC03-7685-0A6B-1094BE105E44}"/>
    <pc:docChg chg="modSld">
      <pc:chgData name="Stapleton-Corcoran, Erin" userId="S::erinls2@uic.edu::028f4a3f-3d42-4797-ad92-e93d0b109bd1" providerId="AD" clId="Web-{06F31FDF-FC03-7685-0A6B-1094BE105E44}" dt="2020-10-22T14:32:00.454" v="149" actId="20577"/>
      <pc:docMkLst>
        <pc:docMk/>
      </pc:docMkLst>
      <pc:sldChg chg="modSp">
        <pc:chgData name="Stapleton-Corcoran, Erin" userId="S::erinls2@uic.edu::028f4a3f-3d42-4797-ad92-e93d0b109bd1" providerId="AD" clId="Web-{06F31FDF-FC03-7685-0A6B-1094BE105E44}" dt="2020-10-22T14:09:42.165" v="23" actId="1076"/>
        <pc:sldMkLst>
          <pc:docMk/>
          <pc:sldMk cId="1061739709" sldId="487"/>
        </pc:sldMkLst>
        <pc:spChg chg="mod">
          <ac:chgData name="Stapleton-Corcoran, Erin" userId="S::erinls2@uic.edu::028f4a3f-3d42-4797-ad92-e93d0b109bd1" providerId="AD" clId="Web-{06F31FDF-FC03-7685-0A6B-1094BE105E44}" dt="2020-10-22T14:09:42.165" v="23" actId="1076"/>
          <ac:spMkLst>
            <pc:docMk/>
            <pc:sldMk cId="1061739709" sldId="487"/>
            <ac:spMk id="4" creationId="{00000000-0000-0000-0000-000000000000}"/>
          </ac:spMkLst>
        </pc:spChg>
      </pc:sldChg>
      <pc:sldChg chg="modSp">
        <pc:chgData name="Stapleton-Corcoran, Erin" userId="S::erinls2@uic.edu::028f4a3f-3d42-4797-ad92-e93d0b109bd1" providerId="AD" clId="Web-{06F31FDF-FC03-7685-0A6B-1094BE105E44}" dt="2020-10-22T14:31:49.360" v="147" actId="20577"/>
        <pc:sldMkLst>
          <pc:docMk/>
          <pc:sldMk cId="2061173308" sldId="508"/>
        </pc:sldMkLst>
        <pc:spChg chg="mod">
          <ac:chgData name="Stapleton-Corcoran, Erin" userId="S::erinls2@uic.edu::028f4a3f-3d42-4797-ad92-e93d0b109bd1" providerId="AD" clId="Web-{06F31FDF-FC03-7685-0A6B-1094BE105E44}" dt="2020-10-22T14:22:26.935" v="145" actId="1076"/>
          <ac:spMkLst>
            <pc:docMk/>
            <pc:sldMk cId="2061173308" sldId="508"/>
            <ac:spMk id="2" creationId="{987A4EF1-4312-4909-956E-88BC5646516F}"/>
          </ac:spMkLst>
        </pc:spChg>
        <pc:spChg chg="mod">
          <ac:chgData name="Stapleton-Corcoran, Erin" userId="S::erinls2@uic.edu::028f4a3f-3d42-4797-ad92-e93d0b109bd1" providerId="AD" clId="Web-{06F31FDF-FC03-7685-0A6B-1094BE105E44}" dt="2020-10-22T14:31:49.360" v="147" actId="20577"/>
          <ac:spMkLst>
            <pc:docMk/>
            <pc:sldMk cId="2061173308" sldId="508"/>
            <ac:spMk id="3" creationId="{C426E409-6E3F-4F35-BA89-27F1E432764C}"/>
          </ac:spMkLst>
        </pc:spChg>
      </pc:sldChg>
    </pc:docChg>
  </pc:docChgLst>
</pc:chgInfo>
</file>

<file path=ppt/diagrams/colors1.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AEED0027-32A3-434E-9AC9-047567A6AE44}" type="doc">
      <dgm:prSet loTypeId="urn:microsoft.com/office/officeart/2005/8/layout/hList1" loCatId="list" qsTypeId="urn:microsoft.com/office/officeart/2005/8/quickstyle/3d3" qsCatId="3D" csTypeId="urn:microsoft.com/office/officeart/2005/8/colors/colorful5" csCatId="colorful" phldr="1"/>
      <dgm:spPr/>
      <dgm:t>
        <a:bodyPr/>
        <a:lstStyle/>
        <a:p>
          <a:endParaRPr lang="en-US"/>
        </a:p>
      </dgm:t>
    </dgm:pt>
    <dgm:pt modelId="{05779DA8-1850-4D51-B49B-AB8A29C982E0}">
      <dgm:prSet/>
      <dgm:spPr/>
      <dgm:t>
        <a:bodyPr/>
        <a:lstStyle/>
        <a:p>
          <a:r>
            <a:rPr lang="en-US"/>
            <a:t>Historical</a:t>
          </a:r>
        </a:p>
      </dgm:t>
    </dgm:pt>
    <dgm:pt modelId="{FCB7D3D8-78B8-46DC-A459-E756C0583E9F}" type="parTrans" cxnId="{6C303158-C117-47B2-BA3C-725DDC03791C}">
      <dgm:prSet/>
      <dgm:spPr/>
      <dgm:t>
        <a:bodyPr/>
        <a:lstStyle/>
        <a:p>
          <a:endParaRPr lang="en-US"/>
        </a:p>
      </dgm:t>
    </dgm:pt>
    <dgm:pt modelId="{68D0D147-2506-489B-97B2-4E86EB22034E}" type="sibTrans" cxnId="{6C303158-C117-47B2-BA3C-725DDC03791C}">
      <dgm:prSet/>
      <dgm:spPr/>
      <dgm:t>
        <a:bodyPr/>
        <a:lstStyle/>
        <a:p>
          <a:endParaRPr lang="en-US"/>
        </a:p>
      </dgm:t>
    </dgm:pt>
    <dgm:pt modelId="{1FE0D26B-A48F-4624-BDF3-AF03A8857C6A}">
      <dgm:prSet/>
      <dgm:spPr/>
      <dgm:t>
        <a:bodyPr/>
        <a:lstStyle/>
        <a:p>
          <a:r>
            <a:rPr lang="en-US"/>
            <a:t>Current workforce trained in silos</a:t>
          </a:r>
        </a:p>
      </dgm:t>
    </dgm:pt>
    <dgm:pt modelId="{ECA7CC97-A017-42F9-9C29-451808689504}" type="parTrans" cxnId="{1CC4E61A-32F5-4F1B-8CF4-3FB4829DD95B}">
      <dgm:prSet/>
      <dgm:spPr/>
      <dgm:t>
        <a:bodyPr/>
        <a:lstStyle/>
        <a:p>
          <a:endParaRPr lang="en-US"/>
        </a:p>
      </dgm:t>
    </dgm:pt>
    <dgm:pt modelId="{09CB4176-3EF5-452D-A0D2-42AF7FD0A8D9}" type="sibTrans" cxnId="{1CC4E61A-32F5-4F1B-8CF4-3FB4829DD95B}">
      <dgm:prSet/>
      <dgm:spPr/>
      <dgm:t>
        <a:bodyPr/>
        <a:lstStyle/>
        <a:p>
          <a:endParaRPr lang="en-US"/>
        </a:p>
      </dgm:t>
    </dgm:pt>
    <dgm:pt modelId="{2A409369-4D56-40B9-B50E-A509678C395E}">
      <dgm:prSet/>
      <dgm:spPr/>
      <dgm:t>
        <a:bodyPr/>
        <a:lstStyle/>
        <a:p>
          <a:r>
            <a:rPr lang="en-US"/>
            <a:t>Financial incentives within a fee for service payment model</a:t>
          </a:r>
        </a:p>
      </dgm:t>
    </dgm:pt>
    <dgm:pt modelId="{98EDCF08-D501-4AB5-A7B2-E53204235F49}" type="parTrans" cxnId="{2FDA8A60-4DB5-4DB1-97FC-A2F0F504CC1F}">
      <dgm:prSet/>
      <dgm:spPr/>
      <dgm:t>
        <a:bodyPr/>
        <a:lstStyle/>
        <a:p>
          <a:endParaRPr lang="en-US"/>
        </a:p>
      </dgm:t>
    </dgm:pt>
    <dgm:pt modelId="{63A22EE4-DC12-43FF-95F7-6411388D3A90}" type="sibTrans" cxnId="{2FDA8A60-4DB5-4DB1-97FC-A2F0F504CC1F}">
      <dgm:prSet/>
      <dgm:spPr/>
      <dgm:t>
        <a:bodyPr/>
        <a:lstStyle/>
        <a:p>
          <a:endParaRPr lang="en-US"/>
        </a:p>
      </dgm:t>
    </dgm:pt>
    <dgm:pt modelId="{7F1B34C4-B085-47D6-B88C-CA545C6F8472}">
      <dgm:prSet/>
      <dgm:spPr/>
      <dgm:t>
        <a:bodyPr/>
        <a:lstStyle/>
        <a:p>
          <a:r>
            <a:rPr lang="en-US"/>
            <a:t>Passive role of patient</a:t>
          </a:r>
        </a:p>
      </dgm:t>
    </dgm:pt>
    <dgm:pt modelId="{6332C5C4-885A-4179-9FA6-DFEF60C2A86E}" type="parTrans" cxnId="{9818A0C3-BA31-4DDF-B0DD-8319EC232B37}">
      <dgm:prSet/>
      <dgm:spPr/>
      <dgm:t>
        <a:bodyPr/>
        <a:lstStyle/>
        <a:p>
          <a:endParaRPr lang="en-US"/>
        </a:p>
      </dgm:t>
    </dgm:pt>
    <dgm:pt modelId="{77C9DFE9-0997-4AA7-8EA9-2A796A78D7D7}" type="sibTrans" cxnId="{9818A0C3-BA31-4DDF-B0DD-8319EC232B37}">
      <dgm:prSet/>
      <dgm:spPr/>
      <dgm:t>
        <a:bodyPr/>
        <a:lstStyle/>
        <a:p>
          <a:endParaRPr lang="en-US"/>
        </a:p>
      </dgm:t>
    </dgm:pt>
    <dgm:pt modelId="{E65EAE7D-3FF4-4FBF-ADD3-8E3B2836F5E8}">
      <dgm:prSet/>
      <dgm:spPr/>
      <dgm:t>
        <a:bodyPr/>
        <a:lstStyle/>
        <a:p>
          <a:r>
            <a:rPr lang="en-US"/>
            <a:t>Sociological</a:t>
          </a:r>
        </a:p>
      </dgm:t>
    </dgm:pt>
    <dgm:pt modelId="{D60A54C1-2EB5-41DE-96AA-01885A5670C9}" type="parTrans" cxnId="{300C60DA-F01A-4A17-BBA2-BE0846F16895}">
      <dgm:prSet/>
      <dgm:spPr/>
      <dgm:t>
        <a:bodyPr/>
        <a:lstStyle/>
        <a:p>
          <a:endParaRPr lang="en-US"/>
        </a:p>
      </dgm:t>
    </dgm:pt>
    <dgm:pt modelId="{D405844E-8B03-432D-A850-65B06D04A247}" type="sibTrans" cxnId="{300C60DA-F01A-4A17-BBA2-BE0846F16895}">
      <dgm:prSet/>
      <dgm:spPr/>
      <dgm:t>
        <a:bodyPr/>
        <a:lstStyle/>
        <a:p>
          <a:endParaRPr lang="en-US"/>
        </a:p>
      </dgm:t>
    </dgm:pt>
    <dgm:pt modelId="{C819C979-46FC-467C-9C45-2FC92E2950A9}">
      <dgm:prSet/>
      <dgm:spPr/>
      <dgm:t>
        <a:bodyPr/>
        <a:lstStyle/>
        <a:p>
          <a:r>
            <a:rPr lang="en-US"/>
            <a:t>Hierarchy among professions</a:t>
          </a:r>
        </a:p>
      </dgm:t>
    </dgm:pt>
    <dgm:pt modelId="{70B98F10-71FE-41F8-BA39-6922E4C2B59C}" type="parTrans" cxnId="{F8CC01FB-BFFE-4B61-8F22-03735B0BDD4D}">
      <dgm:prSet/>
      <dgm:spPr/>
      <dgm:t>
        <a:bodyPr/>
        <a:lstStyle/>
        <a:p>
          <a:endParaRPr lang="en-US"/>
        </a:p>
      </dgm:t>
    </dgm:pt>
    <dgm:pt modelId="{708D0709-B13A-42E5-B57E-F9B8643E4695}" type="sibTrans" cxnId="{F8CC01FB-BFFE-4B61-8F22-03735B0BDD4D}">
      <dgm:prSet/>
      <dgm:spPr/>
      <dgm:t>
        <a:bodyPr/>
        <a:lstStyle/>
        <a:p>
          <a:endParaRPr lang="en-US"/>
        </a:p>
      </dgm:t>
    </dgm:pt>
    <dgm:pt modelId="{F768329B-E1F0-4043-B101-F0BEC22E6679}">
      <dgm:prSet/>
      <dgm:spPr/>
      <dgm:t>
        <a:bodyPr/>
        <a:lstStyle/>
        <a:p>
          <a:r>
            <a:rPr lang="en-US"/>
            <a:t>Turf Wars</a:t>
          </a:r>
        </a:p>
      </dgm:t>
    </dgm:pt>
    <dgm:pt modelId="{7629B1A0-72EC-4C4E-B7F9-7A46C2E04542}" type="parTrans" cxnId="{624AB6D1-A3FB-4D34-9101-BD1E3B65CEAF}">
      <dgm:prSet/>
      <dgm:spPr/>
      <dgm:t>
        <a:bodyPr/>
        <a:lstStyle/>
        <a:p>
          <a:endParaRPr lang="en-US"/>
        </a:p>
      </dgm:t>
    </dgm:pt>
    <dgm:pt modelId="{64533181-E0AC-4381-AE49-ECE1031CFCCD}" type="sibTrans" cxnId="{624AB6D1-A3FB-4D34-9101-BD1E3B65CEAF}">
      <dgm:prSet/>
      <dgm:spPr/>
      <dgm:t>
        <a:bodyPr/>
        <a:lstStyle/>
        <a:p>
          <a:endParaRPr lang="en-US"/>
        </a:p>
      </dgm:t>
    </dgm:pt>
    <dgm:pt modelId="{4CFEC122-8FBC-4B47-BDEA-9172F878836D}">
      <dgm:prSet/>
      <dgm:spPr/>
      <dgm:t>
        <a:bodyPr/>
        <a:lstStyle/>
        <a:p>
          <a:r>
            <a:rPr lang="en-US"/>
            <a:t>Stereotypes about other professions</a:t>
          </a:r>
        </a:p>
      </dgm:t>
    </dgm:pt>
    <dgm:pt modelId="{916D8D47-D7F9-4FFB-9B81-3A4709573121}" type="parTrans" cxnId="{918D9843-4C1A-4CD0-B896-11AB6CFB4BAC}">
      <dgm:prSet/>
      <dgm:spPr/>
      <dgm:t>
        <a:bodyPr/>
        <a:lstStyle/>
        <a:p>
          <a:endParaRPr lang="en-US"/>
        </a:p>
      </dgm:t>
    </dgm:pt>
    <dgm:pt modelId="{42B75272-9110-4215-8734-FC25D6CEFB41}" type="sibTrans" cxnId="{918D9843-4C1A-4CD0-B896-11AB6CFB4BAC}">
      <dgm:prSet/>
      <dgm:spPr/>
      <dgm:t>
        <a:bodyPr/>
        <a:lstStyle/>
        <a:p>
          <a:endParaRPr lang="en-US"/>
        </a:p>
      </dgm:t>
    </dgm:pt>
    <dgm:pt modelId="{2FCE0D4D-BAAE-4E97-902E-6D0F86FF3F60}">
      <dgm:prSet/>
      <dgm:spPr/>
      <dgm:t>
        <a:bodyPr/>
        <a:lstStyle/>
        <a:p>
          <a:r>
            <a:rPr lang="en-US"/>
            <a:t>Organization </a:t>
          </a:r>
        </a:p>
      </dgm:t>
    </dgm:pt>
    <dgm:pt modelId="{F322C533-8AD8-4CC0-8BB0-9462F2C8993F}" type="parTrans" cxnId="{7B17AA37-3FBA-498D-8FBF-A2748D16C705}">
      <dgm:prSet/>
      <dgm:spPr/>
      <dgm:t>
        <a:bodyPr/>
        <a:lstStyle/>
        <a:p>
          <a:endParaRPr lang="en-US"/>
        </a:p>
      </dgm:t>
    </dgm:pt>
    <dgm:pt modelId="{E550791A-62A0-4240-95CC-82FD99BC4AFF}" type="sibTrans" cxnId="{7B17AA37-3FBA-498D-8FBF-A2748D16C705}">
      <dgm:prSet/>
      <dgm:spPr/>
      <dgm:t>
        <a:bodyPr/>
        <a:lstStyle/>
        <a:p>
          <a:endParaRPr lang="en-US"/>
        </a:p>
      </dgm:t>
    </dgm:pt>
    <dgm:pt modelId="{DCAFE13C-F40E-4E89-8789-A160EB5E3848}">
      <dgm:prSet/>
      <dgm:spPr/>
      <dgm:t>
        <a:bodyPr/>
        <a:lstStyle/>
        <a:p>
          <a:r>
            <a:rPr lang="en-US"/>
            <a:t>Organizations tend to be structured based on professions not by team</a:t>
          </a:r>
        </a:p>
      </dgm:t>
    </dgm:pt>
    <dgm:pt modelId="{2DB73DBC-007B-4441-B632-28DABCAABFFF}" type="parTrans" cxnId="{B1B18742-5193-40F3-B6F9-902EFEF242DC}">
      <dgm:prSet/>
      <dgm:spPr/>
      <dgm:t>
        <a:bodyPr/>
        <a:lstStyle/>
        <a:p>
          <a:endParaRPr lang="en-US"/>
        </a:p>
      </dgm:t>
    </dgm:pt>
    <dgm:pt modelId="{3E032F0C-49DA-464B-AC75-E2FB3496177D}" type="sibTrans" cxnId="{B1B18742-5193-40F3-B6F9-902EFEF242DC}">
      <dgm:prSet/>
      <dgm:spPr/>
      <dgm:t>
        <a:bodyPr/>
        <a:lstStyle/>
        <a:p>
          <a:endParaRPr lang="en-US"/>
        </a:p>
      </dgm:t>
    </dgm:pt>
    <dgm:pt modelId="{BBF526E1-46D1-4AB1-8440-B67270B81D0E}" type="pres">
      <dgm:prSet presAssocID="{AEED0027-32A3-434E-9AC9-047567A6AE44}" presName="Name0" presStyleCnt="0">
        <dgm:presLayoutVars>
          <dgm:dir/>
          <dgm:animLvl val="lvl"/>
          <dgm:resizeHandles val="exact"/>
        </dgm:presLayoutVars>
      </dgm:prSet>
      <dgm:spPr/>
    </dgm:pt>
    <dgm:pt modelId="{D3F7CF47-A22C-4543-B824-B937C0F74706}" type="pres">
      <dgm:prSet presAssocID="{05779DA8-1850-4D51-B49B-AB8A29C982E0}" presName="composite" presStyleCnt="0"/>
      <dgm:spPr/>
    </dgm:pt>
    <dgm:pt modelId="{BF4AC81C-2A8F-4C93-8ABD-DF8E3007212E}" type="pres">
      <dgm:prSet presAssocID="{05779DA8-1850-4D51-B49B-AB8A29C982E0}" presName="parTx" presStyleLbl="alignNode1" presStyleIdx="0" presStyleCnt="3">
        <dgm:presLayoutVars>
          <dgm:chMax val="0"/>
          <dgm:chPref val="0"/>
          <dgm:bulletEnabled val="1"/>
        </dgm:presLayoutVars>
      </dgm:prSet>
      <dgm:spPr/>
    </dgm:pt>
    <dgm:pt modelId="{63671B90-B6AC-483B-B1C1-DBD6F9277811}" type="pres">
      <dgm:prSet presAssocID="{05779DA8-1850-4D51-B49B-AB8A29C982E0}" presName="desTx" presStyleLbl="alignAccFollowNode1" presStyleIdx="0" presStyleCnt="3">
        <dgm:presLayoutVars>
          <dgm:bulletEnabled val="1"/>
        </dgm:presLayoutVars>
      </dgm:prSet>
      <dgm:spPr/>
    </dgm:pt>
    <dgm:pt modelId="{A5DE9A11-6638-4820-B682-0F8BE6F10990}" type="pres">
      <dgm:prSet presAssocID="{68D0D147-2506-489B-97B2-4E86EB22034E}" presName="space" presStyleCnt="0"/>
      <dgm:spPr/>
    </dgm:pt>
    <dgm:pt modelId="{E1855EB1-D513-4FB4-8EDF-E5DD171C949C}" type="pres">
      <dgm:prSet presAssocID="{E65EAE7D-3FF4-4FBF-ADD3-8E3B2836F5E8}" presName="composite" presStyleCnt="0"/>
      <dgm:spPr/>
    </dgm:pt>
    <dgm:pt modelId="{FAD3A538-6D89-478D-A847-CBEBB9CB5023}" type="pres">
      <dgm:prSet presAssocID="{E65EAE7D-3FF4-4FBF-ADD3-8E3B2836F5E8}" presName="parTx" presStyleLbl="alignNode1" presStyleIdx="1" presStyleCnt="3">
        <dgm:presLayoutVars>
          <dgm:chMax val="0"/>
          <dgm:chPref val="0"/>
          <dgm:bulletEnabled val="1"/>
        </dgm:presLayoutVars>
      </dgm:prSet>
      <dgm:spPr/>
    </dgm:pt>
    <dgm:pt modelId="{D9549DCF-CE04-4834-B6EA-81877D962402}" type="pres">
      <dgm:prSet presAssocID="{E65EAE7D-3FF4-4FBF-ADD3-8E3B2836F5E8}" presName="desTx" presStyleLbl="alignAccFollowNode1" presStyleIdx="1" presStyleCnt="3">
        <dgm:presLayoutVars>
          <dgm:bulletEnabled val="1"/>
        </dgm:presLayoutVars>
      </dgm:prSet>
      <dgm:spPr/>
    </dgm:pt>
    <dgm:pt modelId="{8DD2D798-F69F-44BD-931D-9C77F5E46A76}" type="pres">
      <dgm:prSet presAssocID="{D405844E-8B03-432D-A850-65B06D04A247}" presName="space" presStyleCnt="0"/>
      <dgm:spPr/>
    </dgm:pt>
    <dgm:pt modelId="{942F13AC-0A8A-4FD9-BDFE-6360686F49E8}" type="pres">
      <dgm:prSet presAssocID="{2FCE0D4D-BAAE-4E97-902E-6D0F86FF3F60}" presName="composite" presStyleCnt="0"/>
      <dgm:spPr/>
    </dgm:pt>
    <dgm:pt modelId="{DD79E21D-A4B4-44DE-BF23-FBE82875DBC1}" type="pres">
      <dgm:prSet presAssocID="{2FCE0D4D-BAAE-4E97-902E-6D0F86FF3F60}" presName="parTx" presStyleLbl="alignNode1" presStyleIdx="2" presStyleCnt="3">
        <dgm:presLayoutVars>
          <dgm:chMax val="0"/>
          <dgm:chPref val="0"/>
          <dgm:bulletEnabled val="1"/>
        </dgm:presLayoutVars>
      </dgm:prSet>
      <dgm:spPr/>
    </dgm:pt>
    <dgm:pt modelId="{E2288BD5-B830-4A79-AA30-A5D2A08C5323}" type="pres">
      <dgm:prSet presAssocID="{2FCE0D4D-BAAE-4E97-902E-6D0F86FF3F60}" presName="desTx" presStyleLbl="alignAccFollowNode1" presStyleIdx="2" presStyleCnt="3">
        <dgm:presLayoutVars>
          <dgm:bulletEnabled val="1"/>
        </dgm:presLayoutVars>
      </dgm:prSet>
      <dgm:spPr/>
    </dgm:pt>
  </dgm:ptLst>
  <dgm:cxnLst>
    <dgm:cxn modelId="{FEFA8709-9256-43A6-9556-4507227E0D6F}" type="presOf" srcId="{7F1B34C4-B085-47D6-B88C-CA545C6F8472}" destId="{63671B90-B6AC-483B-B1C1-DBD6F9277811}" srcOrd="0" destOrd="2" presId="urn:microsoft.com/office/officeart/2005/8/layout/hList1"/>
    <dgm:cxn modelId="{1CC4E61A-32F5-4F1B-8CF4-3FB4829DD95B}" srcId="{05779DA8-1850-4D51-B49B-AB8A29C982E0}" destId="{1FE0D26B-A48F-4624-BDF3-AF03A8857C6A}" srcOrd="0" destOrd="0" parTransId="{ECA7CC97-A017-42F9-9C29-451808689504}" sibTransId="{09CB4176-3EF5-452D-A0D2-42AF7FD0A8D9}"/>
    <dgm:cxn modelId="{F9BA7528-AE4A-467C-B6C2-852D0BCD5613}" type="presOf" srcId="{1FE0D26B-A48F-4624-BDF3-AF03A8857C6A}" destId="{63671B90-B6AC-483B-B1C1-DBD6F9277811}" srcOrd="0" destOrd="0" presId="urn:microsoft.com/office/officeart/2005/8/layout/hList1"/>
    <dgm:cxn modelId="{7B17AA37-3FBA-498D-8FBF-A2748D16C705}" srcId="{AEED0027-32A3-434E-9AC9-047567A6AE44}" destId="{2FCE0D4D-BAAE-4E97-902E-6D0F86FF3F60}" srcOrd="2" destOrd="0" parTransId="{F322C533-8AD8-4CC0-8BB0-9462F2C8993F}" sibTransId="{E550791A-62A0-4240-95CC-82FD99BC4AFF}"/>
    <dgm:cxn modelId="{2FDA8A60-4DB5-4DB1-97FC-A2F0F504CC1F}" srcId="{05779DA8-1850-4D51-B49B-AB8A29C982E0}" destId="{2A409369-4D56-40B9-B50E-A509678C395E}" srcOrd="1" destOrd="0" parTransId="{98EDCF08-D501-4AB5-A7B2-E53204235F49}" sibTransId="{63A22EE4-DC12-43FF-95F7-6411388D3A90}"/>
    <dgm:cxn modelId="{48D8B460-DA6F-4708-BBC0-0C3C9B250498}" type="presOf" srcId="{4CFEC122-8FBC-4B47-BDEA-9172F878836D}" destId="{D9549DCF-CE04-4834-B6EA-81877D962402}" srcOrd="0" destOrd="2" presId="urn:microsoft.com/office/officeart/2005/8/layout/hList1"/>
    <dgm:cxn modelId="{850F2A61-31E5-48C1-9224-027F03F66DA0}" type="presOf" srcId="{2FCE0D4D-BAAE-4E97-902E-6D0F86FF3F60}" destId="{DD79E21D-A4B4-44DE-BF23-FBE82875DBC1}" srcOrd="0" destOrd="0" presId="urn:microsoft.com/office/officeart/2005/8/layout/hList1"/>
    <dgm:cxn modelId="{B1B18742-5193-40F3-B6F9-902EFEF242DC}" srcId="{2FCE0D4D-BAAE-4E97-902E-6D0F86FF3F60}" destId="{DCAFE13C-F40E-4E89-8789-A160EB5E3848}" srcOrd="0" destOrd="0" parTransId="{2DB73DBC-007B-4441-B632-28DABCAABFFF}" sibTransId="{3E032F0C-49DA-464B-AC75-E2FB3496177D}"/>
    <dgm:cxn modelId="{918D9843-4C1A-4CD0-B896-11AB6CFB4BAC}" srcId="{E65EAE7D-3FF4-4FBF-ADD3-8E3B2836F5E8}" destId="{4CFEC122-8FBC-4B47-BDEA-9172F878836D}" srcOrd="2" destOrd="0" parTransId="{916D8D47-D7F9-4FFB-9B81-3A4709573121}" sibTransId="{42B75272-9110-4215-8734-FC25D6CEFB41}"/>
    <dgm:cxn modelId="{1D5ED447-4BC1-43A6-B301-64C1A49B53CF}" type="presOf" srcId="{DCAFE13C-F40E-4E89-8789-A160EB5E3848}" destId="{E2288BD5-B830-4A79-AA30-A5D2A08C5323}" srcOrd="0" destOrd="0" presId="urn:microsoft.com/office/officeart/2005/8/layout/hList1"/>
    <dgm:cxn modelId="{C381666C-FA8C-432A-A68F-9813F2CB308A}" type="presOf" srcId="{AEED0027-32A3-434E-9AC9-047567A6AE44}" destId="{BBF526E1-46D1-4AB1-8440-B67270B81D0E}" srcOrd="0" destOrd="0" presId="urn:microsoft.com/office/officeart/2005/8/layout/hList1"/>
    <dgm:cxn modelId="{6C303158-C117-47B2-BA3C-725DDC03791C}" srcId="{AEED0027-32A3-434E-9AC9-047567A6AE44}" destId="{05779DA8-1850-4D51-B49B-AB8A29C982E0}" srcOrd="0" destOrd="0" parTransId="{FCB7D3D8-78B8-46DC-A459-E756C0583E9F}" sibTransId="{68D0D147-2506-489B-97B2-4E86EB22034E}"/>
    <dgm:cxn modelId="{3FCA5F85-132B-43F8-8817-CA44D516731F}" type="presOf" srcId="{E65EAE7D-3FF4-4FBF-ADD3-8E3B2836F5E8}" destId="{FAD3A538-6D89-478D-A847-CBEBB9CB5023}" srcOrd="0" destOrd="0" presId="urn:microsoft.com/office/officeart/2005/8/layout/hList1"/>
    <dgm:cxn modelId="{9884CFA9-9FFD-4D77-8C66-610F34C815B6}" type="presOf" srcId="{F768329B-E1F0-4043-B101-F0BEC22E6679}" destId="{D9549DCF-CE04-4834-B6EA-81877D962402}" srcOrd="0" destOrd="1" presId="urn:microsoft.com/office/officeart/2005/8/layout/hList1"/>
    <dgm:cxn modelId="{9818A0C3-BA31-4DDF-B0DD-8319EC232B37}" srcId="{05779DA8-1850-4D51-B49B-AB8A29C982E0}" destId="{7F1B34C4-B085-47D6-B88C-CA545C6F8472}" srcOrd="2" destOrd="0" parTransId="{6332C5C4-885A-4179-9FA6-DFEF60C2A86E}" sibTransId="{77C9DFE9-0997-4AA7-8EA9-2A796A78D7D7}"/>
    <dgm:cxn modelId="{8EB928CC-5C9C-4F00-BEEE-839327993053}" type="presOf" srcId="{2A409369-4D56-40B9-B50E-A509678C395E}" destId="{63671B90-B6AC-483B-B1C1-DBD6F9277811}" srcOrd="0" destOrd="1" presId="urn:microsoft.com/office/officeart/2005/8/layout/hList1"/>
    <dgm:cxn modelId="{624AB6D1-A3FB-4D34-9101-BD1E3B65CEAF}" srcId="{E65EAE7D-3FF4-4FBF-ADD3-8E3B2836F5E8}" destId="{F768329B-E1F0-4043-B101-F0BEC22E6679}" srcOrd="1" destOrd="0" parTransId="{7629B1A0-72EC-4C4E-B7F9-7A46C2E04542}" sibTransId="{64533181-E0AC-4381-AE49-ECE1031CFCCD}"/>
    <dgm:cxn modelId="{7344E0D1-3F87-4543-851C-2FAE18C17F59}" type="presOf" srcId="{C819C979-46FC-467C-9C45-2FC92E2950A9}" destId="{D9549DCF-CE04-4834-B6EA-81877D962402}" srcOrd="0" destOrd="0" presId="urn:microsoft.com/office/officeart/2005/8/layout/hList1"/>
    <dgm:cxn modelId="{5008BFD6-C866-44EF-8719-AB387D0BEF1E}" type="presOf" srcId="{05779DA8-1850-4D51-B49B-AB8A29C982E0}" destId="{BF4AC81C-2A8F-4C93-8ABD-DF8E3007212E}" srcOrd="0" destOrd="0" presId="urn:microsoft.com/office/officeart/2005/8/layout/hList1"/>
    <dgm:cxn modelId="{300C60DA-F01A-4A17-BBA2-BE0846F16895}" srcId="{AEED0027-32A3-434E-9AC9-047567A6AE44}" destId="{E65EAE7D-3FF4-4FBF-ADD3-8E3B2836F5E8}" srcOrd="1" destOrd="0" parTransId="{D60A54C1-2EB5-41DE-96AA-01885A5670C9}" sibTransId="{D405844E-8B03-432D-A850-65B06D04A247}"/>
    <dgm:cxn modelId="{F8CC01FB-BFFE-4B61-8F22-03735B0BDD4D}" srcId="{E65EAE7D-3FF4-4FBF-ADD3-8E3B2836F5E8}" destId="{C819C979-46FC-467C-9C45-2FC92E2950A9}" srcOrd="0" destOrd="0" parTransId="{70B98F10-71FE-41F8-BA39-6922E4C2B59C}" sibTransId="{708D0709-B13A-42E5-B57E-F9B8643E4695}"/>
    <dgm:cxn modelId="{81A9D5AB-A00C-4D75-A17B-FAAC28100ECD}" type="presParOf" srcId="{BBF526E1-46D1-4AB1-8440-B67270B81D0E}" destId="{D3F7CF47-A22C-4543-B824-B937C0F74706}" srcOrd="0" destOrd="0" presId="urn:microsoft.com/office/officeart/2005/8/layout/hList1"/>
    <dgm:cxn modelId="{3C1FD265-946D-4F3D-8AEF-BC5ABFE08FD3}" type="presParOf" srcId="{D3F7CF47-A22C-4543-B824-B937C0F74706}" destId="{BF4AC81C-2A8F-4C93-8ABD-DF8E3007212E}" srcOrd="0" destOrd="0" presId="urn:microsoft.com/office/officeart/2005/8/layout/hList1"/>
    <dgm:cxn modelId="{CDEE47D0-EAD9-4472-A752-1E15425539A4}" type="presParOf" srcId="{D3F7CF47-A22C-4543-B824-B937C0F74706}" destId="{63671B90-B6AC-483B-B1C1-DBD6F9277811}" srcOrd="1" destOrd="0" presId="urn:microsoft.com/office/officeart/2005/8/layout/hList1"/>
    <dgm:cxn modelId="{D5BB7B28-EE7C-48BE-9319-91D4D04B454C}" type="presParOf" srcId="{BBF526E1-46D1-4AB1-8440-B67270B81D0E}" destId="{A5DE9A11-6638-4820-B682-0F8BE6F10990}" srcOrd="1" destOrd="0" presId="urn:microsoft.com/office/officeart/2005/8/layout/hList1"/>
    <dgm:cxn modelId="{72D1F32D-766D-432E-9094-AA3AEF6F93A3}" type="presParOf" srcId="{BBF526E1-46D1-4AB1-8440-B67270B81D0E}" destId="{E1855EB1-D513-4FB4-8EDF-E5DD171C949C}" srcOrd="2" destOrd="0" presId="urn:microsoft.com/office/officeart/2005/8/layout/hList1"/>
    <dgm:cxn modelId="{68634742-FCDF-454C-A408-FE7D8C81F9E0}" type="presParOf" srcId="{E1855EB1-D513-4FB4-8EDF-E5DD171C949C}" destId="{FAD3A538-6D89-478D-A847-CBEBB9CB5023}" srcOrd="0" destOrd="0" presId="urn:microsoft.com/office/officeart/2005/8/layout/hList1"/>
    <dgm:cxn modelId="{3831A6BA-DCC8-4FE0-BAFC-31DECB99A785}" type="presParOf" srcId="{E1855EB1-D513-4FB4-8EDF-E5DD171C949C}" destId="{D9549DCF-CE04-4834-B6EA-81877D962402}" srcOrd="1" destOrd="0" presId="urn:microsoft.com/office/officeart/2005/8/layout/hList1"/>
    <dgm:cxn modelId="{0C8D1D91-77DE-4781-8EB6-355BC3260A97}" type="presParOf" srcId="{BBF526E1-46D1-4AB1-8440-B67270B81D0E}" destId="{8DD2D798-F69F-44BD-931D-9C77F5E46A76}" srcOrd="3" destOrd="0" presId="urn:microsoft.com/office/officeart/2005/8/layout/hList1"/>
    <dgm:cxn modelId="{25C8472F-6FD2-464C-9BA2-D1657916AE81}" type="presParOf" srcId="{BBF526E1-46D1-4AB1-8440-B67270B81D0E}" destId="{942F13AC-0A8A-4FD9-BDFE-6360686F49E8}" srcOrd="4" destOrd="0" presId="urn:microsoft.com/office/officeart/2005/8/layout/hList1"/>
    <dgm:cxn modelId="{EE03EAE1-19F5-4037-8A49-9C9376BACBD6}" type="presParOf" srcId="{942F13AC-0A8A-4FD9-BDFE-6360686F49E8}" destId="{DD79E21D-A4B4-44DE-BF23-FBE82875DBC1}" srcOrd="0" destOrd="0" presId="urn:microsoft.com/office/officeart/2005/8/layout/hList1"/>
    <dgm:cxn modelId="{B47A8360-6063-4463-AD1F-FB84CB1114C2}" type="presParOf" srcId="{942F13AC-0A8A-4FD9-BDFE-6360686F49E8}" destId="{E2288BD5-B830-4A79-AA30-A5D2A08C5323}" srcOrd="1" destOrd="0" presId="urn:microsoft.com/office/officeart/2005/8/layout/hList1"/>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AEED0027-32A3-434E-9AC9-047567A6AE44}" type="doc">
      <dgm:prSet loTypeId="urn:microsoft.com/office/officeart/2005/8/layout/hList1" loCatId="list" qsTypeId="urn:microsoft.com/office/officeart/2005/8/quickstyle/3d3" qsCatId="3D" csTypeId="urn:microsoft.com/office/officeart/2005/8/colors/colorful5" csCatId="colorful" phldr="1"/>
      <dgm:spPr/>
      <dgm:t>
        <a:bodyPr/>
        <a:lstStyle/>
        <a:p>
          <a:endParaRPr lang="en-US"/>
        </a:p>
      </dgm:t>
    </dgm:pt>
    <dgm:pt modelId="{05779DA8-1850-4D51-B49B-AB8A29C982E0}">
      <dgm:prSet/>
      <dgm:spPr/>
      <dgm:t>
        <a:bodyPr/>
        <a:lstStyle/>
        <a:p>
          <a:r>
            <a:rPr lang="en-US"/>
            <a:t>Historical</a:t>
          </a:r>
        </a:p>
      </dgm:t>
    </dgm:pt>
    <dgm:pt modelId="{FCB7D3D8-78B8-46DC-A459-E756C0583E9F}" type="parTrans" cxnId="{6C303158-C117-47B2-BA3C-725DDC03791C}">
      <dgm:prSet/>
      <dgm:spPr/>
      <dgm:t>
        <a:bodyPr/>
        <a:lstStyle/>
        <a:p>
          <a:endParaRPr lang="en-US"/>
        </a:p>
      </dgm:t>
    </dgm:pt>
    <dgm:pt modelId="{68D0D147-2506-489B-97B2-4E86EB22034E}" type="sibTrans" cxnId="{6C303158-C117-47B2-BA3C-725DDC03791C}">
      <dgm:prSet/>
      <dgm:spPr/>
      <dgm:t>
        <a:bodyPr/>
        <a:lstStyle/>
        <a:p>
          <a:endParaRPr lang="en-US"/>
        </a:p>
      </dgm:t>
    </dgm:pt>
    <dgm:pt modelId="{1FE0D26B-A48F-4624-BDF3-AF03A8857C6A}">
      <dgm:prSet/>
      <dgm:spPr/>
      <dgm:t>
        <a:bodyPr/>
        <a:lstStyle/>
        <a:p>
          <a:r>
            <a:rPr lang="en-US"/>
            <a:t>Current workforce trained in silos</a:t>
          </a:r>
        </a:p>
      </dgm:t>
    </dgm:pt>
    <dgm:pt modelId="{ECA7CC97-A017-42F9-9C29-451808689504}" type="parTrans" cxnId="{1CC4E61A-32F5-4F1B-8CF4-3FB4829DD95B}">
      <dgm:prSet/>
      <dgm:spPr/>
      <dgm:t>
        <a:bodyPr/>
        <a:lstStyle/>
        <a:p>
          <a:endParaRPr lang="en-US"/>
        </a:p>
      </dgm:t>
    </dgm:pt>
    <dgm:pt modelId="{09CB4176-3EF5-452D-A0D2-42AF7FD0A8D9}" type="sibTrans" cxnId="{1CC4E61A-32F5-4F1B-8CF4-3FB4829DD95B}">
      <dgm:prSet/>
      <dgm:spPr/>
      <dgm:t>
        <a:bodyPr/>
        <a:lstStyle/>
        <a:p>
          <a:endParaRPr lang="en-US"/>
        </a:p>
      </dgm:t>
    </dgm:pt>
    <dgm:pt modelId="{2A409369-4D56-40B9-B50E-A509678C395E}">
      <dgm:prSet/>
      <dgm:spPr/>
      <dgm:t>
        <a:bodyPr/>
        <a:lstStyle/>
        <a:p>
          <a:r>
            <a:rPr lang="en-US"/>
            <a:t>Financial incentives within a fee for service payment model</a:t>
          </a:r>
        </a:p>
      </dgm:t>
    </dgm:pt>
    <dgm:pt modelId="{98EDCF08-D501-4AB5-A7B2-E53204235F49}" type="parTrans" cxnId="{2FDA8A60-4DB5-4DB1-97FC-A2F0F504CC1F}">
      <dgm:prSet/>
      <dgm:spPr/>
      <dgm:t>
        <a:bodyPr/>
        <a:lstStyle/>
        <a:p>
          <a:endParaRPr lang="en-US"/>
        </a:p>
      </dgm:t>
    </dgm:pt>
    <dgm:pt modelId="{63A22EE4-DC12-43FF-95F7-6411388D3A90}" type="sibTrans" cxnId="{2FDA8A60-4DB5-4DB1-97FC-A2F0F504CC1F}">
      <dgm:prSet/>
      <dgm:spPr/>
      <dgm:t>
        <a:bodyPr/>
        <a:lstStyle/>
        <a:p>
          <a:endParaRPr lang="en-US"/>
        </a:p>
      </dgm:t>
    </dgm:pt>
    <dgm:pt modelId="{7F1B34C4-B085-47D6-B88C-CA545C6F8472}">
      <dgm:prSet/>
      <dgm:spPr/>
      <dgm:t>
        <a:bodyPr/>
        <a:lstStyle/>
        <a:p>
          <a:r>
            <a:rPr lang="en-US"/>
            <a:t>Passive role of patient</a:t>
          </a:r>
        </a:p>
      </dgm:t>
    </dgm:pt>
    <dgm:pt modelId="{6332C5C4-885A-4179-9FA6-DFEF60C2A86E}" type="parTrans" cxnId="{9818A0C3-BA31-4DDF-B0DD-8319EC232B37}">
      <dgm:prSet/>
      <dgm:spPr/>
      <dgm:t>
        <a:bodyPr/>
        <a:lstStyle/>
        <a:p>
          <a:endParaRPr lang="en-US"/>
        </a:p>
      </dgm:t>
    </dgm:pt>
    <dgm:pt modelId="{77C9DFE9-0997-4AA7-8EA9-2A796A78D7D7}" type="sibTrans" cxnId="{9818A0C3-BA31-4DDF-B0DD-8319EC232B37}">
      <dgm:prSet/>
      <dgm:spPr/>
      <dgm:t>
        <a:bodyPr/>
        <a:lstStyle/>
        <a:p>
          <a:endParaRPr lang="en-US"/>
        </a:p>
      </dgm:t>
    </dgm:pt>
    <dgm:pt modelId="{BBF526E1-46D1-4AB1-8440-B67270B81D0E}" type="pres">
      <dgm:prSet presAssocID="{AEED0027-32A3-434E-9AC9-047567A6AE44}" presName="Name0" presStyleCnt="0">
        <dgm:presLayoutVars>
          <dgm:dir/>
          <dgm:animLvl val="lvl"/>
          <dgm:resizeHandles val="exact"/>
        </dgm:presLayoutVars>
      </dgm:prSet>
      <dgm:spPr/>
    </dgm:pt>
    <dgm:pt modelId="{D3F7CF47-A22C-4543-B824-B937C0F74706}" type="pres">
      <dgm:prSet presAssocID="{05779DA8-1850-4D51-B49B-AB8A29C982E0}" presName="composite" presStyleCnt="0"/>
      <dgm:spPr/>
    </dgm:pt>
    <dgm:pt modelId="{BF4AC81C-2A8F-4C93-8ABD-DF8E3007212E}" type="pres">
      <dgm:prSet presAssocID="{05779DA8-1850-4D51-B49B-AB8A29C982E0}" presName="parTx" presStyleLbl="alignNode1" presStyleIdx="0" presStyleCnt="1">
        <dgm:presLayoutVars>
          <dgm:chMax val="0"/>
          <dgm:chPref val="0"/>
          <dgm:bulletEnabled val="1"/>
        </dgm:presLayoutVars>
      </dgm:prSet>
      <dgm:spPr/>
    </dgm:pt>
    <dgm:pt modelId="{63671B90-B6AC-483B-B1C1-DBD6F9277811}" type="pres">
      <dgm:prSet presAssocID="{05779DA8-1850-4D51-B49B-AB8A29C982E0}" presName="desTx" presStyleLbl="alignAccFollowNode1" presStyleIdx="0" presStyleCnt="1">
        <dgm:presLayoutVars>
          <dgm:bulletEnabled val="1"/>
        </dgm:presLayoutVars>
      </dgm:prSet>
      <dgm:spPr/>
    </dgm:pt>
  </dgm:ptLst>
  <dgm:cxnLst>
    <dgm:cxn modelId="{FEFA8709-9256-43A6-9556-4507227E0D6F}" type="presOf" srcId="{7F1B34C4-B085-47D6-B88C-CA545C6F8472}" destId="{63671B90-B6AC-483B-B1C1-DBD6F9277811}" srcOrd="0" destOrd="2" presId="urn:microsoft.com/office/officeart/2005/8/layout/hList1"/>
    <dgm:cxn modelId="{1CC4E61A-32F5-4F1B-8CF4-3FB4829DD95B}" srcId="{05779DA8-1850-4D51-B49B-AB8A29C982E0}" destId="{1FE0D26B-A48F-4624-BDF3-AF03A8857C6A}" srcOrd="0" destOrd="0" parTransId="{ECA7CC97-A017-42F9-9C29-451808689504}" sibTransId="{09CB4176-3EF5-452D-A0D2-42AF7FD0A8D9}"/>
    <dgm:cxn modelId="{F9BA7528-AE4A-467C-B6C2-852D0BCD5613}" type="presOf" srcId="{1FE0D26B-A48F-4624-BDF3-AF03A8857C6A}" destId="{63671B90-B6AC-483B-B1C1-DBD6F9277811}" srcOrd="0" destOrd="0" presId="urn:microsoft.com/office/officeart/2005/8/layout/hList1"/>
    <dgm:cxn modelId="{2FDA8A60-4DB5-4DB1-97FC-A2F0F504CC1F}" srcId="{05779DA8-1850-4D51-B49B-AB8A29C982E0}" destId="{2A409369-4D56-40B9-B50E-A509678C395E}" srcOrd="1" destOrd="0" parTransId="{98EDCF08-D501-4AB5-A7B2-E53204235F49}" sibTransId="{63A22EE4-DC12-43FF-95F7-6411388D3A90}"/>
    <dgm:cxn modelId="{C381666C-FA8C-432A-A68F-9813F2CB308A}" type="presOf" srcId="{AEED0027-32A3-434E-9AC9-047567A6AE44}" destId="{BBF526E1-46D1-4AB1-8440-B67270B81D0E}" srcOrd="0" destOrd="0" presId="urn:microsoft.com/office/officeart/2005/8/layout/hList1"/>
    <dgm:cxn modelId="{6C303158-C117-47B2-BA3C-725DDC03791C}" srcId="{AEED0027-32A3-434E-9AC9-047567A6AE44}" destId="{05779DA8-1850-4D51-B49B-AB8A29C982E0}" srcOrd="0" destOrd="0" parTransId="{FCB7D3D8-78B8-46DC-A459-E756C0583E9F}" sibTransId="{68D0D147-2506-489B-97B2-4E86EB22034E}"/>
    <dgm:cxn modelId="{9818A0C3-BA31-4DDF-B0DD-8319EC232B37}" srcId="{05779DA8-1850-4D51-B49B-AB8A29C982E0}" destId="{7F1B34C4-B085-47D6-B88C-CA545C6F8472}" srcOrd="2" destOrd="0" parTransId="{6332C5C4-885A-4179-9FA6-DFEF60C2A86E}" sibTransId="{77C9DFE9-0997-4AA7-8EA9-2A796A78D7D7}"/>
    <dgm:cxn modelId="{8EB928CC-5C9C-4F00-BEEE-839327993053}" type="presOf" srcId="{2A409369-4D56-40B9-B50E-A509678C395E}" destId="{63671B90-B6AC-483B-B1C1-DBD6F9277811}" srcOrd="0" destOrd="1" presId="urn:microsoft.com/office/officeart/2005/8/layout/hList1"/>
    <dgm:cxn modelId="{5008BFD6-C866-44EF-8719-AB387D0BEF1E}" type="presOf" srcId="{05779DA8-1850-4D51-B49B-AB8A29C982E0}" destId="{BF4AC81C-2A8F-4C93-8ABD-DF8E3007212E}" srcOrd="0" destOrd="0" presId="urn:microsoft.com/office/officeart/2005/8/layout/hList1"/>
    <dgm:cxn modelId="{81A9D5AB-A00C-4D75-A17B-FAAC28100ECD}" type="presParOf" srcId="{BBF526E1-46D1-4AB1-8440-B67270B81D0E}" destId="{D3F7CF47-A22C-4543-B824-B937C0F74706}" srcOrd="0" destOrd="0" presId="urn:microsoft.com/office/officeart/2005/8/layout/hList1"/>
    <dgm:cxn modelId="{3C1FD265-946D-4F3D-8AEF-BC5ABFE08FD3}" type="presParOf" srcId="{D3F7CF47-A22C-4543-B824-B937C0F74706}" destId="{BF4AC81C-2A8F-4C93-8ABD-DF8E3007212E}" srcOrd="0" destOrd="0" presId="urn:microsoft.com/office/officeart/2005/8/layout/hList1"/>
    <dgm:cxn modelId="{CDEE47D0-EAD9-4472-A752-1E15425539A4}" type="presParOf" srcId="{D3F7CF47-A22C-4543-B824-B937C0F74706}" destId="{63671B90-B6AC-483B-B1C1-DBD6F9277811}" srcOrd="1" destOrd="0" presId="urn:microsoft.com/office/officeart/2005/8/layout/hList1"/>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AEED0027-32A3-434E-9AC9-047567A6AE44}" type="doc">
      <dgm:prSet loTypeId="urn:microsoft.com/office/officeart/2005/8/layout/hList1" loCatId="list" qsTypeId="urn:microsoft.com/office/officeart/2005/8/quickstyle/3d3" qsCatId="3D" csTypeId="urn:microsoft.com/office/officeart/2005/8/colors/colorful5" csCatId="colorful" phldr="1"/>
      <dgm:spPr/>
      <dgm:t>
        <a:bodyPr/>
        <a:lstStyle/>
        <a:p>
          <a:endParaRPr lang="en-US"/>
        </a:p>
      </dgm:t>
    </dgm:pt>
    <dgm:pt modelId="{E65EAE7D-3FF4-4FBF-ADD3-8E3B2836F5E8}">
      <dgm:prSet/>
      <dgm:spPr>
        <a:solidFill>
          <a:srgbClr val="186F9E"/>
        </a:solidFill>
      </dgm:spPr>
      <dgm:t>
        <a:bodyPr/>
        <a:lstStyle/>
        <a:p>
          <a:r>
            <a:rPr lang="en-US"/>
            <a:t>Sociological</a:t>
          </a:r>
        </a:p>
      </dgm:t>
    </dgm:pt>
    <dgm:pt modelId="{D60A54C1-2EB5-41DE-96AA-01885A5670C9}" type="parTrans" cxnId="{300C60DA-F01A-4A17-BBA2-BE0846F16895}">
      <dgm:prSet/>
      <dgm:spPr/>
      <dgm:t>
        <a:bodyPr/>
        <a:lstStyle/>
        <a:p>
          <a:endParaRPr lang="en-US"/>
        </a:p>
      </dgm:t>
    </dgm:pt>
    <dgm:pt modelId="{D405844E-8B03-432D-A850-65B06D04A247}" type="sibTrans" cxnId="{300C60DA-F01A-4A17-BBA2-BE0846F16895}">
      <dgm:prSet/>
      <dgm:spPr/>
      <dgm:t>
        <a:bodyPr/>
        <a:lstStyle/>
        <a:p>
          <a:endParaRPr lang="en-US"/>
        </a:p>
      </dgm:t>
    </dgm:pt>
    <dgm:pt modelId="{C819C979-46FC-467C-9C45-2FC92E2950A9}">
      <dgm:prSet/>
      <dgm:spPr>
        <a:solidFill>
          <a:srgbClr val="CBD5E1">
            <a:alpha val="89804"/>
          </a:srgbClr>
        </a:solidFill>
      </dgm:spPr>
      <dgm:t>
        <a:bodyPr/>
        <a:lstStyle/>
        <a:p>
          <a:r>
            <a:rPr lang="en-US"/>
            <a:t>Hierarchy among professions</a:t>
          </a:r>
        </a:p>
      </dgm:t>
    </dgm:pt>
    <dgm:pt modelId="{70B98F10-71FE-41F8-BA39-6922E4C2B59C}" type="parTrans" cxnId="{F8CC01FB-BFFE-4B61-8F22-03735B0BDD4D}">
      <dgm:prSet/>
      <dgm:spPr/>
      <dgm:t>
        <a:bodyPr/>
        <a:lstStyle/>
        <a:p>
          <a:endParaRPr lang="en-US"/>
        </a:p>
      </dgm:t>
    </dgm:pt>
    <dgm:pt modelId="{708D0709-B13A-42E5-B57E-F9B8643E4695}" type="sibTrans" cxnId="{F8CC01FB-BFFE-4B61-8F22-03735B0BDD4D}">
      <dgm:prSet/>
      <dgm:spPr/>
      <dgm:t>
        <a:bodyPr/>
        <a:lstStyle/>
        <a:p>
          <a:endParaRPr lang="en-US"/>
        </a:p>
      </dgm:t>
    </dgm:pt>
    <dgm:pt modelId="{F768329B-E1F0-4043-B101-F0BEC22E6679}">
      <dgm:prSet/>
      <dgm:spPr>
        <a:solidFill>
          <a:srgbClr val="CBD5E1">
            <a:alpha val="89804"/>
          </a:srgbClr>
        </a:solidFill>
      </dgm:spPr>
      <dgm:t>
        <a:bodyPr/>
        <a:lstStyle/>
        <a:p>
          <a:r>
            <a:rPr lang="en-US"/>
            <a:t>Turf Wars</a:t>
          </a:r>
        </a:p>
      </dgm:t>
    </dgm:pt>
    <dgm:pt modelId="{7629B1A0-72EC-4C4E-B7F9-7A46C2E04542}" type="parTrans" cxnId="{624AB6D1-A3FB-4D34-9101-BD1E3B65CEAF}">
      <dgm:prSet/>
      <dgm:spPr/>
      <dgm:t>
        <a:bodyPr/>
        <a:lstStyle/>
        <a:p>
          <a:endParaRPr lang="en-US"/>
        </a:p>
      </dgm:t>
    </dgm:pt>
    <dgm:pt modelId="{64533181-E0AC-4381-AE49-ECE1031CFCCD}" type="sibTrans" cxnId="{624AB6D1-A3FB-4D34-9101-BD1E3B65CEAF}">
      <dgm:prSet/>
      <dgm:spPr/>
      <dgm:t>
        <a:bodyPr/>
        <a:lstStyle/>
        <a:p>
          <a:endParaRPr lang="en-US"/>
        </a:p>
      </dgm:t>
    </dgm:pt>
    <dgm:pt modelId="{4CFEC122-8FBC-4B47-BDEA-9172F878836D}">
      <dgm:prSet/>
      <dgm:spPr>
        <a:solidFill>
          <a:srgbClr val="CBD5E1">
            <a:alpha val="89804"/>
          </a:srgbClr>
        </a:solidFill>
      </dgm:spPr>
      <dgm:t>
        <a:bodyPr/>
        <a:lstStyle/>
        <a:p>
          <a:r>
            <a:rPr lang="en-US"/>
            <a:t>Stereotypes about other professions</a:t>
          </a:r>
        </a:p>
      </dgm:t>
    </dgm:pt>
    <dgm:pt modelId="{916D8D47-D7F9-4FFB-9B81-3A4709573121}" type="parTrans" cxnId="{918D9843-4C1A-4CD0-B896-11AB6CFB4BAC}">
      <dgm:prSet/>
      <dgm:spPr/>
      <dgm:t>
        <a:bodyPr/>
        <a:lstStyle/>
        <a:p>
          <a:endParaRPr lang="en-US"/>
        </a:p>
      </dgm:t>
    </dgm:pt>
    <dgm:pt modelId="{42B75272-9110-4215-8734-FC25D6CEFB41}" type="sibTrans" cxnId="{918D9843-4C1A-4CD0-B896-11AB6CFB4BAC}">
      <dgm:prSet/>
      <dgm:spPr/>
      <dgm:t>
        <a:bodyPr/>
        <a:lstStyle/>
        <a:p>
          <a:endParaRPr lang="en-US"/>
        </a:p>
      </dgm:t>
    </dgm:pt>
    <dgm:pt modelId="{BBF526E1-46D1-4AB1-8440-B67270B81D0E}" type="pres">
      <dgm:prSet presAssocID="{AEED0027-32A3-434E-9AC9-047567A6AE44}" presName="Name0" presStyleCnt="0">
        <dgm:presLayoutVars>
          <dgm:dir/>
          <dgm:animLvl val="lvl"/>
          <dgm:resizeHandles val="exact"/>
        </dgm:presLayoutVars>
      </dgm:prSet>
      <dgm:spPr/>
    </dgm:pt>
    <dgm:pt modelId="{E1855EB1-D513-4FB4-8EDF-E5DD171C949C}" type="pres">
      <dgm:prSet presAssocID="{E65EAE7D-3FF4-4FBF-ADD3-8E3B2836F5E8}" presName="composite" presStyleCnt="0"/>
      <dgm:spPr/>
    </dgm:pt>
    <dgm:pt modelId="{FAD3A538-6D89-478D-A847-CBEBB9CB5023}" type="pres">
      <dgm:prSet presAssocID="{E65EAE7D-3FF4-4FBF-ADD3-8E3B2836F5E8}" presName="parTx" presStyleLbl="alignNode1" presStyleIdx="0" presStyleCnt="1">
        <dgm:presLayoutVars>
          <dgm:chMax val="0"/>
          <dgm:chPref val="0"/>
          <dgm:bulletEnabled val="1"/>
        </dgm:presLayoutVars>
      </dgm:prSet>
      <dgm:spPr/>
    </dgm:pt>
    <dgm:pt modelId="{D9549DCF-CE04-4834-B6EA-81877D962402}" type="pres">
      <dgm:prSet presAssocID="{E65EAE7D-3FF4-4FBF-ADD3-8E3B2836F5E8}" presName="desTx" presStyleLbl="alignAccFollowNode1" presStyleIdx="0" presStyleCnt="1">
        <dgm:presLayoutVars>
          <dgm:bulletEnabled val="1"/>
        </dgm:presLayoutVars>
      </dgm:prSet>
      <dgm:spPr/>
    </dgm:pt>
  </dgm:ptLst>
  <dgm:cxnLst>
    <dgm:cxn modelId="{48D8B460-DA6F-4708-BBC0-0C3C9B250498}" type="presOf" srcId="{4CFEC122-8FBC-4B47-BDEA-9172F878836D}" destId="{D9549DCF-CE04-4834-B6EA-81877D962402}" srcOrd="0" destOrd="2" presId="urn:microsoft.com/office/officeart/2005/8/layout/hList1"/>
    <dgm:cxn modelId="{918D9843-4C1A-4CD0-B896-11AB6CFB4BAC}" srcId="{E65EAE7D-3FF4-4FBF-ADD3-8E3B2836F5E8}" destId="{4CFEC122-8FBC-4B47-BDEA-9172F878836D}" srcOrd="2" destOrd="0" parTransId="{916D8D47-D7F9-4FFB-9B81-3A4709573121}" sibTransId="{42B75272-9110-4215-8734-FC25D6CEFB41}"/>
    <dgm:cxn modelId="{C381666C-FA8C-432A-A68F-9813F2CB308A}" type="presOf" srcId="{AEED0027-32A3-434E-9AC9-047567A6AE44}" destId="{BBF526E1-46D1-4AB1-8440-B67270B81D0E}" srcOrd="0" destOrd="0" presId="urn:microsoft.com/office/officeart/2005/8/layout/hList1"/>
    <dgm:cxn modelId="{3FCA5F85-132B-43F8-8817-CA44D516731F}" type="presOf" srcId="{E65EAE7D-3FF4-4FBF-ADD3-8E3B2836F5E8}" destId="{FAD3A538-6D89-478D-A847-CBEBB9CB5023}" srcOrd="0" destOrd="0" presId="urn:microsoft.com/office/officeart/2005/8/layout/hList1"/>
    <dgm:cxn modelId="{9884CFA9-9FFD-4D77-8C66-610F34C815B6}" type="presOf" srcId="{F768329B-E1F0-4043-B101-F0BEC22E6679}" destId="{D9549DCF-CE04-4834-B6EA-81877D962402}" srcOrd="0" destOrd="1" presId="urn:microsoft.com/office/officeart/2005/8/layout/hList1"/>
    <dgm:cxn modelId="{624AB6D1-A3FB-4D34-9101-BD1E3B65CEAF}" srcId="{E65EAE7D-3FF4-4FBF-ADD3-8E3B2836F5E8}" destId="{F768329B-E1F0-4043-B101-F0BEC22E6679}" srcOrd="1" destOrd="0" parTransId="{7629B1A0-72EC-4C4E-B7F9-7A46C2E04542}" sibTransId="{64533181-E0AC-4381-AE49-ECE1031CFCCD}"/>
    <dgm:cxn modelId="{7344E0D1-3F87-4543-851C-2FAE18C17F59}" type="presOf" srcId="{C819C979-46FC-467C-9C45-2FC92E2950A9}" destId="{D9549DCF-CE04-4834-B6EA-81877D962402}" srcOrd="0" destOrd="0" presId="urn:microsoft.com/office/officeart/2005/8/layout/hList1"/>
    <dgm:cxn modelId="{300C60DA-F01A-4A17-BBA2-BE0846F16895}" srcId="{AEED0027-32A3-434E-9AC9-047567A6AE44}" destId="{E65EAE7D-3FF4-4FBF-ADD3-8E3B2836F5E8}" srcOrd="0" destOrd="0" parTransId="{D60A54C1-2EB5-41DE-96AA-01885A5670C9}" sibTransId="{D405844E-8B03-432D-A850-65B06D04A247}"/>
    <dgm:cxn modelId="{F8CC01FB-BFFE-4B61-8F22-03735B0BDD4D}" srcId="{E65EAE7D-3FF4-4FBF-ADD3-8E3B2836F5E8}" destId="{C819C979-46FC-467C-9C45-2FC92E2950A9}" srcOrd="0" destOrd="0" parTransId="{70B98F10-71FE-41F8-BA39-6922E4C2B59C}" sibTransId="{708D0709-B13A-42E5-B57E-F9B8643E4695}"/>
    <dgm:cxn modelId="{72D1F32D-766D-432E-9094-AA3AEF6F93A3}" type="presParOf" srcId="{BBF526E1-46D1-4AB1-8440-B67270B81D0E}" destId="{E1855EB1-D513-4FB4-8EDF-E5DD171C949C}" srcOrd="0" destOrd="0" presId="urn:microsoft.com/office/officeart/2005/8/layout/hList1"/>
    <dgm:cxn modelId="{68634742-FCDF-454C-A408-FE7D8C81F9E0}" type="presParOf" srcId="{E1855EB1-D513-4FB4-8EDF-E5DD171C949C}" destId="{FAD3A538-6D89-478D-A847-CBEBB9CB5023}" srcOrd="0" destOrd="0" presId="urn:microsoft.com/office/officeart/2005/8/layout/hList1"/>
    <dgm:cxn modelId="{3831A6BA-DCC8-4FE0-BAFC-31DECB99A785}" type="presParOf" srcId="{E1855EB1-D513-4FB4-8EDF-E5DD171C949C}" destId="{D9549DCF-CE04-4834-B6EA-81877D962402}" srcOrd="1" destOrd="0" presId="urn:microsoft.com/office/officeart/2005/8/layout/hList1"/>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AEED0027-32A3-434E-9AC9-047567A6AE44}" type="doc">
      <dgm:prSet loTypeId="urn:microsoft.com/office/officeart/2005/8/layout/hList1" loCatId="list" qsTypeId="urn:microsoft.com/office/officeart/2005/8/quickstyle/3d3" qsCatId="3D" csTypeId="urn:microsoft.com/office/officeart/2005/8/colors/accent2_2" csCatId="accent2" phldr="1"/>
      <dgm:spPr/>
      <dgm:t>
        <a:bodyPr/>
        <a:lstStyle/>
        <a:p>
          <a:endParaRPr lang="en-US"/>
        </a:p>
      </dgm:t>
    </dgm:pt>
    <dgm:pt modelId="{2FCE0D4D-BAAE-4E97-902E-6D0F86FF3F60}">
      <dgm:prSet/>
      <dgm:spPr/>
      <dgm:t>
        <a:bodyPr/>
        <a:lstStyle/>
        <a:p>
          <a:r>
            <a:rPr lang="en-US"/>
            <a:t>Organization </a:t>
          </a:r>
        </a:p>
      </dgm:t>
    </dgm:pt>
    <dgm:pt modelId="{F322C533-8AD8-4CC0-8BB0-9462F2C8993F}" type="parTrans" cxnId="{7B17AA37-3FBA-498D-8FBF-A2748D16C705}">
      <dgm:prSet/>
      <dgm:spPr/>
      <dgm:t>
        <a:bodyPr/>
        <a:lstStyle/>
        <a:p>
          <a:endParaRPr lang="en-US"/>
        </a:p>
      </dgm:t>
    </dgm:pt>
    <dgm:pt modelId="{E550791A-62A0-4240-95CC-82FD99BC4AFF}" type="sibTrans" cxnId="{7B17AA37-3FBA-498D-8FBF-A2748D16C705}">
      <dgm:prSet/>
      <dgm:spPr/>
      <dgm:t>
        <a:bodyPr/>
        <a:lstStyle/>
        <a:p>
          <a:endParaRPr lang="en-US"/>
        </a:p>
      </dgm:t>
    </dgm:pt>
    <dgm:pt modelId="{DCAFE13C-F40E-4E89-8789-A160EB5E3848}">
      <dgm:prSet/>
      <dgm:spPr/>
      <dgm:t>
        <a:bodyPr/>
        <a:lstStyle/>
        <a:p>
          <a:pPr>
            <a:buFontTx/>
            <a:buNone/>
          </a:pPr>
          <a:r>
            <a:rPr lang="en-US"/>
            <a:t>Organizations tend to be structured based on professions not by team</a:t>
          </a:r>
        </a:p>
      </dgm:t>
    </dgm:pt>
    <dgm:pt modelId="{2DB73DBC-007B-4441-B632-28DABCAABFFF}" type="parTrans" cxnId="{B1B18742-5193-40F3-B6F9-902EFEF242DC}">
      <dgm:prSet/>
      <dgm:spPr/>
      <dgm:t>
        <a:bodyPr/>
        <a:lstStyle/>
        <a:p>
          <a:endParaRPr lang="en-US"/>
        </a:p>
      </dgm:t>
    </dgm:pt>
    <dgm:pt modelId="{3E032F0C-49DA-464B-AC75-E2FB3496177D}" type="sibTrans" cxnId="{B1B18742-5193-40F3-B6F9-902EFEF242DC}">
      <dgm:prSet/>
      <dgm:spPr/>
      <dgm:t>
        <a:bodyPr/>
        <a:lstStyle/>
        <a:p>
          <a:endParaRPr lang="en-US"/>
        </a:p>
      </dgm:t>
    </dgm:pt>
    <dgm:pt modelId="{BBF526E1-46D1-4AB1-8440-B67270B81D0E}" type="pres">
      <dgm:prSet presAssocID="{AEED0027-32A3-434E-9AC9-047567A6AE44}" presName="Name0" presStyleCnt="0">
        <dgm:presLayoutVars>
          <dgm:dir/>
          <dgm:animLvl val="lvl"/>
          <dgm:resizeHandles val="exact"/>
        </dgm:presLayoutVars>
      </dgm:prSet>
      <dgm:spPr/>
    </dgm:pt>
    <dgm:pt modelId="{942F13AC-0A8A-4FD9-BDFE-6360686F49E8}" type="pres">
      <dgm:prSet presAssocID="{2FCE0D4D-BAAE-4E97-902E-6D0F86FF3F60}" presName="composite" presStyleCnt="0"/>
      <dgm:spPr/>
    </dgm:pt>
    <dgm:pt modelId="{DD79E21D-A4B4-44DE-BF23-FBE82875DBC1}" type="pres">
      <dgm:prSet presAssocID="{2FCE0D4D-BAAE-4E97-902E-6D0F86FF3F60}" presName="parTx" presStyleLbl="alignNode1" presStyleIdx="0" presStyleCnt="1">
        <dgm:presLayoutVars>
          <dgm:chMax val="0"/>
          <dgm:chPref val="0"/>
          <dgm:bulletEnabled val="1"/>
        </dgm:presLayoutVars>
      </dgm:prSet>
      <dgm:spPr/>
    </dgm:pt>
    <dgm:pt modelId="{E2288BD5-B830-4A79-AA30-A5D2A08C5323}" type="pres">
      <dgm:prSet presAssocID="{2FCE0D4D-BAAE-4E97-902E-6D0F86FF3F60}" presName="desTx" presStyleLbl="alignAccFollowNode1" presStyleIdx="0" presStyleCnt="1">
        <dgm:presLayoutVars>
          <dgm:bulletEnabled val="1"/>
        </dgm:presLayoutVars>
      </dgm:prSet>
      <dgm:spPr/>
    </dgm:pt>
  </dgm:ptLst>
  <dgm:cxnLst>
    <dgm:cxn modelId="{7B17AA37-3FBA-498D-8FBF-A2748D16C705}" srcId="{AEED0027-32A3-434E-9AC9-047567A6AE44}" destId="{2FCE0D4D-BAAE-4E97-902E-6D0F86FF3F60}" srcOrd="0" destOrd="0" parTransId="{F322C533-8AD8-4CC0-8BB0-9462F2C8993F}" sibTransId="{E550791A-62A0-4240-95CC-82FD99BC4AFF}"/>
    <dgm:cxn modelId="{850F2A61-31E5-48C1-9224-027F03F66DA0}" type="presOf" srcId="{2FCE0D4D-BAAE-4E97-902E-6D0F86FF3F60}" destId="{DD79E21D-A4B4-44DE-BF23-FBE82875DBC1}" srcOrd="0" destOrd="0" presId="urn:microsoft.com/office/officeart/2005/8/layout/hList1"/>
    <dgm:cxn modelId="{B1B18742-5193-40F3-B6F9-902EFEF242DC}" srcId="{2FCE0D4D-BAAE-4E97-902E-6D0F86FF3F60}" destId="{DCAFE13C-F40E-4E89-8789-A160EB5E3848}" srcOrd="0" destOrd="0" parTransId="{2DB73DBC-007B-4441-B632-28DABCAABFFF}" sibTransId="{3E032F0C-49DA-464B-AC75-E2FB3496177D}"/>
    <dgm:cxn modelId="{1D5ED447-4BC1-43A6-B301-64C1A49B53CF}" type="presOf" srcId="{DCAFE13C-F40E-4E89-8789-A160EB5E3848}" destId="{E2288BD5-B830-4A79-AA30-A5D2A08C5323}" srcOrd="0" destOrd="0" presId="urn:microsoft.com/office/officeart/2005/8/layout/hList1"/>
    <dgm:cxn modelId="{C381666C-FA8C-432A-A68F-9813F2CB308A}" type="presOf" srcId="{AEED0027-32A3-434E-9AC9-047567A6AE44}" destId="{BBF526E1-46D1-4AB1-8440-B67270B81D0E}" srcOrd="0" destOrd="0" presId="urn:microsoft.com/office/officeart/2005/8/layout/hList1"/>
    <dgm:cxn modelId="{25C8472F-6FD2-464C-9BA2-D1657916AE81}" type="presParOf" srcId="{BBF526E1-46D1-4AB1-8440-B67270B81D0E}" destId="{942F13AC-0A8A-4FD9-BDFE-6360686F49E8}" srcOrd="0" destOrd="0" presId="urn:microsoft.com/office/officeart/2005/8/layout/hList1"/>
    <dgm:cxn modelId="{EE03EAE1-19F5-4037-8A49-9C9376BACBD6}" type="presParOf" srcId="{942F13AC-0A8A-4FD9-BDFE-6360686F49E8}" destId="{DD79E21D-A4B4-44DE-BF23-FBE82875DBC1}" srcOrd="0" destOrd="0" presId="urn:microsoft.com/office/officeart/2005/8/layout/hList1"/>
    <dgm:cxn modelId="{B47A8360-6063-4463-AD1F-FB84CB1114C2}" type="presParOf" srcId="{942F13AC-0A8A-4FD9-BDFE-6360686F49E8}" destId="{E2288BD5-B830-4A79-AA30-A5D2A08C5323}" srcOrd="1" destOrd="0" presId="urn:microsoft.com/office/officeart/2005/8/layout/hList1"/>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F4AC81C-2A8F-4C93-8ABD-DF8E3007212E}">
      <dsp:nvSpPr>
        <dsp:cNvPr id="0" name=""/>
        <dsp:cNvSpPr/>
      </dsp:nvSpPr>
      <dsp:spPr>
        <a:xfrm>
          <a:off x="3286" y="8712"/>
          <a:ext cx="3203971" cy="777600"/>
        </a:xfrm>
        <a:prstGeom prst="rect">
          <a:avLst/>
        </a:prstGeom>
        <a:solidFill>
          <a:schemeClr val="accent5">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192024" tIns="109728" rIns="192024" bIns="109728" numCol="1" spcCol="1270" anchor="ctr" anchorCtr="0">
          <a:noAutofit/>
        </a:bodyPr>
        <a:lstStyle/>
        <a:p>
          <a:pPr marL="0" lvl="0" indent="0" algn="ctr" defTabSz="1200150">
            <a:lnSpc>
              <a:spcPct val="90000"/>
            </a:lnSpc>
            <a:spcBef>
              <a:spcPct val="0"/>
            </a:spcBef>
            <a:spcAft>
              <a:spcPct val="35000"/>
            </a:spcAft>
            <a:buNone/>
          </a:pPr>
          <a:r>
            <a:rPr lang="en-US" sz="2700" kern="1200"/>
            <a:t>Historical</a:t>
          </a:r>
        </a:p>
      </dsp:txBody>
      <dsp:txXfrm>
        <a:off x="3286" y="8712"/>
        <a:ext cx="3203971" cy="777600"/>
      </dsp:txXfrm>
    </dsp:sp>
    <dsp:sp modelId="{63671B90-B6AC-483B-B1C1-DBD6F9277811}">
      <dsp:nvSpPr>
        <dsp:cNvPr id="0" name=""/>
        <dsp:cNvSpPr/>
      </dsp:nvSpPr>
      <dsp:spPr>
        <a:xfrm>
          <a:off x="3286" y="786312"/>
          <a:ext cx="3203971" cy="3557520"/>
        </a:xfrm>
        <a:prstGeom prst="rect">
          <a:avLst/>
        </a:prstGeom>
        <a:solidFill>
          <a:schemeClr val="accent5">
            <a:tint val="40000"/>
            <a:alpha val="90000"/>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0">
          <a:scrgbClr r="0" g="0" b="0"/>
        </a:effectRef>
        <a:fontRef idx="minor"/>
      </dsp:style>
      <dsp:txBody>
        <a:bodyPr spcFirstLastPara="0" vert="horz" wrap="square" lIns="144018" tIns="144018" rIns="192024" bIns="216027" numCol="1" spcCol="1270" anchor="t" anchorCtr="0">
          <a:noAutofit/>
        </a:bodyPr>
        <a:lstStyle/>
        <a:p>
          <a:pPr marL="228600" lvl="1" indent="-228600" algn="l" defTabSz="1200150">
            <a:lnSpc>
              <a:spcPct val="90000"/>
            </a:lnSpc>
            <a:spcBef>
              <a:spcPct val="0"/>
            </a:spcBef>
            <a:spcAft>
              <a:spcPct val="15000"/>
            </a:spcAft>
            <a:buChar char="•"/>
          </a:pPr>
          <a:r>
            <a:rPr lang="en-US" sz="2700" kern="1200"/>
            <a:t>Current workforce trained in silos</a:t>
          </a:r>
        </a:p>
        <a:p>
          <a:pPr marL="228600" lvl="1" indent="-228600" algn="l" defTabSz="1200150">
            <a:lnSpc>
              <a:spcPct val="90000"/>
            </a:lnSpc>
            <a:spcBef>
              <a:spcPct val="0"/>
            </a:spcBef>
            <a:spcAft>
              <a:spcPct val="15000"/>
            </a:spcAft>
            <a:buChar char="•"/>
          </a:pPr>
          <a:r>
            <a:rPr lang="en-US" sz="2700" kern="1200"/>
            <a:t>Financial incentives within a fee for service payment model</a:t>
          </a:r>
        </a:p>
        <a:p>
          <a:pPr marL="228600" lvl="1" indent="-228600" algn="l" defTabSz="1200150">
            <a:lnSpc>
              <a:spcPct val="90000"/>
            </a:lnSpc>
            <a:spcBef>
              <a:spcPct val="0"/>
            </a:spcBef>
            <a:spcAft>
              <a:spcPct val="15000"/>
            </a:spcAft>
            <a:buChar char="•"/>
          </a:pPr>
          <a:r>
            <a:rPr lang="en-US" sz="2700" kern="1200"/>
            <a:t>Passive role of patient</a:t>
          </a:r>
        </a:p>
      </dsp:txBody>
      <dsp:txXfrm>
        <a:off x="3286" y="786312"/>
        <a:ext cx="3203971" cy="3557520"/>
      </dsp:txXfrm>
    </dsp:sp>
    <dsp:sp modelId="{FAD3A538-6D89-478D-A847-CBEBB9CB5023}">
      <dsp:nvSpPr>
        <dsp:cNvPr id="0" name=""/>
        <dsp:cNvSpPr/>
      </dsp:nvSpPr>
      <dsp:spPr>
        <a:xfrm>
          <a:off x="3655814" y="8712"/>
          <a:ext cx="3203971" cy="777600"/>
        </a:xfrm>
        <a:prstGeom prst="rect">
          <a:avLst/>
        </a:prstGeom>
        <a:solidFill>
          <a:schemeClr val="accent5">
            <a:hueOff val="254785"/>
            <a:satOff val="-5874"/>
            <a:lumOff val="10688"/>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192024" tIns="109728" rIns="192024" bIns="109728" numCol="1" spcCol="1270" anchor="ctr" anchorCtr="0">
          <a:noAutofit/>
        </a:bodyPr>
        <a:lstStyle/>
        <a:p>
          <a:pPr marL="0" lvl="0" indent="0" algn="ctr" defTabSz="1200150">
            <a:lnSpc>
              <a:spcPct val="90000"/>
            </a:lnSpc>
            <a:spcBef>
              <a:spcPct val="0"/>
            </a:spcBef>
            <a:spcAft>
              <a:spcPct val="35000"/>
            </a:spcAft>
            <a:buNone/>
          </a:pPr>
          <a:r>
            <a:rPr lang="en-US" sz="2700" kern="1200"/>
            <a:t>Sociological</a:t>
          </a:r>
        </a:p>
      </dsp:txBody>
      <dsp:txXfrm>
        <a:off x="3655814" y="8712"/>
        <a:ext cx="3203971" cy="777600"/>
      </dsp:txXfrm>
    </dsp:sp>
    <dsp:sp modelId="{D9549DCF-CE04-4834-B6EA-81877D962402}">
      <dsp:nvSpPr>
        <dsp:cNvPr id="0" name=""/>
        <dsp:cNvSpPr/>
      </dsp:nvSpPr>
      <dsp:spPr>
        <a:xfrm>
          <a:off x="3655814" y="786312"/>
          <a:ext cx="3203971" cy="3557520"/>
        </a:xfrm>
        <a:prstGeom prst="rect">
          <a:avLst/>
        </a:prstGeom>
        <a:solidFill>
          <a:schemeClr val="accent5">
            <a:tint val="40000"/>
            <a:alpha val="90000"/>
            <a:hueOff val="265272"/>
            <a:satOff val="15817"/>
            <a:lumOff val="2161"/>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0">
          <a:scrgbClr r="0" g="0" b="0"/>
        </a:effectRef>
        <a:fontRef idx="minor"/>
      </dsp:style>
      <dsp:txBody>
        <a:bodyPr spcFirstLastPara="0" vert="horz" wrap="square" lIns="144018" tIns="144018" rIns="192024" bIns="216027" numCol="1" spcCol="1270" anchor="t" anchorCtr="0">
          <a:noAutofit/>
        </a:bodyPr>
        <a:lstStyle/>
        <a:p>
          <a:pPr marL="228600" lvl="1" indent="-228600" algn="l" defTabSz="1200150">
            <a:lnSpc>
              <a:spcPct val="90000"/>
            </a:lnSpc>
            <a:spcBef>
              <a:spcPct val="0"/>
            </a:spcBef>
            <a:spcAft>
              <a:spcPct val="15000"/>
            </a:spcAft>
            <a:buChar char="•"/>
          </a:pPr>
          <a:r>
            <a:rPr lang="en-US" sz="2700" kern="1200"/>
            <a:t>Hierarchy among professions</a:t>
          </a:r>
        </a:p>
        <a:p>
          <a:pPr marL="228600" lvl="1" indent="-228600" algn="l" defTabSz="1200150">
            <a:lnSpc>
              <a:spcPct val="90000"/>
            </a:lnSpc>
            <a:spcBef>
              <a:spcPct val="0"/>
            </a:spcBef>
            <a:spcAft>
              <a:spcPct val="15000"/>
            </a:spcAft>
            <a:buChar char="•"/>
          </a:pPr>
          <a:r>
            <a:rPr lang="en-US" sz="2700" kern="1200"/>
            <a:t>Turf Wars</a:t>
          </a:r>
        </a:p>
        <a:p>
          <a:pPr marL="228600" lvl="1" indent="-228600" algn="l" defTabSz="1200150">
            <a:lnSpc>
              <a:spcPct val="90000"/>
            </a:lnSpc>
            <a:spcBef>
              <a:spcPct val="0"/>
            </a:spcBef>
            <a:spcAft>
              <a:spcPct val="15000"/>
            </a:spcAft>
            <a:buChar char="•"/>
          </a:pPr>
          <a:r>
            <a:rPr lang="en-US" sz="2700" kern="1200"/>
            <a:t>Stereotypes about other professions</a:t>
          </a:r>
        </a:p>
      </dsp:txBody>
      <dsp:txXfrm>
        <a:off x="3655814" y="786312"/>
        <a:ext cx="3203971" cy="3557520"/>
      </dsp:txXfrm>
    </dsp:sp>
    <dsp:sp modelId="{DD79E21D-A4B4-44DE-BF23-FBE82875DBC1}">
      <dsp:nvSpPr>
        <dsp:cNvPr id="0" name=""/>
        <dsp:cNvSpPr/>
      </dsp:nvSpPr>
      <dsp:spPr>
        <a:xfrm>
          <a:off x="7308342" y="8712"/>
          <a:ext cx="3203971" cy="777600"/>
        </a:xfrm>
        <a:prstGeom prst="rect">
          <a:avLst/>
        </a:prstGeom>
        <a:solidFill>
          <a:schemeClr val="accent5">
            <a:hueOff val="509570"/>
            <a:satOff val="-11748"/>
            <a:lumOff val="21375"/>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192024" tIns="109728" rIns="192024" bIns="109728" numCol="1" spcCol="1270" anchor="ctr" anchorCtr="0">
          <a:noAutofit/>
        </a:bodyPr>
        <a:lstStyle/>
        <a:p>
          <a:pPr marL="0" lvl="0" indent="0" algn="ctr" defTabSz="1200150">
            <a:lnSpc>
              <a:spcPct val="90000"/>
            </a:lnSpc>
            <a:spcBef>
              <a:spcPct val="0"/>
            </a:spcBef>
            <a:spcAft>
              <a:spcPct val="35000"/>
            </a:spcAft>
            <a:buNone/>
          </a:pPr>
          <a:r>
            <a:rPr lang="en-US" sz="2700" kern="1200"/>
            <a:t>Organization </a:t>
          </a:r>
        </a:p>
      </dsp:txBody>
      <dsp:txXfrm>
        <a:off x="7308342" y="8712"/>
        <a:ext cx="3203971" cy="777600"/>
      </dsp:txXfrm>
    </dsp:sp>
    <dsp:sp modelId="{E2288BD5-B830-4A79-AA30-A5D2A08C5323}">
      <dsp:nvSpPr>
        <dsp:cNvPr id="0" name=""/>
        <dsp:cNvSpPr/>
      </dsp:nvSpPr>
      <dsp:spPr>
        <a:xfrm>
          <a:off x="7308342" y="786312"/>
          <a:ext cx="3203971" cy="3557520"/>
        </a:xfrm>
        <a:prstGeom prst="rect">
          <a:avLst/>
        </a:prstGeom>
        <a:solidFill>
          <a:schemeClr val="accent5">
            <a:tint val="40000"/>
            <a:alpha val="90000"/>
            <a:hueOff val="530544"/>
            <a:satOff val="31634"/>
            <a:lumOff val="4321"/>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0">
          <a:scrgbClr r="0" g="0" b="0"/>
        </a:effectRef>
        <a:fontRef idx="minor"/>
      </dsp:style>
      <dsp:txBody>
        <a:bodyPr spcFirstLastPara="0" vert="horz" wrap="square" lIns="144018" tIns="144018" rIns="192024" bIns="216027" numCol="1" spcCol="1270" anchor="t" anchorCtr="0">
          <a:noAutofit/>
        </a:bodyPr>
        <a:lstStyle/>
        <a:p>
          <a:pPr marL="228600" lvl="1" indent="-228600" algn="l" defTabSz="1200150">
            <a:lnSpc>
              <a:spcPct val="90000"/>
            </a:lnSpc>
            <a:spcBef>
              <a:spcPct val="0"/>
            </a:spcBef>
            <a:spcAft>
              <a:spcPct val="15000"/>
            </a:spcAft>
            <a:buChar char="•"/>
          </a:pPr>
          <a:r>
            <a:rPr lang="en-US" sz="2700" kern="1200"/>
            <a:t>Organizations tend to be structured based on professions not by team</a:t>
          </a:r>
        </a:p>
      </dsp:txBody>
      <dsp:txXfrm>
        <a:off x="7308342" y="786312"/>
        <a:ext cx="3203971" cy="3557520"/>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F4AC81C-2A8F-4C93-8ABD-DF8E3007212E}">
      <dsp:nvSpPr>
        <dsp:cNvPr id="0" name=""/>
        <dsp:cNvSpPr/>
      </dsp:nvSpPr>
      <dsp:spPr>
        <a:xfrm>
          <a:off x="0" y="15057"/>
          <a:ext cx="10515600" cy="1209600"/>
        </a:xfrm>
        <a:prstGeom prst="rect">
          <a:avLst/>
        </a:prstGeom>
        <a:solidFill>
          <a:schemeClr val="accent5">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298704" tIns="170688" rIns="298704" bIns="170688" numCol="1" spcCol="1270" anchor="ctr" anchorCtr="0">
          <a:noAutofit/>
        </a:bodyPr>
        <a:lstStyle/>
        <a:p>
          <a:pPr marL="0" lvl="0" indent="0" algn="ctr" defTabSz="1866900">
            <a:lnSpc>
              <a:spcPct val="90000"/>
            </a:lnSpc>
            <a:spcBef>
              <a:spcPct val="0"/>
            </a:spcBef>
            <a:spcAft>
              <a:spcPct val="35000"/>
            </a:spcAft>
            <a:buNone/>
          </a:pPr>
          <a:r>
            <a:rPr lang="en-US" sz="4200" kern="1200"/>
            <a:t>Historical</a:t>
          </a:r>
        </a:p>
      </dsp:txBody>
      <dsp:txXfrm>
        <a:off x="0" y="15057"/>
        <a:ext cx="10515600" cy="1209600"/>
      </dsp:txXfrm>
    </dsp:sp>
    <dsp:sp modelId="{63671B90-B6AC-483B-B1C1-DBD6F9277811}">
      <dsp:nvSpPr>
        <dsp:cNvPr id="0" name=""/>
        <dsp:cNvSpPr/>
      </dsp:nvSpPr>
      <dsp:spPr>
        <a:xfrm>
          <a:off x="0" y="1224657"/>
          <a:ext cx="10515600" cy="3112830"/>
        </a:xfrm>
        <a:prstGeom prst="rect">
          <a:avLst/>
        </a:prstGeom>
        <a:solidFill>
          <a:schemeClr val="accent5">
            <a:tint val="40000"/>
            <a:alpha val="90000"/>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0">
          <a:scrgbClr r="0" g="0" b="0"/>
        </a:effectRef>
        <a:fontRef idx="minor"/>
      </dsp:style>
      <dsp:txBody>
        <a:bodyPr spcFirstLastPara="0" vert="horz" wrap="square" lIns="224028" tIns="224028" rIns="298704" bIns="336042" numCol="1" spcCol="1270" anchor="t" anchorCtr="0">
          <a:noAutofit/>
        </a:bodyPr>
        <a:lstStyle/>
        <a:p>
          <a:pPr marL="285750" lvl="1" indent="-285750" algn="l" defTabSz="1866900">
            <a:lnSpc>
              <a:spcPct val="90000"/>
            </a:lnSpc>
            <a:spcBef>
              <a:spcPct val="0"/>
            </a:spcBef>
            <a:spcAft>
              <a:spcPct val="15000"/>
            </a:spcAft>
            <a:buChar char="•"/>
          </a:pPr>
          <a:r>
            <a:rPr lang="en-US" sz="4200" kern="1200"/>
            <a:t>Current workforce trained in silos</a:t>
          </a:r>
        </a:p>
        <a:p>
          <a:pPr marL="285750" lvl="1" indent="-285750" algn="l" defTabSz="1866900">
            <a:lnSpc>
              <a:spcPct val="90000"/>
            </a:lnSpc>
            <a:spcBef>
              <a:spcPct val="0"/>
            </a:spcBef>
            <a:spcAft>
              <a:spcPct val="15000"/>
            </a:spcAft>
            <a:buChar char="•"/>
          </a:pPr>
          <a:r>
            <a:rPr lang="en-US" sz="4200" kern="1200"/>
            <a:t>Financial incentives within a fee for service payment model</a:t>
          </a:r>
        </a:p>
        <a:p>
          <a:pPr marL="285750" lvl="1" indent="-285750" algn="l" defTabSz="1866900">
            <a:lnSpc>
              <a:spcPct val="90000"/>
            </a:lnSpc>
            <a:spcBef>
              <a:spcPct val="0"/>
            </a:spcBef>
            <a:spcAft>
              <a:spcPct val="15000"/>
            </a:spcAft>
            <a:buChar char="•"/>
          </a:pPr>
          <a:r>
            <a:rPr lang="en-US" sz="4200" kern="1200"/>
            <a:t>Passive role of patient</a:t>
          </a:r>
        </a:p>
      </dsp:txBody>
      <dsp:txXfrm>
        <a:off x="0" y="1224657"/>
        <a:ext cx="10515600" cy="3112830"/>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AD3A538-6D89-478D-A847-CBEBB9CB5023}">
      <dsp:nvSpPr>
        <dsp:cNvPr id="0" name=""/>
        <dsp:cNvSpPr/>
      </dsp:nvSpPr>
      <dsp:spPr>
        <a:xfrm>
          <a:off x="0" y="35711"/>
          <a:ext cx="10515600" cy="1382400"/>
        </a:xfrm>
        <a:prstGeom prst="rect">
          <a:avLst/>
        </a:prstGeom>
        <a:solidFill>
          <a:srgbClr val="186F9E"/>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341376" tIns="195072" rIns="341376" bIns="195072" numCol="1" spcCol="1270" anchor="ctr" anchorCtr="0">
          <a:noAutofit/>
        </a:bodyPr>
        <a:lstStyle/>
        <a:p>
          <a:pPr marL="0" lvl="0" indent="0" algn="ctr" defTabSz="2133600">
            <a:lnSpc>
              <a:spcPct val="90000"/>
            </a:lnSpc>
            <a:spcBef>
              <a:spcPct val="0"/>
            </a:spcBef>
            <a:spcAft>
              <a:spcPct val="35000"/>
            </a:spcAft>
            <a:buNone/>
          </a:pPr>
          <a:r>
            <a:rPr lang="en-US" sz="4800" kern="1200"/>
            <a:t>Sociological</a:t>
          </a:r>
        </a:p>
      </dsp:txBody>
      <dsp:txXfrm>
        <a:off x="0" y="35711"/>
        <a:ext cx="10515600" cy="1382400"/>
      </dsp:txXfrm>
    </dsp:sp>
    <dsp:sp modelId="{D9549DCF-CE04-4834-B6EA-81877D962402}">
      <dsp:nvSpPr>
        <dsp:cNvPr id="0" name=""/>
        <dsp:cNvSpPr/>
      </dsp:nvSpPr>
      <dsp:spPr>
        <a:xfrm>
          <a:off x="0" y="1418111"/>
          <a:ext cx="10515600" cy="2898720"/>
        </a:xfrm>
        <a:prstGeom prst="rect">
          <a:avLst/>
        </a:prstGeom>
        <a:solidFill>
          <a:srgbClr val="CBD5E1">
            <a:alpha val="89804"/>
          </a:srgb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0">
          <a:scrgbClr r="0" g="0" b="0"/>
        </a:effectRef>
        <a:fontRef idx="minor"/>
      </dsp:style>
      <dsp:txBody>
        <a:bodyPr spcFirstLastPara="0" vert="horz" wrap="square" lIns="256032" tIns="256032" rIns="341376" bIns="384048" numCol="1" spcCol="1270" anchor="t" anchorCtr="0">
          <a:noAutofit/>
        </a:bodyPr>
        <a:lstStyle/>
        <a:p>
          <a:pPr marL="285750" lvl="1" indent="-285750" algn="l" defTabSz="2133600">
            <a:lnSpc>
              <a:spcPct val="90000"/>
            </a:lnSpc>
            <a:spcBef>
              <a:spcPct val="0"/>
            </a:spcBef>
            <a:spcAft>
              <a:spcPct val="15000"/>
            </a:spcAft>
            <a:buChar char="•"/>
          </a:pPr>
          <a:r>
            <a:rPr lang="en-US" sz="4800" kern="1200"/>
            <a:t>Hierarchy among professions</a:t>
          </a:r>
        </a:p>
        <a:p>
          <a:pPr marL="285750" lvl="1" indent="-285750" algn="l" defTabSz="2133600">
            <a:lnSpc>
              <a:spcPct val="90000"/>
            </a:lnSpc>
            <a:spcBef>
              <a:spcPct val="0"/>
            </a:spcBef>
            <a:spcAft>
              <a:spcPct val="15000"/>
            </a:spcAft>
            <a:buChar char="•"/>
          </a:pPr>
          <a:r>
            <a:rPr lang="en-US" sz="4800" kern="1200"/>
            <a:t>Turf Wars</a:t>
          </a:r>
        </a:p>
        <a:p>
          <a:pPr marL="285750" lvl="1" indent="-285750" algn="l" defTabSz="2133600">
            <a:lnSpc>
              <a:spcPct val="90000"/>
            </a:lnSpc>
            <a:spcBef>
              <a:spcPct val="0"/>
            </a:spcBef>
            <a:spcAft>
              <a:spcPct val="15000"/>
            </a:spcAft>
            <a:buChar char="•"/>
          </a:pPr>
          <a:r>
            <a:rPr lang="en-US" sz="4800" kern="1200"/>
            <a:t>Stereotypes about other professions</a:t>
          </a:r>
        </a:p>
      </dsp:txBody>
      <dsp:txXfrm>
        <a:off x="0" y="1418111"/>
        <a:ext cx="10515600" cy="2898720"/>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D79E21D-A4B4-44DE-BF23-FBE82875DBC1}">
      <dsp:nvSpPr>
        <dsp:cNvPr id="0" name=""/>
        <dsp:cNvSpPr/>
      </dsp:nvSpPr>
      <dsp:spPr>
        <a:xfrm>
          <a:off x="0" y="249191"/>
          <a:ext cx="10515600" cy="1526400"/>
        </a:xfrm>
        <a:prstGeom prst="rect">
          <a:avLst/>
        </a:prstGeom>
        <a:solidFill>
          <a:schemeClr val="accent2">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376936" tIns="215392" rIns="376936" bIns="215392" numCol="1" spcCol="1270" anchor="ctr" anchorCtr="0">
          <a:noAutofit/>
        </a:bodyPr>
        <a:lstStyle/>
        <a:p>
          <a:pPr marL="0" lvl="0" indent="0" algn="ctr" defTabSz="2355850">
            <a:lnSpc>
              <a:spcPct val="90000"/>
            </a:lnSpc>
            <a:spcBef>
              <a:spcPct val="0"/>
            </a:spcBef>
            <a:spcAft>
              <a:spcPct val="35000"/>
            </a:spcAft>
            <a:buNone/>
          </a:pPr>
          <a:r>
            <a:rPr lang="en-US" sz="5300" kern="1200"/>
            <a:t>Organization </a:t>
          </a:r>
        </a:p>
      </dsp:txBody>
      <dsp:txXfrm>
        <a:off x="0" y="249191"/>
        <a:ext cx="10515600" cy="1526400"/>
      </dsp:txXfrm>
    </dsp:sp>
    <dsp:sp modelId="{E2288BD5-B830-4A79-AA30-A5D2A08C5323}">
      <dsp:nvSpPr>
        <dsp:cNvPr id="0" name=""/>
        <dsp:cNvSpPr/>
      </dsp:nvSpPr>
      <dsp:spPr>
        <a:xfrm>
          <a:off x="0" y="1775592"/>
          <a:ext cx="10515600" cy="2327760"/>
        </a:xfrm>
        <a:prstGeom prst="rect">
          <a:avLst/>
        </a:prstGeom>
        <a:solidFill>
          <a:schemeClr val="accent2">
            <a:alpha val="90000"/>
            <a:tint val="40000"/>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0">
          <a:scrgbClr r="0" g="0" b="0"/>
        </a:effectRef>
        <a:fontRef idx="minor"/>
      </dsp:style>
      <dsp:txBody>
        <a:bodyPr spcFirstLastPara="0" vert="horz" wrap="square" lIns="282702" tIns="282702" rIns="376936" bIns="424053" numCol="1" spcCol="1270" anchor="t" anchorCtr="0">
          <a:noAutofit/>
        </a:bodyPr>
        <a:lstStyle/>
        <a:p>
          <a:pPr marL="285750" lvl="1" indent="-285750" algn="l" defTabSz="2355850">
            <a:lnSpc>
              <a:spcPct val="90000"/>
            </a:lnSpc>
            <a:spcBef>
              <a:spcPct val="0"/>
            </a:spcBef>
            <a:spcAft>
              <a:spcPct val="15000"/>
            </a:spcAft>
            <a:buFontTx/>
            <a:buNone/>
          </a:pPr>
          <a:r>
            <a:rPr lang="en-US" sz="5300" kern="1200"/>
            <a:t>Organizations tend to be structured based on professions not by team</a:t>
          </a:r>
        </a:p>
      </dsp:txBody>
      <dsp:txXfrm>
        <a:off x="0" y="1775592"/>
        <a:ext cx="10515600" cy="2327760"/>
      </dsp:txXfrm>
    </dsp:sp>
  </dsp:spTree>
</dsp:drawing>
</file>

<file path=ppt/diagrams/layout1.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63647"/>
          </a:xfrm>
          <a:prstGeom prst="rect">
            <a:avLst/>
          </a:prstGeom>
        </p:spPr>
        <p:txBody>
          <a:bodyPr vert="horz" lIns="91440" tIns="45720" rIns="91440" bIns="45720" rtlCol="0"/>
          <a:lstStyle>
            <a:lvl1pPr algn="l">
              <a:defRPr sz="1200"/>
            </a:lvl1pPr>
          </a:lstStyle>
          <a:p>
            <a:r>
              <a:rPr lang="en-US"/>
              <a:t>Part 3</a:t>
            </a:r>
          </a:p>
        </p:txBody>
      </p:sp>
      <p:sp>
        <p:nvSpPr>
          <p:cNvPr id="3" name="Date Placeholder 2"/>
          <p:cNvSpPr>
            <a:spLocks noGrp="1"/>
          </p:cNvSpPr>
          <p:nvPr>
            <p:ph type="dt" sz="quarter" idx="1"/>
          </p:nvPr>
        </p:nvSpPr>
        <p:spPr>
          <a:xfrm>
            <a:off x="3884613" y="0"/>
            <a:ext cx="2971800" cy="463647"/>
          </a:xfrm>
          <a:prstGeom prst="rect">
            <a:avLst/>
          </a:prstGeom>
        </p:spPr>
        <p:txBody>
          <a:bodyPr vert="horz" lIns="91440" tIns="45720" rIns="91440" bIns="45720" rtlCol="0"/>
          <a:lstStyle>
            <a:lvl1pPr algn="r">
              <a:defRPr sz="1200"/>
            </a:lvl1pPr>
          </a:lstStyle>
          <a:p>
            <a:fld id="{5B6BFE99-D7F8-440D-B384-6C8F2AFD7C56}" type="datetimeFigureOut">
              <a:rPr lang="en-US" smtClean="0"/>
              <a:t>10/22/2020</a:t>
            </a:fld>
            <a:endParaRPr lang="en-US"/>
          </a:p>
        </p:txBody>
      </p:sp>
      <p:sp>
        <p:nvSpPr>
          <p:cNvPr id="4" name="Footer Placeholder 3"/>
          <p:cNvSpPr>
            <a:spLocks noGrp="1"/>
          </p:cNvSpPr>
          <p:nvPr>
            <p:ph type="ftr" sz="quarter" idx="2"/>
          </p:nvPr>
        </p:nvSpPr>
        <p:spPr>
          <a:xfrm>
            <a:off x="0" y="8777193"/>
            <a:ext cx="2971800" cy="463646"/>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777193"/>
            <a:ext cx="2971800" cy="463646"/>
          </a:xfrm>
          <a:prstGeom prst="rect">
            <a:avLst/>
          </a:prstGeom>
        </p:spPr>
        <p:txBody>
          <a:bodyPr vert="horz" lIns="91440" tIns="45720" rIns="91440" bIns="45720" rtlCol="0" anchor="b"/>
          <a:lstStyle>
            <a:lvl1pPr algn="r">
              <a:defRPr sz="1200"/>
            </a:lvl1pPr>
          </a:lstStyle>
          <a:p>
            <a:fld id="{AEF3A32B-296C-4D86-9DFF-F9C09F30655E}" type="slidenum">
              <a:rPr lang="en-US" smtClean="0"/>
              <a:t>‹#›</a:t>
            </a:fld>
            <a:endParaRPr lang="en-US"/>
          </a:p>
        </p:txBody>
      </p:sp>
    </p:spTree>
    <p:extLst>
      <p:ext uri="{BB962C8B-B14F-4D97-AF65-F5344CB8AC3E}">
        <p14:creationId xmlns:p14="http://schemas.microsoft.com/office/powerpoint/2010/main" val="2255119100"/>
      </p:ext>
    </p:extLst>
  </p:cSld>
  <p:clrMap bg1="lt1" tx1="dk1" bg2="lt2" tx2="dk2" accent1="accent1" accent2="accent2" accent3="accent3" accent4="accent4" accent5="accent5" accent6="accent6" hlink="hlink" folHlink="folHlink"/>
  <p:hf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63647"/>
          </a:xfrm>
          <a:prstGeom prst="rect">
            <a:avLst/>
          </a:prstGeom>
        </p:spPr>
        <p:txBody>
          <a:bodyPr vert="horz" lIns="91440" tIns="45720" rIns="91440" bIns="45720" rtlCol="0"/>
          <a:lstStyle>
            <a:lvl1pPr algn="l">
              <a:defRPr sz="1200"/>
            </a:lvl1pPr>
          </a:lstStyle>
          <a:p>
            <a:r>
              <a:rPr lang="en-US"/>
              <a:t>Part 3</a:t>
            </a:r>
          </a:p>
        </p:txBody>
      </p:sp>
      <p:sp>
        <p:nvSpPr>
          <p:cNvPr id="3" name="Date Placeholder 2"/>
          <p:cNvSpPr>
            <a:spLocks noGrp="1"/>
          </p:cNvSpPr>
          <p:nvPr>
            <p:ph type="dt" idx="1"/>
          </p:nvPr>
        </p:nvSpPr>
        <p:spPr>
          <a:xfrm>
            <a:off x="3884613" y="0"/>
            <a:ext cx="2971800" cy="463647"/>
          </a:xfrm>
          <a:prstGeom prst="rect">
            <a:avLst/>
          </a:prstGeom>
        </p:spPr>
        <p:txBody>
          <a:bodyPr vert="horz" lIns="91440" tIns="45720" rIns="91440" bIns="45720" rtlCol="0"/>
          <a:lstStyle>
            <a:lvl1pPr algn="r">
              <a:defRPr sz="1200"/>
            </a:lvl1pPr>
          </a:lstStyle>
          <a:p>
            <a:fld id="{B0BD7924-565D-4E18-8A24-F5A645E891DD}" type="datetimeFigureOut">
              <a:rPr lang="en-US" smtClean="0"/>
              <a:t>10/22/2020</a:t>
            </a:fld>
            <a:endParaRPr lang="en-US"/>
          </a:p>
        </p:txBody>
      </p:sp>
      <p:sp>
        <p:nvSpPr>
          <p:cNvPr id="4" name="Slide Image Placeholder 3"/>
          <p:cNvSpPr>
            <a:spLocks noGrp="1" noRot="1" noChangeAspect="1"/>
          </p:cNvSpPr>
          <p:nvPr>
            <p:ph type="sldImg" idx="2"/>
          </p:nvPr>
        </p:nvSpPr>
        <p:spPr>
          <a:xfrm>
            <a:off x="658813" y="1155700"/>
            <a:ext cx="5540375" cy="311785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47153"/>
            <a:ext cx="5486400" cy="363858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777193"/>
            <a:ext cx="2971800" cy="463646"/>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777193"/>
            <a:ext cx="2971800" cy="463646"/>
          </a:xfrm>
          <a:prstGeom prst="rect">
            <a:avLst/>
          </a:prstGeom>
        </p:spPr>
        <p:txBody>
          <a:bodyPr vert="horz" lIns="91440" tIns="45720" rIns="91440" bIns="45720" rtlCol="0" anchor="b"/>
          <a:lstStyle>
            <a:lvl1pPr algn="r">
              <a:defRPr sz="1200"/>
            </a:lvl1pPr>
          </a:lstStyle>
          <a:p>
            <a:fld id="{F8AA3092-E682-4090-BC92-EBF7993452ED}" type="slidenum">
              <a:rPr lang="en-US" smtClean="0"/>
              <a:t>‹#›</a:t>
            </a:fld>
            <a:endParaRPr lang="en-US"/>
          </a:p>
        </p:txBody>
      </p:sp>
    </p:spTree>
    <p:extLst>
      <p:ext uri="{BB962C8B-B14F-4D97-AF65-F5344CB8AC3E}">
        <p14:creationId xmlns:p14="http://schemas.microsoft.com/office/powerpoint/2010/main" val="4056015807"/>
      </p:ext>
    </p:extLst>
  </p:cSld>
  <p:clrMap bg1="lt1" tx1="dk1" bg2="lt2" tx2="dk2" accent1="accent1" accent2="accent2" accent3="accent3" accent4="accent4" accent5="accent5" accent6="accent6" hlink="hlink" folHlink="folHlink"/>
  <p:hf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06463" y="654050"/>
            <a:ext cx="5683250" cy="3197225"/>
          </a:xfrm>
        </p:spPr>
      </p:sp>
      <p:sp>
        <p:nvSpPr>
          <p:cNvPr id="3" name="Notes Placeholder 2"/>
          <p:cNvSpPr>
            <a:spLocks noGrp="1"/>
          </p:cNvSpPr>
          <p:nvPr>
            <p:ph type="body" idx="1"/>
          </p:nvPr>
        </p:nvSpPr>
        <p:spPr>
          <a:xfrm>
            <a:off x="647699" y="4196881"/>
            <a:ext cx="6111240" cy="3729544"/>
          </a:xfrm>
        </p:spPr>
        <p:txBody>
          <a:bodyPr/>
          <a:lstStyle/>
          <a:p>
            <a:r>
              <a:rPr lang="en-US" sz="1100"/>
              <a:t>Hello – My name is Mary Keehn and in 4 short videos I am introducing the topic of Interprofessional Collaborative practice as a way of practicing and providing health care services that has gained a great deal of worldwide support over the past 20 years.</a:t>
            </a:r>
          </a:p>
          <a:p>
            <a:endParaRPr lang="en-US" sz="1100"/>
          </a:p>
          <a:p>
            <a:r>
              <a:rPr lang="en-US" sz="1100"/>
              <a:t>The learners viewing these presentations come from different health professions education programs and some concepts will be less familiar to learners from some programs than for others.  In those cases, we have provided links to supplemental materials so that you can fill in any gaps in your understanding. </a:t>
            </a:r>
          </a:p>
        </p:txBody>
      </p:sp>
      <p:sp>
        <p:nvSpPr>
          <p:cNvPr id="4" name="Slide Number Placeholder 3"/>
          <p:cNvSpPr>
            <a:spLocks noGrp="1"/>
          </p:cNvSpPr>
          <p:nvPr>
            <p:ph type="sldNum" sz="quarter" idx="10"/>
          </p:nvPr>
        </p:nvSpPr>
        <p:spPr/>
        <p:txBody>
          <a:bodyPr/>
          <a:lstStyle/>
          <a:p>
            <a:fld id="{52296BDD-A156-4703-B5FF-6F5AA2B5DE21}" type="slidenum">
              <a:rPr lang="en-US" smtClean="0"/>
              <a:pPr/>
              <a:t>1</a:t>
            </a:fld>
            <a:endParaRPr lang="en-US"/>
          </a:p>
        </p:txBody>
      </p:sp>
      <p:sp>
        <p:nvSpPr>
          <p:cNvPr id="5" name="Header Placeholder 4"/>
          <p:cNvSpPr>
            <a:spLocks noGrp="1"/>
          </p:cNvSpPr>
          <p:nvPr>
            <p:ph type="hdr" sz="quarter" idx="11"/>
          </p:nvPr>
        </p:nvSpPr>
        <p:spPr/>
        <p:txBody>
          <a:bodyPr/>
          <a:lstStyle/>
          <a:p>
            <a:r>
              <a:rPr lang="en-US"/>
              <a:t>Part 3</a:t>
            </a:r>
          </a:p>
        </p:txBody>
      </p:sp>
    </p:spTree>
    <p:extLst>
      <p:ext uri="{BB962C8B-B14F-4D97-AF65-F5344CB8AC3E}">
        <p14:creationId xmlns:p14="http://schemas.microsoft.com/office/powerpoint/2010/main" val="92909895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31775" y="630238"/>
            <a:ext cx="6227763" cy="3503612"/>
          </a:xfrm>
        </p:spPr>
      </p:sp>
      <p:sp>
        <p:nvSpPr>
          <p:cNvPr id="3" name="Notes Placeholder 2"/>
          <p:cNvSpPr>
            <a:spLocks noGrp="1"/>
          </p:cNvSpPr>
          <p:nvPr>
            <p:ph type="body" idx="1"/>
          </p:nvPr>
        </p:nvSpPr>
        <p:spPr>
          <a:xfrm>
            <a:off x="511016" y="4399086"/>
            <a:ext cx="5669280" cy="4548144"/>
          </a:xfrm>
        </p:spPr>
        <p:txBody>
          <a:bodyPr>
            <a:normAutofit lnSpcReduction="10000"/>
          </a:bodyPr>
          <a:lstStyle/>
          <a:p>
            <a:r>
              <a:rPr lang="en-US" baseline="0"/>
              <a:t>Here is one example of a publication that outlines the positive impact of ICP.  In 2015 the Robert Wood Johnson Foundation published a volume of case reports on the implementation of ICP. Seven clinical sites where interprofessional collaborative practice  appeared to be “hardwired” </a:t>
            </a:r>
            <a:r>
              <a:rPr lang="en-US"/>
              <a:t>and where positive outcomes were being realized were </a:t>
            </a:r>
            <a:r>
              <a:rPr lang="en-US" baseline="0"/>
              <a:t>profiled. Thes</a:t>
            </a:r>
            <a:r>
              <a:rPr lang="en-US"/>
              <a:t>e takeaway points were identified – </a:t>
            </a:r>
          </a:p>
          <a:p>
            <a:pPr marL="228600" indent="-228600">
              <a:buAutoNum type="arabicParenR"/>
            </a:pPr>
            <a:r>
              <a:rPr lang="en-US"/>
              <a:t>First it takes time to see results – time must be invested in understanding how a team is currently functioning and in determining where the gaps are between current and desired state. Most  often, training must take place, procedural changes need to be made and there needs to be a valid measurement of outcomes and this requires institutional support.  </a:t>
            </a:r>
          </a:p>
          <a:p>
            <a:pPr marL="228600" indent="-228600">
              <a:buAutoNum type="arabicParenR"/>
            </a:pPr>
            <a:r>
              <a:rPr lang="en-US"/>
              <a:t>Then, relationships between team members really do make a difference. Stable teams develop working relationships that allow them to increase their efficiency and their effectiveness.  A stable core team is important and changes in membership require an investment in developing a relationship with new members. </a:t>
            </a:r>
          </a:p>
          <a:p>
            <a:pPr marL="228600" indent="-228600">
              <a:buAutoNum type="arabicParenR"/>
            </a:pPr>
            <a:r>
              <a:rPr lang="en-US"/>
              <a:t>And third, there are models of ICP that are showing strong positive effects and those should be disseminated to other teams with appropriate adaptation to new contexts.  </a:t>
            </a:r>
          </a:p>
          <a:p>
            <a:pPr marL="228600" indent="-228600">
              <a:buAutoNum type="arabicParenR"/>
            </a:pPr>
            <a:r>
              <a:rPr lang="en-US"/>
              <a:t>It is important to clearly name the value placed on ICP and there needs to be an effort to “recruit” new members to the team who have a predisposition toward teamwork. Ideally new members will have previous experience of successful interprofessional collaborative practice  </a:t>
            </a:r>
          </a:p>
          <a:p>
            <a:pPr marL="228600" indent="-228600">
              <a:buAutoNum type="arabicParenR"/>
            </a:pPr>
            <a:r>
              <a:rPr lang="en-US"/>
              <a:t>Small successes count – they provide opportunities for role models and champions to come forward.</a:t>
            </a:r>
          </a:p>
          <a:p>
            <a:pPr marL="228600" indent="-228600">
              <a:buAutoNum type="arabicParenR"/>
            </a:pPr>
            <a:r>
              <a:rPr lang="en-US"/>
              <a:t>Finally – a culture that supports interprofessional collaboration must be created and reinforced. </a:t>
            </a:r>
          </a:p>
          <a:p>
            <a:r>
              <a:rPr lang="en-US"/>
              <a:t>The full report is available by clicking on the link and provides inspiring descriptions of multiple teams. </a:t>
            </a:r>
          </a:p>
          <a:p>
            <a:endParaRPr lang="en-US"/>
          </a:p>
          <a:p>
            <a:endParaRPr lang="en-US"/>
          </a:p>
        </p:txBody>
      </p:sp>
      <p:sp>
        <p:nvSpPr>
          <p:cNvPr id="4" name="Slide Number Placeholder 3"/>
          <p:cNvSpPr>
            <a:spLocks noGrp="1"/>
          </p:cNvSpPr>
          <p:nvPr>
            <p:ph type="sldNum" sz="quarter" idx="10"/>
          </p:nvPr>
        </p:nvSpPr>
        <p:spPr/>
        <p:txBody>
          <a:bodyPr/>
          <a:lstStyle/>
          <a:p>
            <a:fld id="{BE05BF79-94EE-477E-99EC-CFBA2E9454B0}" type="slidenum">
              <a:rPr lang="en-US" smtClean="0"/>
              <a:pPr/>
              <a:t>16</a:t>
            </a:fld>
            <a:endParaRPr lang="en-US"/>
          </a:p>
        </p:txBody>
      </p:sp>
      <p:sp>
        <p:nvSpPr>
          <p:cNvPr id="5" name="Header Placeholder 4"/>
          <p:cNvSpPr>
            <a:spLocks noGrp="1"/>
          </p:cNvSpPr>
          <p:nvPr>
            <p:ph type="hdr" sz="quarter" idx="11"/>
          </p:nvPr>
        </p:nvSpPr>
        <p:spPr/>
        <p:txBody>
          <a:bodyPr/>
          <a:lstStyle/>
          <a:p>
            <a:r>
              <a:rPr lang="en-US"/>
              <a:t>Part 3</a:t>
            </a:r>
          </a:p>
        </p:txBody>
      </p:sp>
    </p:spTree>
    <p:extLst>
      <p:ext uri="{BB962C8B-B14F-4D97-AF65-F5344CB8AC3E}">
        <p14:creationId xmlns:p14="http://schemas.microsoft.com/office/powerpoint/2010/main" val="181112222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31775" y="630238"/>
            <a:ext cx="6227763" cy="3503612"/>
          </a:xfrm>
        </p:spPr>
      </p:sp>
      <p:sp>
        <p:nvSpPr>
          <p:cNvPr id="3" name="Notes Placeholder 2"/>
          <p:cNvSpPr>
            <a:spLocks noGrp="1"/>
          </p:cNvSpPr>
          <p:nvPr>
            <p:ph type="body" idx="1"/>
          </p:nvPr>
        </p:nvSpPr>
        <p:spPr>
          <a:xfrm>
            <a:off x="511016" y="4399086"/>
            <a:ext cx="5669280" cy="4548144"/>
          </a:xfrm>
        </p:spPr>
        <p:txBody>
          <a:bodyPr>
            <a:normAutofit lnSpcReduction="10000"/>
          </a:bodyPr>
          <a:lstStyle/>
          <a:p>
            <a:r>
              <a:rPr lang="en-US" baseline="0"/>
              <a:t>Here is one example of a publication that outlines the positive impact of ICP.  In 2015 the Robert Wood Johnson Foundation published a volume of case reports on the implementation of ICP. Seven clinical sites where interprofessional collaborative practice  appeared to be “hardwired” </a:t>
            </a:r>
            <a:r>
              <a:rPr lang="en-US"/>
              <a:t>and where positive outcomes were being realized were </a:t>
            </a:r>
            <a:r>
              <a:rPr lang="en-US" baseline="0"/>
              <a:t>profiled. Thes</a:t>
            </a:r>
            <a:r>
              <a:rPr lang="en-US"/>
              <a:t>e takeaway points were identified – </a:t>
            </a:r>
          </a:p>
          <a:p>
            <a:pPr marL="228600" indent="-228600">
              <a:buAutoNum type="arabicParenR"/>
            </a:pPr>
            <a:r>
              <a:rPr lang="en-US"/>
              <a:t>First it takes time to see results – time must be invested in understanding how a team is currently functioning and in determining where the gaps are between current and desired state. Most  often, training must take place, procedural changes need to be made and there needs to be a valid measurement of outcomes and this requires institutional support.  </a:t>
            </a:r>
          </a:p>
          <a:p>
            <a:pPr marL="228600" indent="-228600">
              <a:buAutoNum type="arabicParenR"/>
            </a:pPr>
            <a:r>
              <a:rPr lang="en-US"/>
              <a:t>Then, relationships between team members really do make a difference. Stable teams develop working relationships that allow them to increase their efficiency and their effectiveness.  A stable core team is important and changes in membership require an investment in developing a relationship with new members. </a:t>
            </a:r>
          </a:p>
          <a:p>
            <a:pPr marL="228600" indent="-228600">
              <a:buAutoNum type="arabicParenR"/>
            </a:pPr>
            <a:r>
              <a:rPr lang="en-US"/>
              <a:t>And third, there are models of ICP that are showing strong positive effects and those should be disseminated to other teams with appropriate adaptation to new contexts.  </a:t>
            </a:r>
          </a:p>
          <a:p>
            <a:pPr marL="228600" indent="-228600">
              <a:buAutoNum type="arabicParenR"/>
            </a:pPr>
            <a:r>
              <a:rPr lang="en-US"/>
              <a:t>It is important to clearly name the value placed on ICP and there needs to be an effort to “recruit” new members to the team who have a predisposition toward teamwork. Ideally new members will have previous experience of successful interprofessional collaborative practice  </a:t>
            </a:r>
          </a:p>
          <a:p>
            <a:pPr marL="228600" indent="-228600">
              <a:buAutoNum type="arabicParenR"/>
            </a:pPr>
            <a:r>
              <a:rPr lang="en-US"/>
              <a:t>Small successes count – they provide opportunities for role models and champions to come forward.</a:t>
            </a:r>
          </a:p>
          <a:p>
            <a:pPr marL="228600" indent="-228600">
              <a:buAutoNum type="arabicParenR"/>
            </a:pPr>
            <a:r>
              <a:rPr lang="en-US"/>
              <a:t>Finally – a culture that supports interprofessional collaboration must be created and reinforced. </a:t>
            </a:r>
          </a:p>
          <a:p>
            <a:r>
              <a:rPr lang="en-US"/>
              <a:t>The full report is available by clicking on the link and provides inspiring descriptions of multiple teams. </a:t>
            </a:r>
          </a:p>
          <a:p>
            <a:endParaRPr lang="en-US"/>
          </a:p>
          <a:p>
            <a:endParaRPr lang="en-US"/>
          </a:p>
        </p:txBody>
      </p:sp>
      <p:sp>
        <p:nvSpPr>
          <p:cNvPr id="4" name="Slide Number Placeholder 3"/>
          <p:cNvSpPr>
            <a:spLocks noGrp="1"/>
          </p:cNvSpPr>
          <p:nvPr>
            <p:ph type="sldNum" sz="quarter" idx="10"/>
          </p:nvPr>
        </p:nvSpPr>
        <p:spPr/>
        <p:txBody>
          <a:bodyPr/>
          <a:lstStyle/>
          <a:p>
            <a:fld id="{BE05BF79-94EE-477E-99EC-CFBA2E9454B0}" type="slidenum">
              <a:rPr lang="en-US" smtClean="0"/>
              <a:pPr/>
              <a:t>17</a:t>
            </a:fld>
            <a:endParaRPr lang="en-US"/>
          </a:p>
        </p:txBody>
      </p:sp>
      <p:sp>
        <p:nvSpPr>
          <p:cNvPr id="5" name="Header Placeholder 4"/>
          <p:cNvSpPr>
            <a:spLocks noGrp="1"/>
          </p:cNvSpPr>
          <p:nvPr>
            <p:ph type="hdr" sz="quarter" idx="11"/>
          </p:nvPr>
        </p:nvSpPr>
        <p:spPr/>
        <p:txBody>
          <a:bodyPr/>
          <a:lstStyle/>
          <a:p>
            <a:r>
              <a:rPr lang="en-US"/>
              <a:t>Part 3</a:t>
            </a:r>
          </a:p>
        </p:txBody>
      </p:sp>
    </p:spTree>
    <p:extLst>
      <p:ext uri="{BB962C8B-B14F-4D97-AF65-F5344CB8AC3E}">
        <p14:creationId xmlns:p14="http://schemas.microsoft.com/office/powerpoint/2010/main" val="46409689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31775" y="630238"/>
            <a:ext cx="6227763" cy="3503612"/>
          </a:xfrm>
        </p:spPr>
      </p:sp>
      <p:sp>
        <p:nvSpPr>
          <p:cNvPr id="3" name="Notes Placeholder 2"/>
          <p:cNvSpPr>
            <a:spLocks noGrp="1"/>
          </p:cNvSpPr>
          <p:nvPr>
            <p:ph type="body" idx="1"/>
          </p:nvPr>
        </p:nvSpPr>
        <p:spPr>
          <a:xfrm>
            <a:off x="511016" y="4399086"/>
            <a:ext cx="5669280" cy="4548144"/>
          </a:xfrm>
        </p:spPr>
        <p:txBody>
          <a:bodyPr>
            <a:normAutofit lnSpcReduction="10000"/>
          </a:bodyPr>
          <a:lstStyle/>
          <a:p>
            <a:r>
              <a:rPr lang="en-US" baseline="0"/>
              <a:t>Here is one example of a publication that outlines the positive impact of ICP.  In 2015 the Robert Wood Johnson Foundation published a volume of case reports on the implementation of ICP. Seven clinical sites where interprofessional collaborative practice  appeared to be “hardwired” </a:t>
            </a:r>
            <a:r>
              <a:rPr lang="en-US"/>
              <a:t>and where positive outcomes were being realized were </a:t>
            </a:r>
            <a:r>
              <a:rPr lang="en-US" baseline="0"/>
              <a:t>profiled. Thes</a:t>
            </a:r>
            <a:r>
              <a:rPr lang="en-US"/>
              <a:t>e takeaway points were identified – </a:t>
            </a:r>
          </a:p>
          <a:p>
            <a:pPr marL="228600" indent="-228600">
              <a:buAutoNum type="arabicParenR"/>
            </a:pPr>
            <a:r>
              <a:rPr lang="en-US"/>
              <a:t>First it takes time to see results – time must be invested in understanding how a team is currently functioning and in determining where the gaps are between current and desired state. Most  often, training must take place, procedural changes need to be made and there needs to be a valid measurement of outcomes and this requires institutional support.  </a:t>
            </a:r>
          </a:p>
          <a:p>
            <a:pPr marL="228600" indent="-228600">
              <a:buAutoNum type="arabicParenR"/>
            </a:pPr>
            <a:r>
              <a:rPr lang="en-US"/>
              <a:t>Then, relationships between team members really do make a difference. Stable teams develop working relationships that allow them to increase their efficiency and their effectiveness.  A stable core team is important and changes in membership require an investment in developing a relationship with new members. </a:t>
            </a:r>
          </a:p>
          <a:p>
            <a:pPr marL="228600" indent="-228600">
              <a:buAutoNum type="arabicParenR"/>
            </a:pPr>
            <a:r>
              <a:rPr lang="en-US"/>
              <a:t>And third, there are models of ICP that are showing strong positive effects and those should be disseminated to other teams with appropriate adaptation to new contexts.  </a:t>
            </a:r>
          </a:p>
          <a:p>
            <a:pPr marL="228600" indent="-228600">
              <a:buAutoNum type="arabicParenR"/>
            </a:pPr>
            <a:r>
              <a:rPr lang="en-US"/>
              <a:t>It is important to clearly name the value placed on ICP and there needs to be an effort to “recruit” new members to the team who have a predisposition toward teamwork. Ideally new members will have previous experience of successful interprofessional collaborative practice  </a:t>
            </a:r>
          </a:p>
          <a:p>
            <a:pPr marL="228600" indent="-228600">
              <a:buAutoNum type="arabicParenR"/>
            </a:pPr>
            <a:r>
              <a:rPr lang="en-US"/>
              <a:t>Small successes count – they provide opportunities for role models and champions to come forward.</a:t>
            </a:r>
          </a:p>
          <a:p>
            <a:pPr marL="228600" indent="-228600">
              <a:buAutoNum type="arabicParenR"/>
            </a:pPr>
            <a:r>
              <a:rPr lang="en-US"/>
              <a:t>Finally – a culture that supports interprofessional collaboration must be created and reinforced. </a:t>
            </a:r>
          </a:p>
          <a:p>
            <a:r>
              <a:rPr lang="en-US"/>
              <a:t>The full report is available by clicking on the link and provides inspiring descriptions of multiple teams. </a:t>
            </a:r>
          </a:p>
          <a:p>
            <a:endParaRPr lang="en-US"/>
          </a:p>
          <a:p>
            <a:endParaRPr lang="en-US"/>
          </a:p>
        </p:txBody>
      </p:sp>
      <p:sp>
        <p:nvSpPr>
          <p:cNvPr id="4" name="Slide Number Placeholder 3"/>
          <p:cNvSpPr>
            <a:spLocks noGrp="1"/>
          </p:cNvSpPr>
          <p:nvPr>
            <p:ph type="sldNum" sz="quarter" idx="10"/>
          </p:nvPr>
        </p:nvSpPr>
        <p:spPr/>
        <p:txBody>
          <a:bodyPr/>
          <a:lstStyle/>
          <a:p>
            <a:fld id="{BE05BF79-94EE-477E-99EC-CFBA2E9454B0}" type="slidenum">
              <a:rPr lang="en-US" smtClean="0"/>
              <a:pPr/>
              <a:t>18</a:t>
            </a:fld>
            <a:endParaRPr lang="en-US"/>
          </a:p>
        </p:txBody>
      </p:sp>
      <p:sp>
        <p:nvSpPr>
          <p:cNvPr id="5" name="Header Placeholder 4"/>
          <p:cNvSpPr>
            <a:spLocks noGrp="1"/>
          </p:cNvSpPr>
          <p:nvPr>
            <p:ph type="hdr" sz="quarter" idx="11"/>
          </p:nvPr>
        </p:nvSpPr>
        <p:spPr/>
        <p:txBody>
          <a:bodyPr/>
          <a:lstStyle/>
          <a:p>
            <a:r>
              <a:rPr lang="en-US"/>
              <a:t>Part 3</a:t>
            </a:r>
          </a:p>
        </p:txBody>
      </p:sp>
    </p:spTree>
    <p:extLst>
      <p:ext uri="{BB962C8B-B14F-4D97-AF65-F5344CB8AC3E}">
        <p14:creationId xmlns:p14="http://schemas.microsoft.com/office/powerpoint/2010/main" val="177868710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31775" y="630238"/>
            <a:ext cx="6227763" cy="3503612"/>
          </a:xfrm>
        </p:spPr>
      </p:sp>
      <p:sp>
        <p:nvSpPr>
          <p:cNvPr id="3" name="Notes Placeholder 2"/>
          <p:cNvSpPr>
            <a:spLocks noGrp="1"/>
          </p:cNvSpPr>
          <p:nvPr>
            <p:ph type="body" idx="1"/>
          </p:nvPr>
        </p:nvSpPr>
        <p:spPr>
          <a:xfrm>
            <a:off x="511016" y="4399086"/>
            <a:ext cx="5669280" cy="4548144"/>
          </a:xfrm>
        </p:spPr>
        <p:txBody>
          <a:bodyPr>
            <a:normAutofit lnSpcReduction="10000"/>
          </a:bodyPr>
          <a:lstStyle/>
          <a:p>
            <a:r>
              <a:rPr lang="en-US" baseline="0"/>
              <a:t>Here is one example of a publication that outlines the positive impact of ICP.  In 2015 the Robert Wood Johnson Foundation published a volume of case reports on the implementation of ICP. Seven clinical sites where interprofessional collaborative practice  appeared to be “hardwired” </a:t>
            </a:r>
            <a:r>
              <a:rPr lang="en-US"/>
              <a:t>and where positive outcomes were being realized were </a:t>
            </a:r>
            <a:r>
              <a:rPr lang="en-US" baseline="0"/>
              <a:t>profiled. Thes</a:t>
            </a:r>
            <a:r>
              <a:rPr lang="en-US"/>
              <a:t>e takeaway points were identified – </a:t>
            </a:r>
          </a:p>
          <a:p>
            <a:pPr marL="228600" indent="-228600">
              <a:buAutoNum type="arabicParenR"/>
            </a:pPr>
            <a:r>
              <a:rPr lang="en-US"/>
              <a:t>First it takes time to see results – time must be invested in understanding how a team is currently functioning and in determining where the gaps are between current and desired state. Most  often, training must take place, procedural changes need to be made and there needs to be a valid measurement of outcomes and this requires institutional support.  </a:t>
            </a:r>
          </a:p>
          <a:p>
            <a:pPr marL="228600" indent="-228600">
              <a:buAutoNum type="arabicParenR"/>
            </a:pPr>
            <a:r>
              <a:rPr lang="en-US"/>
              <a:t>Then, relationships between team members really do make a difference. Stable teams develop working relationships that allow them to increase their efficiency and their effectiveness.  A stable core team is important and changes in membership require an investment in developing a relationship with new members. </a:t>
            </a:r>
          </a:p>
          <a:p>
            <a:pPr marL="228600" indent="-228600">
              <a:buAutoNum type="arabicParenR"/>
            </a:pPr>
            <a:r>
              <a:rPr lang="en-US"/>
              <a:t>And third, there are models of ICP that are showing strong positive effects and those should be disseminated to other teams with appropriate adaptation to new contexts.  </a:t>
            </a:r>
          </a:p>
          <a:p>
            <a:pPr marL="228600" indent="-228600">
              <a:buAutoNum type="arabicParenR"/>
            </a:pPr>
            <a:r>
              <a:rPr lang="en-US"/>
              <a:t>It is important to clearly name the value placed on ICP and there needs to be an effort to “recruit” new members to the team who have a predisposition toward teamwork. Ideally new members will have previous experience of successful interprofessional collaborative practice  </a:t>
            </a:r>
          </a:p>
          <a:p>
            <a:pPr marL="228600" indent="-228600">
              <a:buAutoNum type="arabicParenR"/>
            </a:pPr>
            <a:r>
              <a:rPr lang="en-US"/>
              <a:t>Small successes count – they provide opportunities for role models and champions to come forward.</a:t>
            </a:r>
          </a:p>
          <a:p>
            <a:pPr marL="228600" indent="-228600">
              <a:buAutoNum type="arabicParenR"/>
            </a:pPr>
            <a:r>
              <a:rPr lang="en-US"/>
              <a:t>Finally – a culture that supports interprofessional collaboration must be created and reinforced. </a:t>
            </a:r>
          </a:p>
          <a:p>
            <a:r>
              <a:rPr lang="en-US"/>
              <a:t>The full report is available by clicking on the link and provides inspiring descriptions of multiple teams. </a:t>
            </a:r>
          </a:p>
          <a:p>
            <a:endParaRPr lang="en-US"/>
          </a:p>
          <a:p>
            <a:endParaRPr lang="en-US"/>
          </a:p>
        </p:txBody>
      </p:sp>
      <p:sp>
        <p:nvSpPr>
          <p:cNvPr id="4" name="Slide Number Placeholder 3"/>
          <p:cNvSpPr>
            <a:spLocks noGrp="1"/>
          </p:cNvSpPr>
          <p:nvPr>
            <p:ph type="sldNum" sz="quarter" idx="10"/>
          </p:nvPr>
        </p:nvSpPr>
        <p:spPr/>
        <p:txBody>
          <a:bodyPr/>
          <a:lstStyle/>
          <a:p>
            <a:fld id="{BE05BF79-94EE-477E-99EC-CFBA2E9454B0}" type="slidenum">
              <a:rPr lang="en-US" smtClean="0"/>
              <a:pPr/>
              <a:t>19</a:t>
            </a:fld>
            <a:endParaRPr lang="en-US"/>
          </a:p>
        </p:txBody>
      </p:sp>
      <p:sp>
        <p:nvSpPr>
          <p:cNvPr id="5" name="Header Placeholder 4"/>
          <p:cNvSpPr>
            <a:spLocks noGrp="1"/>
          </p:cNvSpPr>
          <p:nvPr>
            <p:ph type="hdr" sz="quarter" idx="11"/>
          </p:nvPr>
        </p:nvSpPr>
        <p:spPr/>
        <p:txBody>
          <a:bodyPr/>
          <a:lstStyle/>
          <a:p>
            <a:r>
              <a:rPr lang="en-US"/>
              <a:t>Part 3</a:t>
            </a:r>
          </a:p>
        </p:txBody>
      </p:sp>
    </p:spTree>
    <p:extLst>
      <p:ext uri="{BB962C8B-B14F-4D97-AF65-F5344CB8AC3E}">
        <p14:creationId xmlns:p14="http://schemas.microsoft.com/office/powerpoint/2010/main" val="180991593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447153"/>
            <a:ext cx="5486400" cy="4165782"/>
          </a:xfrm>
        </p:spPr>
        <p:txBody>
          <a:bodyPr>
            <a:normAutofit/>
          </a:bodyPr>
          <a:lstStyle/>
          <a:p>
            <a:r>
              <a:rPr lang="en-US"/>
              <a:t>I want to wrap up by recognizing that implementing ICP is a challenge but fortunately there are many people and organizations that are working to overcome the challenges.  </a:t>
            </a:r>
          </a:p>
          <a:p>
            <a:endParaRPr lang="en-US"/>
          </a:p>
          <a:p>
            <a:r>
              <a:rPr lang="en-US"/>
              <a:t>One of the big challenges to implementing ICP in the US is that we have a rapidly changing health care system that is perceived to be in crisis by some groups. </a:t>
            </a:r>
          </a:p>
          <a:p>
            <a:endParaRPr lang="en-US"/>
          </a:p>
          <a:p>
            <a:r>
              <a:rPr lang="en-US"/>
              <a:t>In addition, there is a major push to implement collaborative practice even though the science supporting ICP is still evolving – while a lot has been learned there is still a long way to go before best practices can be confidently established. </a:t>
            </a:r>
          </a:p>
          <a:p>
            <a:endParaRPr lang="en-US"/>
          </a:p>
          <a:p>
            <a:r>
              <a:rPr lang="en-US"/>
              <a:t>And finally  - while efforts to train health professions students in ICP are taking hold, we know that there are millions of practicing professionals who also need training in interprofessional collaboration and there is very little in terms of infrastructure to do broad scale IPE for practicing professionals – and at this time there are no requirements for those already in practice to participate in interprofessional collaborative practice training.  </a:t>
            </a:r>
          </a:p>
          <a:p>
            <a:endParaRPr lang="en-US"/>
          </a:p>
          <a:p>
            <a:r>
              <a:rPr lang="en-US"/>
              <a:t>This all makes for very exciting times for practicing professionals, educators and learners – results of the full integration of collaborative practice are anxiously awaited by all stakeholders in health care. Thank you. </a:t>
            </a:r>
          </a:p>
          <a:p>
            <a:endParaRPr lang="en-US"/>
          </a:p>
        </p:txBody>
      </p:sp>
      <p:sp>
        <p:nvSpPr>
          <p:cNvPr id="4" name="Slide Number Placeholder 3"/>
          <p:cNvSpPr>
            <a:spLocks noGrp="1"/>
          </p:cNvSpPr>
          <p:nvPr>
            <p:ph type="sldNum" sz="quarter" idx="10"/>
          </p:nvPr>
        </p:nvSpPr>
        <p:spPr/>
        <p:txBody>
          <a:bodyPr/>
          <a:lstStyle/>
          <a:p>
            <a:fld id="{52296BDD-A156-4703-B5FF-6F5AA2B5DE21}" type="slidenum">
              <a:rPr lang="en-US" smtClean="0"/>
              <a:pPr/>
              <a:t>20</a:t>
            </a:fld>
            <a:endParaRPr lang="en-US"/>
          </a:p>
        </p:txBody>
      </p:sp>
      <p:sp>
        <p:nvSpPr>
          <p:cNvPr id="5" name="Header Placeholder 4"/>
          <p:cNvSpPr>
            <a:spLocks noGrp="1"/>
          </p:cNvSpPr>
          <p:nvPr>
            <p:ph type="hdr" sz="quarter" idx="11"/>
          </p:nvPr>
        </p:nvSpPr>
        <p:spPr/>
        <p:txBody>
          <a:bodyPr/>
          <a:lstStyle/>
          <a:p>
            <a:r>
              <a:rPr lang="en-US"/>
              <a:t>Part 3</a:t>
            </a:r>
          </a:p>
        </p:txBody>
      </p:sp>
    </p:spTree>
    <p:extLst>
      <p:ext uri="{BB962C8B-B14F-4D97-AF65-F5344CB8AC3E}">
        <p14:creationId xmlns:p14="http://schemas.microsoft.com/office/powerpoint/2010/main" val="299165303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52550" y="192088"/>
            <a:ext cx="4381500" cy="2465387"/>
          </a:xfrm>
        </p:spPr>
      </p:sp>
      <p:sp>
        <p:nvSpPr>
          <p:cNvPr id="3" name="Notes Placeholder 2"/>
          <p:cNvSpPr>
            <a:spLocks noGrp="1"/>
          </p:cNvSpPr>
          <p:nvPr>
            <p:ph type="body" idx="1"/>
          </p:nvPr>
        </p:nvSpPr>
        <p:spPr>
          <a:xfrm>
            <a:off x="152400" y="2770647"/>
            <a:ext cx="6553200" cy="6006545"/>
          </a:xfrm>
        </p:spPr>
        <p:txBody>
          <a:bodyPr/>
          <a:lstStyle/>
          <a:p>
            <a:pPr marL="169863" indent="-55563"/>
            <a:r>
              <a:rPr lang="en-US" sz="1100"/>
              <a:t>Hopefully at this point, you are convinced that interprofessional collaborative practice is critical within the current and future US healthcare system. Now we have to ask ourselves, why doesn’t it happen easily?</a:t>
            </a:r>
          </a:p>
          <a:p>
            <a:pPr marL="169863" indent="-55563"/>
            <a:endParaRPr lang="en-US" sz="1100"/>
          </a:p>
          <a:p>
            <a:pPr marL="169863" indent="-55563"/>
            <a:r>
              <a:rPr lang="en-US" sz="1100"/>
              <a:t> Unfortunately there are multiple barriers to interprofessional collaborative practice. </a:t>
            </a:r>
          </a:p>
          <a:p>
            <a:pPr marL="169863" indent="-55563"/>
            <a:endParaRPr lang="en-US" sz="1100"/>
          </a:p>
          <a:p>
            <a:pPr marL="169863" indent="-55563"/>
            <a:r>
              <a:rPr lang="en-US" sz="1100"/>
              <a:t>Some of the barriers are historical. We have already said that health professionals have been trained in silos and that individual competence, not collective competence, has been the ideal.  We have also historically had a payment model in health care which rewarded volume not outcomes. And finally – the patient (and many members of the health care team) were believed to be limited in critical thinking and decision making skills justifying solo decision making by the physician.  </a:t>
            </a:r>
          </a:p>
          <a:p>
            <a:pPr marL="169863" indent="-55563"/>
            <a:endParaRPr lang="en-US" sz="1100"/>
          </a:p>
          <a:p>
            <a:pPr marL="169863" indent="-55563"/>
            <a:r>
              <a:rPr lang="en-US" sz="1100"/>
              <a:t>There are also sociological barriers to collaborative practice. Despite what is known about the negative effect of hierarchies within teams, in most of our health care delivery system there is still a hierarchy among professions.  It is true that physicians, who are typically at the top of the hierarchy, train longer and have high levels of personal responsibility in comparison to other team members. However, it would be only in the most simple situations that one individual has all the knowledge and skills required to address a patient problem - multiple health professions are needed to arrive at a diagnosis, for a successful surgical procedures or to implement a treatment plan – that makes the gap in social status and income wider than other professions believe is justified.  However hierarchies do not only exist between physicians and other professionals – there many examples of attempts to establish hierarchies  between professions that play out in turf wars where one profession attempts to restrict the practice of others through policy or licensure.  Many times individual members of different professions are working together  collaboratively on a team while at an organizational or societal level their respective professions are involved in conflict over scope of practice.   </a:t>
            </a:r>
          </a:p>
          <a:p>
            <a:pPr marL="169863" indent="-55563"/>
            <a:endParaRPr lang="en-US" sz="1100"/>
          </a:p>
          <a:p>
            <a:pPr marL="169863" indent="-55563"/>
            <a:r>
              <a:rPr lang="en-US" sz="1100"/>
              <a:t>Another sociological barrier is the stereotypes that exist about professions – in addition to the actual lack of knowledge and misunderstanding.  A significant amount of research has been done about professional stereotypes primarily focused on medicine and nursing.  Stereotypical beliefs about values, knowledge and roles of other professions need to be corrected before teams can develop trusting relationships. </a:t>
            </a:r>
          </a:p>
          <a:p>
            <a:pPr marL="169863" indent="-55563"/>
            <a:endParaRPr lang="en-US" sz="1100"/>
          </a:p>
          <a:p>
            <a:pPr marL="169863" indent="-55563"/>
            <a:r>
              <a:rPr lang="en-US" sz="1100"/>
              <a:t>Finally – health care organizations are often structured according to professions rather than by teams.  There are some reasons for uniprofessional departments but this structure creates barriers to the development of shared mental models and a team orientation. </a:t>
            </a:r>
          </a:p>
        </p:txBody>
      </p:sp>
      <p:sp>
        <p:nvSpPr>
          <p:cNvPr id="4" name="Slide Number Placeholder 3"/>
          <p:cNvSpPr>
            <a:spLocks noGrp="1"/>
          </p:cNvSpPr>
          <p:nvPr>
            <p:ph type="sldNum" sz="quarter" idx="10"/>
          </p:nvPr>
        </p:nvSpPr>
        <p:spPr/>
        <p:txBody>
          <a:bodyPr/>
          <a:lstStyle/>
          <a:p>
            <a:fld id="{A7EF1383-3EAC-4D77-A0F8-57B7EAE6F897}" type="slidenum">
              <a:rPr lang="en-US" smtClean="0"/>
              <a:pPr/>
              <a:t>3</a:t>
            </a:fld>
            <a:endParaRPr lang="en-US"/>
          </a:p>
        </p:txBody>
      </p:sp>
      <p:sp>
        <p:nvSpPr>
          <p:cNvPr id="5" name="Header Placeholder 4"/>
          <p:cNvSpPr>
            <a:spLocks noGrp="1"/>
          </p:cNvSpPr>
          <p:nvPr>
            <p:ph type="hdr" sz="quarter" idx="11"/>
          </p:nvPr>
        </p:nvSpPr>
        <p:spPr/>
        <p:txBody>
          <a:bodyPr/>
          <a:lstStyle/>
          <a:p>
            <a:r>
              <a:rPr lang="en-US"/>
              <a:t>Part 3</a:t>
            </a:r>
          </a:p>
        </p:txBody>
      </p:sp>
    </p:spTree>
    <p:extLst>
      <p:ext uri="{BB962C8B-B14F-4D97-AF65-F5344CB8AC3E}">
        <p14:creationId xmlns:p14="http://schemas.microsoft.com/office/powerpoint/2010/main" val="260671652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52550" y="192088"/>
            <a:ext cx="4381500" cy="2465387"/>
          </a:xfrm>
        </p:spPr>
      </p:sp>
      <p:sp>
        <p:nvSpPr>
          <p:cNvPr id="3" name="Notes Placeholder 2"/>
          <p:cNvSpPr>
            <a:spLocks noGrp="1"/>
          </p:cNvSpPr>
          <p:nvPr>
            <p:ph type="body" idx="1"/>
          </p:nvPr>
        </p:nvSpPr>
        <p:spPr>
          <a:xfrm>
            <a:off x="152400" y="2770647"/>
            <a:ext cx="6553200" cy="6006545"/>
          </a:xfrm>
        </p:spPr>
        <p:txBody>
          <a:bodyPr/>
          <a:lstStyle/>
          <a:p>
            <a:pPr marL="169863" indent="-55563"/>
            <a:r>
              <a:rPr lang="en-US" sz="1100"/>
              <a:t>Hopefully at this point, you are convinced that interprofessional collaborative practice is critical within the current and future US healthcare system. Now we have to ask ourselves, why doesn’t it happen easily?</a:t>
            </a:r>
          </a:p>
          <a:p>
            <a:pPr marL="169863" indent="-55563"/>
            <a:endParaRPr lang="en-US" sz="1100"/>
          </a:p>
          <a:p>
            <a:pPr marL="169863" indent="-55563"/>
            <a:r>
              <a:rPr lang="en-US" sz="1100"/>
              <a:t> Unfortunately there are multiple barriers to interprofessional collaborative practice. </a:t>
            </a:r>
          </a:p>
          <a:p>
            <a:pPr marL="169863" indent="-55563"/>
            <a:endParaRPr lang="en-US" sz="1100"/>
          </a:p>
          <a:p>
            <a:pPr marL="169863" indent="-55563"/>
            <a:r>
              <a:rPr lang="en-US" sz="1100"/>
              <a:t>Some of the barriers are historical. We have already said that health professionals have been trained in silos and that individual competence, not collective competence, has been the ideal.  We have also historically had a payment model in health care which rewarded volume not outcomes. And finally – the patient (and many members of the health care team) were believed to be limited in critical thinking and decision making skills justifying solo decision making by the physician.  </a:t>
            </a:r>
          </a:p>
          <a:p>
            <a:pPr marL="169863" indent="-55563"/>
            <a:endParaRPr lang="en-US" sz="1100"/>
          </a:p>
          <a:p>
            <a:pPr marL="169863" indent="-55563"/>
            <a:r>
              <a:rPr lang="en-US" sz="1100"/>
              <a:t>There are also sociological barriers to collaborative practice. Despite what is known about the negative effect of hierarchies within teams, in most of our health care delivery system there is still a hierarchy among professions.  It is true that physicians, who are typically at the top of the hierarchy, train longer and have high levels of personal responsibility in comparison to other team members. However, it would be only in the most simple situations that one individual has all the knowledge and skills required to address a patient problem - multiple health professions are needed to arrive at a diagnosis, for a successful surgical procedures or to implement a treatment plan – that makes the gap in social status and income wider than other professions believe is justified.  However hierarchies do not only exist between physicians and other professionals – there many examples of attempts to establish hierarchies  between professions that play out in turf wars where one profession attempts to restrict the practice of others through policy or licensure.  Many times individual members of different professions are working together  collaboratively on a team while at an organizational or societal level their respective professions are involved in conflict over scope of practice.   </a:t>
            </a:r>
          </a:p>
          <a:p>
            <a:pPr marL="169863" indent="-55563"/>
            <a:endParaRPr lang="en-US" sz="1100"/>
          </a:p>
          <a:p>
            <a:pPr marL="169863" indent="-55563"/>
            <a:r>
              <a:rPr lang="en-US" sz="1100"/>
              <a:t>Another sociological barrier is the stereotypes that exist about professions – in addition to the actual lack of knowledge and misunderstanding.  A significant amount of research has been done about professional stereotypes primarily focused on medicine and nursing.  Stereotypical beliefs about values, knowledge and roles of other professions need to be corrected before teams can develop trusting relationships. </a:t>
            </a:r>
          </a:p>
          <a:p>
            <a:pPr marL="169863" indent="-55563"/>
            <a:endParaRPr lang="en-US" sz="1100"/>
          </a:p>
          <a:p>
            <a:pPr marL="169863" indent="-55563"/>
            <a:r>
              <a:rPr lang="en-US" sz="1100"/>
              <a:t>Finally – health care organizations are often structured according to professions rather than by teams.  There are some reasons for uniprofessional departments but this structure creates barriers to the development of shared mental models and a team orientation. </a:t>
            </a:r>
          </a:p>
        </p:txBody>
      </p:sp>
      <p:sp>
        <p:nvSpPr>
          <p:cNvPr id="4" name="Slide Number Placeholder 3"/>
          <p:cNvSpPr>
            <a:spLocks noGrp="1"/>
          </p:cNvSpPr>
          <p:nvPr>
            <p:ph type="sldNum" sz="quarter" idx="10"/>
          </p:nvPr>
        </p:nvSpPr>
        <p:spPr/>
        <p:txBody>
          <a:bodyPr/>
          <a:lstStyle/>
          <a:p>
            <a:fld id="{A7EF1383-3EAC-4D77-A0F8-57B7EAE6F897}" type="slidenum">
              <a:rPr lang="en-US" smtClean="0"/>
              <a:pPr/>
              <a:t>4</a:t>
            </a:fld>
            <a:endParaRPr lang="en-US"/>
          </a:p>
        </p:txBody>
      </p:sp>
      <p:sp>
        <p:nvSpPr>
          <p:cNvPr id="5" name="Header Placeholder 4"/>
          <p:cNvSpPr>
            <a:spLocks noGrp="1"/>
          </p:cNvSpPr>
          <p:nvPr>
            <p:ph type="hdr" sz="quarter" idx="11"/>
          </p:nvPr>
        </p:nvSpPr>
        <p:spPr/>
        <p:txBody>
          <a:bodyPr/>
          <a:lstStyle/>
          <a:p>
            <a:r>
              <a:rPr lang="en-US"/>
              <a:t>Part 3</a:t>
            </a:r>
          </a:p>
        </p:txBody>
      </p:sp>
    </p:spTree>
    <p:extLst>
      <p:ext uri="{BB962C8B-B14F-4D97-AF65-F5344CB8AC3E}">
        <p14:creationId xmlns:p14="http://schemas.microsoft.com/office/powerpoint/2010/main" val="19055268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52550" y="192088"/>
            <a:ext cx="4381500" cy="2465387"/>
          </a:xfrm>
        </p:spPr>
      </p:sp>
      <p:sp>
        <p:nvSpPr>
          <p:cNvPr id="3" name="Notes Placeholder 2"/>
          <p:cNvSpPr>
            <a:spLocks noGrp="1"/>
          </p:cNvSpPr>
          <p:nvPr>
            <p:ph type="body" idx="1"/>
          </p:nvPr>
        </p:nvSpPr>
        <p:spPr>
          <a:xfrm>
            <a:off x="152400" y="2770647"/>
            <a:ext cx="6553200" cy="6006545"/>
          </a:xfrm>
        </p:spPr>
        <p:txBody>
          <a:bodyPr/>
          <a:lstStyle/>
          <a:p>
            <a:pPr marL="169863" indent="-55563"/>
            <a:r>
              <a:rPr lang="en-US" sz="1100"/>
              <a:t>Hopefully at this point, you are convinced that interprofessional collaborative practice is critical within the current and future US healthcare system. Now we have to ask ourselves, why doesn’t it happen easily?</a:t>
            </a:r>
          </a:p>
          <a:p>
            <a:pPr marL="169863" indent="-55563"/>
            <a:endParaRPr lang="en-US" sz="1100"/>
          </a:p>
          <a:p>
            <a:pPr marL="169863" indent="-55563"/>
            <a:r>
              <a:rPr lang="en-US" sz="1100"/>
              <a:t> Unfortunately there are multiple barriers to interprofessional collaborative practice. </a:t>
            </a:r>
          </a:p>
          <a:p>
            <a:pPr marL="169863" indent="-55563"/>
            <a:endParaRPr lang="en-US" sz="1100"/>
          </a:p>
          <a:p>
            <a:pPr marL="169863" indent="-55563"/>
            <a:r>
              <a:rPr lang="en-US" sz="1100"/>
              <a:t>Some of the barriers are historical. We have already said that health professionals have been trained in silos and that individual competence, not collective competence, has been the ideal.  We have also historically had a payment model in health care which rewarded volume not outcomes. And finally – the patient (and many members of the health care team) were believed to be limited in critical thinking and decision making skills justifying solo decision making by the physician.  </a:t>
            </a:r>
          </a:p>
          <a:p>
            <a:pPr marL="169863" indent="-55563"/>
            <a:endParaRPr lang="en-US" sz="1100"/>
          </a:p>
          <a:p>
            <a:pPr marL="169863" indent="-55563"/>
            <a:r>
              <a:rPr lang="en-US" sz="1100"/>
              <a:t>There are also sociological barriers to collaborative practice. Despite what is known about the negative effect of hierarchies within teams, in most of our health care delivery system there is still a hierarchy among professions.  It is true that physicians, who are typically at the top of the hierarchy, train longer and have high levels of personal responsibility in comparison to other team members. However, it would be only in the most simple situations that one individual has all the knowledge and skills required to address a patient problem - multiple health professions are needed to arrive at a diagnosis, for a successful surgical procedures or to implement a treatment plan – that makes the gap in social status and income wider than other professions believe is justified.  However hierarchies do not only exist between physicians and other professionals – there many examples of attempts to establish hierarchies  between professions that play out in turf wars where one profession attempts to restrict the practice of others through policy or licensure.  Many times individual members of different professions are working together  collaboratively on a team while at an organizational or societal level their respective professions are involved in conflict over scope of practice.   </a:t>
            </a:r>
          </a:p>
          <a:p>
            <a:pPr marL="169863" indent="-55563"/>
            <a:endParaRPr lang="en-US" sz="1100"/>
          </a:p>
          <a:p>
            <a:pPr marL="169863" indent="-55563"/>
            <a:r>
              <a:rPr lang="en-US" sz="1100"/>
              <a:t>Another sociological barrier is the stereotypes that exist about professions – in addition to the actual lack of knowledge and misunderstanding.  A significant amount of research has been done about professional stereotypes primarily focused on medicine and nursing.  Stereotypical beliefs about values, knowledge and roles of other professions need to be corrected before teams can develop trusting relationships. </a:t>
            </a:r>
          </a:p>
          <a:p>
            <a:pPr marL="169863" indent="-55563"/>
            <a:endParaRPr lang="en-US" sz="1100"/>
          </a:p>
          <a:p>
            <a:pPr marL="169863" indent="-55563"/>
            <a:r>
              <a:rPr lang="en-US" sz="1100"/>
              <a:t>Finally – health care organizations are often structured according to professions rather than by teams.  There are some reasons for uniprofessional departments but this structure creates barriers to the development of shared mental models and a team orientation. </a:t>
            </a:r>
          </a:p>
        </p:txBody>
      </p:sp>
      <p:sp>
        <p:nvSpPr>
          <p:cNvPr id="4" name="Slide Number Placeholder 3"/>
          <p:cNvSpPr>
            <a:spLocks noGrp="1"/>
          </p:cNvSpPr>
          <p:nvPr>
            <p:ph type="sldNum" sz="quarter" idx="10"/>
          </p:nvPr>
        </p:nvSpPr>
        <p:spPr/>
        <p:txBody>
          <a:bodyPr/>
          <a:lstStyle/>
          <a:p>
            <a:fld id="{A7EF1383-3EAC-4D77-A0F8-57B7EAE6F897}" type="slidenum">
              <a:rPr lang="en-US" smtClean="0"/>
              <a:pPr/>
              <a:t>5</a:t>
            </a:fld>
            <a:endParaRPr lang="en-US"/>
          </a:p>
        </p:txBody>
      </p:sp>
      <p:sp>
        <p:nvSpPr>
          <p:cNvPr id="5" name="Header Placeholder 4"/>
          <p:cNvSpPr>
            <a:spLocks noGrp="1"/>
          </p:cNvSpPr>
          <p:nvPr>
            <p:ph type="hdr" sz="quarter" idx="11"/>
          </p:nvPr>
        </p:nvSpPr>
        <p:spPr/>
        <p:txBody>
          <a:bodyPr/>
          <a:lstStyle/>
          <a:p>
            <a:r>
              <a:rPr lang="en-US"/>
              <a:t>Part 3</a:t>
            </a:r>
          </a:p>
        </p:txBody>
      </p:sp>
    </p:spTree>
    <p:extLst>
      <p:ext uri="{BB962C8B-B14F-4D97-AF65-F5344CB8AC3E}">
        <p14:creationId xmlns:p14="http://schemas.microsoft.com/office/powerpoint/2010/main" val="175059951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52550" y="192088"/>
            <a:ext cx="4381500" cy="2465387"/>
          </a:xfrm>
        </p:spPr>
      </p:sp>
      <p:sp>
        <p:nvSpPr>
          <p:cNvPr id="3" name="Notes Placeholder 2"/>
          <p:cNvSpPr>
            <a:spLocks noGrp="1"/>
          </p:cNvSpPr>
          <p:nvPr>
            <p:ph type="body" idx="1"/>
          </p:nvPr>
        </p:nvSpPr>
        <p:spPr>
          <a:xfrm>
            <a:off x="152400" y="2770647"/>
            <a:ext cx="6553200" cy="6006545"/>
          </a:xfrm>
        </p:spPr>
        <p:txBody>
          <a:bodyPr/>
          <a:lstStyle/>
          <a:p>
            <a:pPr marL="169863" indent="-55563"/>
            <a:r>
              <a:rPr lang="en-US" sz="1100"/>
              <a:t>Hopefully at this point, you are convinced that interprofessional collaborative practice is critical within the current and future US healthcare system. Now we have to ask ourselves, why doesn’t it happen easily?</a:t>
            </a:r>
          </a:p>
          <a:p>
            <a:pPr marL="169863" indent="-55563"/>
            <a:endParaRPr lang="en-US" sz="1100"/>
          </a:p>
          <a:p>
            <a:pPr marL="169863" indent="-55563"/>
            <a:r>
              <a:rPr lang="en-US" sz="1100"/>
              <a:t> Unfortunately there are multiple barriers to interprofessional collaborative practice. </a:t>
            </a:r>
          </a:p>
          <a:p>
            <a:pPr marL="169863" indent="-55563"/>
            <a:endParaRPr lang="en-US" sz="1100"/>
          </a:p>
          <a:p>
            <a:pPr marL="169863" indent="-55563"/>
            <a:r>
              <a:rPr lang="en-US" sz="1100"/>
              <a:t>Some of the barriers are historical. We have already said that health professionals have been trained in silos and that individual competence, not collective competence, has been the ideal.  We have also historically had a payment model in health care which rewarded volume not outcomes. And finally – the patient (and many members of the health care team) were believed to be limited in critical thinking and decision making skills justifying solo decision making by the physician.  </a:t>
            </a:r>
          </a:p>
          <a:p>
            <a:pPr marL="169863" indent="-55563"/>
            <a:endParaRPr lang="en-US" sz="1100"/>
          </a:p>
          <a:p>
            <a:pPr marL="169863" indent="-55563"/>
            <a:r>
              <a:rPr lang="en-US" sz="1100"/>
              <a:t>There are also sociological barriers to collaborative practice. Despite what is known about the negative effect of hierarchies within teams, in most of our health care delivery system there is still a hierarchy among professions.  It is true that physicians, who are typically at the top of the hierarchy, train longer and have high levels of personal responsibility in comparison to other team members. However, it would be only in the most simple situations that one individual has all the knowledge and skills required to address a patient problem - multiple health professions are needed to arrive at a diagnosis, for a successful surgical procedures or to implement a treatment plan – that makes the gap in social status and income wider than other professions believe is justified.  However hierarchies do not only exist between physicians and other professionals – there many examples of attempts to establish hierarchies  between professions that play out in turf wars where one profession attempts to restrict the practice of others through policy or licensure.  Many times individual members of different professions are working together  collaboratively on a team while at an organizational or societal level their respective professions are involved in conflict over scope of practice.   </a:t>
            </a:r>
          </a:p>
          <a:p>
            <a:pPr marL="169863" indent="-55563"/>
            <a:endParaRPr lang="en-US" sz="1100"/>
          </a:p>
          <a:p>
            <a:pPr marL="169863" indent="-55563"/>
            <a:r>
              <a:rPr lang="en-US" sz="1100"/>
              <a:t>Another sociological barrier is the stereotypes that exist about professions – in addition to the actual lack of knowledge and misunderstanding.  A significant amount of research has been done about professional stereotypes primarily focused on medicine and nursing.  Stereotypical beliefs about values, knowledge and roles of other professions need to be corrected before teams can develop trusting relationships. </a:t>
            </a:r>
          </a:p>
          <a:p>
            <a:pPr marL="169863" indent="-55563"/>
            <a:endParaRPr lang="en-US" sz="1100"/>
          </a:p>
          <a:p>
            <a:pPr marL="169863" indent="-55563"/>
            <a:r>
              <a:rPr lang="en-US" sz="1100"/>
              <a:t>Finally – health care organizations are often structured according to professions rather than by teams.  There are some reasons for uniprofessional departments but this structure creates barriers to the development of shared mental models and a team orientation. </a:t>
            </a:r>
          </a:p>
        </p:txBody>
      </p:sp>
      <p:sp>
        <p:nvSpPr>
          <p:cNvPr id="4" name="Slide Number Placeholder 3"/>
          <p:cNvSpPr>
            <a:spLocks noGrp="1"/>
          </p:cNvSpPr>
          <p:nvPr>
            <p:ph type="sldNum" sz="quarter" idx="10"/>
          </p:nvPr>
        </p:nvSpPr>
        <p:spPr/>
        <p:txBody>
          <a:bodyPr/>
          <a:lstStyle/>
          <a:p>
            <a:fld id="{A7EF1383-3EAC-4D77-A0F8-57B7EAE6F897}" type="slidenum">
              <a:rPr lang="en-US" smtClean="0"/>
              <a:pPr/>
              <a:t>6</a:t>
            </a:fld>
            <a:endParaRPr lang="en-US"/>
          </a:p>
        </p:txBody>
      </p:sp>
      <p:sp>
        <p:nvSpPr>
          <p:cNvPr id="5" name="Header Placeholder 4"/>
          <p:cNvSpPr>
            <a:spLocks noGrp="1"/>
          </p:cNvSpPr>
          <p:nvPr>
            <p:ph type="hdr" sz="quarter" idx="11"/>
          </p:nvPr>
        </p:nvSpPr>
        <p:spPr/>
        <p:txBody>
          <a:bodyPr/>
          <a:lstStyle/>
          <a:p>
            <a:r>
              <a:rPr lang="en-US"/>
              <a:t>Part 3</a:t>
            </a:r>
          </a:p>
        </p:txBody>
      </p:sp>
    </p:spTree>
    <p:extLst>
      <p:ext uri="{BB962C8B-B14F-4D97-AF65-F5344CB8AC3E}">
        <p14:creationId xmlns:p14="http://schemas.microsoft.com/office/powerpoint/2010/main" val="91721255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73113" y="463550"/>
            <a:ext cx="5540375" cy="3117850"/>
          </a:xfrm>
        </p:spPr>
      </p:sp>
      <p:sp>
        <p:nvSpPr>
          <p:cNvPr id="3" name="Notes Placeholder 2"/>
          <p:cNvSpPr>
            <a:spLocks noGrp="1"/>
          </p:cNvSpPr>
          <p:nvPr>
            <p:ph type="body" idx="1"/>
          </p:nvPr>
        </p:nvSpPr>
        <p:spPr>
          <a:xfrm>
            <a:off x="357579" y="3761958"/>
            <a:ext cx="5955909" cy="5266295"/>
          </a:xfrm>
        </p:spPr>
        <p:txBody>
          <a:bodyPr/>
          <a:lstStyle/>
          <a:p>
            <a:r>
              <a:rPr lang="en-US"/>
              <a:t>But let’s finish on a positive note – just as the barriers to collaboration have been studied – the facilitators have also been studied.</a:t>
            </a:r>
          </a:p>
          <a:p>
            <a:endParaRPr lang="en-US"/>
          </a:p>
          <a:p>
            <a:r>
              <a:rPr lang="en-US"/>
              <a:t>A pretty straightforward facilitator of ICP is the increasing understanding of what it really is and what impact it has. </a:t>
            </a:r>
          </a:p>
          <a:p>
            <a:endParaRPr lang="en-US"/>
          </a:p>
          <a:p>
            <a:r>
              <a:rPr lang="en-US"/>
              <a:t>A second facilitator is the developing understanding of what kind of training is needed to enable team members to effectively participate as a member of health care team. </a:t>
            </a:r>
          </a:p>
          <a:p>
            <a:endParaRPr lang="en-US"/>
          </a:p>
          <a:p>
            <a:r>
              <a:rPr lang="en-US"/>
              <a:t>The shift toward patient centered models of care and away from profession centered models of care is also a facilitator. While it may be  less likely that a professional will alter their plans or give up their time simply to fulfill the needs or desires of another professional, most health professionals are motivated to do what is best for their patients, even when it means that their time or their priorities might have to be modified. </a:t>
            </a:r>
          </a:p>
          <a:p>
            <a:endParaRPr lang="en-US"/>
          </a:p>
          <a:p>
            <a:r>
              <a:rPr lang="en-US"/>
              <a:t>In addition, while it may not be true of everyone, significant numbers of patients are taking a more active role in their health and health care and often they know what they need to get a positive outcome.  Assertive patients ask for referrals or involvement of additional professionals to address problems sometimes before the problem has been identified by the health care team. </a:t>
            </a:r>
          </a:p>
          <a:p>
            <a:r>
              <a:rPr lang="en-US"/>
              <a:t>The continued trend toward value-based payment should help because the whole team and the organization benefits from efficiency, effectiveness and achieving high levels of satisfaction.</a:t>
            </a:r>
          </a:p>
          <a:p>
            <a:endParaRPr lang="en-US"/>
          </a:p>
          <a:p>
            <a:r>
              <a:rPr lang="en-US">
                <a:solidFill>
                  <a:srgbClr val="FF0000"/>
                </a:solidFill>
              </a:rPr>
              <a:t>And finally we are seeing that leadership in health professions education, health care policy and health care delivery is increasingly enthusiastic about ICP and is therefore facilitating investment in team training and in reducing the existing barriers to team based care. </a:t>
            </a:r>
          </a:p>
        </p:txBody>
      </p:sp>
      <p:sp>
        <p:nvSpPr>
          <p:cNvPr id="4" name="Slide Number Placeholder 3"/>
          <p:cNvSpPr>
            <a:spLocks noGrp="1"/>
          </p:cNvSpPr>
          <p:nvPr>
            <p:ph type="sldNum" sz="quarter" idx="10"/>
          </p:nvPr>
        </p:nvSpPr>
        <p:spPr/>
        <p:txBody>
          <a:bodyPr/>
          <a:lstStyle/>
          <a:p>
            <a:fld id="{A7EF1383-3EAC-4D77-A0F8-57B7EAE6F897}" type="slidenum">
              <a:rPr lang="en-US" smtClean="0"/>
              <a:pPr/>
              <a:t>12</a:t>
            </a:fld>
            <a:endParaRPr lang="en-US"/>
          </a:p>
        </p:txBody>
      </p:sp>
      <p:sp>
        <p:nvSpPr>
          <p:cNvPr id="5" name="Header Placeholder 4"/>
          <p:cNvSpPr>
            <a:spLocks noGrp="1"/>
          </p:cNvSpPr>
          <p:nvPr>
            <p:ph type="hdr" sz="quarter" idx="11"/>
          </p:nvPr>
        </p:nvSpPr>
        <p:spPr/>
        <p:txBody>
          <a:bodyPr/>
          <a:lstStyle/>
          <a:p>
            <a:r>
              <a:rPr lang="en-US"/>
              <a:t>Part 3</a:t>
            </a:r>
          </a:p>
        </p:txBody>
      </p:sp>
    </p:spTree>
    <p:extLst>
      <p:ext uri="{BB962C8B-B14F-4D97-AF65-F5344CB8AC3E}">
        <p14:creationId xmlns:p14="http://schemas.microsoft.com/office/powerpoint/2010/main" val="83251080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31775" y="630238"/>
            <a:ext cx="6227763" cy="3503612"/>
          </a:xfrm>
        </p:spPr>
      </p:sp>
      <p:sp>
        <p:nvSpPr>
          <p:cNvPr id="3" name="Notes Placeholder 2"/>
          <p:cNvSpPr>
            <a:spLocks noGrp="1"/>
          </p:cNvSpPr>
          <p:nvPr>
            <p:ph type="body" idx="1"/>
          </p:nvPr>
        </p:nvSpPr>
        <p:spPr>
          <a:xfrm>
            <a:off x="511016" y="4399086"/>
            <a:ext cx="5669280" cy="4548144"/>
          </a:xfrm>
        </p:spPr>
        <p:txBody>
          <a:bodyPr>
            <a:normAutofit lnSpcReduction="10000"/>
          </a:bodyPr>
          <a:lstStyle/>
          <a:p>
            <a:r>
              <a:rPr lang="en-US" baseline="0"/>
              <a:t>Here is one example of a publication that outlines the positive impact of ICP.  In 2015 the Robert Wood Johnson Foundation published a volume of case reports on the implementation of ICP. Seven clinical sites where interprofessional collaborative practice  appeared to be “hardwired” </a:t>
            </a:r>
            <a:r>
              <a:rPr lang="en-US"/>
              <a:t>and where positive outcomes were being realized were </a:t>
            </a:r>
            <a:r>
              <a:rPr lang="en-US" baseline="0"/>
              <a:t>profiled. Thes</a:t>
            </a:r>
            <a:r>
              <a:rPr lang="en-US"/>
              <a:t>e takeaway points were identified – </a:t>
            </a:r>
          </a:p>
          <a:p>
            <a:pPr marL="228600" indent="-228600">
              <a:buAutoNum type="arabicParenR"/>
            </a:pPr>
            <a:r>
              <a:rPr lang="en-US"/>
              <a:t>First it takes time to see results – time must be invested in understanding how a team is currently functioning and in determining where the gaps are between current and desired state. Most  often, training must take place, procedural changes need to be made and there needs to be a valid measurement of outcomes and this requires institutional support.  </a:t>
            </a:r>
          </a:p>
          <a:p>
            <a:pPr marL="228600" indent="-228600">
              <a:buAutoNum type="arabicParenR"/>
            </a:pPr>
            <a:r>
              <a:rPr lang="en-US"/>
              <a:t>Then, relationships between team members really do make a difference. Stable teams develop working relationships that allow them to increase their efficiency and their effectiveness.  A stable core team is important and changes in membership require an investment in developing a relationship with new members. </a:t>
            </a:r>
          </a:p>
          <a:p>
            <a:pPr marL="228600" indent="-228600">
              <a:buAutoNum type="arabicParenR"/>
            </a:pPr>
            <a:r>
              <a:rPr lang="en-US"/>
              <a:t>And third, there are models of ICP that are showing strong positive effects and those should be disseminated to other teams with appropriate adaptation to new contexts.  </a:t>
            </a:r>
          </a:p>
          <a:p>
            <a:pPr marL="228600" indent="-228600">
              <a:buAutoNum type="arabicParenR"/>
            </a:pPr>
            <a:r>
              <a:rPr lang="en-US"/>
              <a:t>It is important to clearly name the value placed on ICP and there needs to be an effort to “recruit” new members to the team who have a predisposition toward teamwork. Ideally new members will have previous experience of successful interprofessional collaborative practice  </a:t>
            </a:r>
          </a:p>
          <a:p>
            <a:pPr marL="228600" indent="-228600">
              <a:buAutoNum type="arabicParenR"/>
            </a:pPr>
            <a:r>
              <a:rPr lang="en-US"/>
              <a:t>Small successes count – they provide opportunities for role models and champions to come forward.</a:t>
            </a:r>
          </a:p>
          <a:p>
            <a:pPr marL="228600" indent="-228600">
              <a:buAutoNum type="arabicParenR"/>
            </a:pPr>
            <a:r>
              <a:rPr lang="en-US"/>
              <a:t>Finally – a culture that supports interprofessional collaboration must be created and reinforced. </a:t>
            </a:r>
          </a:p>
          <a:p>
            <a:r>
              <a:rPr lang="en-US"/>
              <a:t>The full report is available by clicking on the link and provides inspiring descriptions of multiple teams. </a:t>
            </a:r>
          </a:p>
          <a:p>
            <a:endParaRPr lang="en-US"/>
          </a:p>
          <a:p>
            <a:endParaRPr lang="en-US"/>
          </a:p>
        </p:txBody>
      </p:sp>
      <p:sp>
        <p:nvSpPr>
          <p:cNvPr id="4" name="Slide Number Placeholder 3"/>
          <p:cNvSpPr>
            <a:spLocks noGrp="1"/>
          </p:cNvSpPr>
          <p:nvPr>
            <p:ph type="sldNum" sz="quarter" idx="10"/>
          </p:nvPr>
        </p:nvSpPr>
        <p:spPr/>
        <p:txBody>
          <a:bodyPr/>
          <a:lstStyle/>
          <a:p>
            <a:fld id="{BE05BF79-94EE-477E-99EC-CFBA2E9454B0}" type="slidenum">
              <a:rPr lang="en-US" smtClean="0"/>
              <a:pPr/>
              <a:t>13</a:t>
            </a:fld>
            <a:endParaRPr lang="en-US"/>
          </a:p>
        </p:txBody>
      </p:sp>
      <p:sp>
        <p:nvSpPr>
          <p:cNvPr id="5" name="Header Placeholder 4"/>
          <p:cNvSpPr>
            <a:spLocks noGrp="1"/>
          </p:cNvSpPr>
          <p:nvPr>
            <p:ph type="hdr" sz="quarter" idx="11"/>
          </p:nvPr>
        </p:nvSpPr>
        <p:spPr/>
        <p:txBody>
          <a:bodyPr/>
          <a:lstStyle/>
          <a:p>
            <a:r>
              <a:rPr lang="en-US"/>
              <a:t>Part 3</a:t>
            </a:r>
          </a:p>
        </p:txBody>
      </p:sp>
    </p:spTree>
    <p:extLst>
      <p:ext uri="{BB962C8B-B14F-4D97-AF65-F5344CB8AC3E}">
        <p14:creationId xmlns:p14="http://schemas.microsoft.com/office/powerpoint/2010/main" val="66202074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31775" y="630238"/>
            <a:ext cx="6227763" cy="3503612"/>
          </a:xfrm>
        </p:spPr>
      </p:sp>
      <p:sp>
        <p:nvSpPr>
          <p:cNvPr id="3" name="Notes Placeholder 2"/>
          <p:cNvSpPr>
            <a:spLocks noGrp="1"/>
          </p:cNvSpPr>
          <p:nvPr>
            <p:ph type="body" idx="1"/>
          </p:nvPr>
        </p:nvSpPr>
        <p:spPr>
          <a:xfrm>
            <a:off x="511016" y="4399086"/>
            <a:ext cx="5669280" cy="4548144"/>
          </a:xfrm>
        </p:spPr>
        <p:txBody>
          <a:bodyPr>
            <a:normAutofit lnSpcReduction="10000"/>
          </a:bodyPr>
          <a:lstStyle/>
          <a:p>
            <a:r>
              <a:rPr lang="en-US" baseline="0"/>
              <a:t>Here is one example of a publication that outlines the positive impact of ICP.  In 2015 the Robert Wood Johnson Foundation published a volume of case reports on the implementation of ICP. Seven clinical sites where interprofessional collaborative practice  appeared to be “hardwired” </a:t>
            </a:r>
            <a:r>
              <a:rPr lang="en-US"/>
              <a:t>and where positive outcomes were being realized were </a:t>
            </a:r>
            <a:r>
              <a:rPr lang="en-US" baseline="0"/>
              <a:t>profiled. Thes</a:t>
            </a:r>
            <a:r>
              <a:rPr lang="en-US"/>
              <a:t>e takeaway points were identified – </a:t>
            </a:r>
          </a:p>
          <a:p>
            <a:pPr marL="228600" indent="-228600">
              <a:buAutoNum type="arabicParenR"/>
            </a:pPr>
            <a:r>
              <a:rPr lang="en-US"/>
              <a:t>First it takes time to see results – time must be invested in understanding how a team is currently functioning and in determining where the gaps are between current and desired state. Most  often, training must take place, procedural changes need to be made and there needs to be a valid measurement of outcomes and this requires institutional support.  </a:t>
            </a:r>
          </a:p>
          <a:p>
            <a:pPr marL="228600" indent="-228600">
              <a:buAutoNum type="arabicParenR"/>
            </a:pPr>
            <a:r>
              <a:rPr lang="en-US"/>
              <a:t>Then, relationships between team members really do make a difference. Stable teams develop working relationships that allow them to increase their efficiency and their effectiveness.  A stable core team is important and changes in membership require an investment in developing a relationship with new members. </a:t>
            </a:r>
          </a:p>
          <a:p>
            <a:pPr marL="228600" indent="-228600">
              <a:buAutoNum type="arabicParenR"/>
            </a:pPr>
            <a:r>
              <a:rPr lang="en-US"/>
              <a:t>And third, there are models of ICP that are showing strong positive effects and those should be disseminated to other teams with appropriate adaptation to new contexts.  </a:t>
            </a:r>
          </a:p>
          <a:p>
            <a:pPr marL="228600" indent="-228600">
              <a:buAutoNum type="arabicParenR"/>
            </a:pPr>
            <a:r>
              <a:rPr lang="en-US"/>
              <a:t>It is important to clearly name the value placed on ICP and there needs to be an effort to “recruit” new members to the team who have a predisposition toward teamwork. Ideally new members will have previous experience of successful interprofessional collaborative practice  </a:t>
            </a:r>
          </a:p>
          <a:p>
            <a:pPr marL="228600" indent="-228600">
              <a:buAutoNum type="arabicParenR"/>
            </a:pPr>
            <a:r>
              <a:rPr lang="en-US"/>
              <a:t>Small successes count – they provide opportunities for role models and champions to come forward.</a:t>
            </a:r>
          </a:p>
          <a:p>
            <a:pPr marL="228600" indent="-228600">
              <a:buAutoNum type="arabicParenR"/>
            </a:pPr>
            <a:r>
              <a:rPr lang="en-US"/>
              <a:t>Finally – a culture that supports interprofessional collaboration must be created and reinforced. </a:t>
            </a:r>
          </a:p>
          <a:p>
            <a:r>
              <a:rPr lang="en-US"/>
              <a:t>The full report is available by clicking on the link and provides inspiring descriptions of multiple teams. </a:t>
            </a:r>
          </a:p>
          <a:p>
            <a:endParaRPr lang="en-US"/>
          </a:p>
          <a:p>
            <a:endParaRPr lang="en-US"/>
          </a:p>
        </p:txBody>
      </p:sp>
      <p:sp>
        <p:nvSpPr>
          <p:cNvPr id="4" name="Slide Number Placeholder 3"/>
          <p:cNvSpPr>
            <a:spLocks noGrp="1"/>
          </p:cNvSpPr>
          <p:nvPr>
            <p:ph type="sldNum" sz="quarter" idx="10"/>
          </p:nvPr>
        </p:nvSpPr>
        <p:spPr/>
        <p:txBody>
          <a:bodyPr/>
          <a:lstStyle/>
          <a:p>
            <a:fld id="{BE05BF79-94EE-477E-99EC-CFBA2E9454B0}" type="slidenum">
              <a:rPr lang="en-US" smtClean="0"/>
              <a:pPr/>
              <a:t>14</a:t>
            </a:fld>
            <a:endParaRPr lang="en-US"/>
          </a:p>
        </p:txBody>
      </p:sp>
      <p:sp>
        <p:nvSpPr>
          <p:cNvPr id="5" name="Header Placeholder 4"/>
          <p:cNvSpPr>
            <a:spLocks noGrp="1"/>
          </p:cNvSpPr>
          <p:nvPr>
            <p:ph type="hdr" sz="quarter" idx="11"/>
          </p:nvPr>
        </p:nvSpPr>
        <p:spPr/>
        <p:txBody>
          <a:bodyPr/>
          <a:lstStyle/>
          <a:p>
            <a:r>
              <a:rPr lang="en-US"/>
              <a:t>Part 3</a:t>
            </a:r>
          </a:p>
        </p:txBody>
      </p:sp>
    </p:spTree>
    <p:extLst>
      <p:ext uri="{BB962C8B-B14F-4D97-AF65-F5344CB8AC3E}">
        <p14:creationId xmlns:p14="http://schemas.microsoft.com/office/powerpoint/2010/main" val="382978294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31775" y="630238"/>
            <a:ext cx="6227763" cy="3503612"/>
          </a:xfrm>
        </p:spPr>
      </p:sp>
      <p:sp>
        <p:nvSpPr>
          <p:cNvPr id="3" name="Notes Placeholder 2"/>
          <p:cNvSpPr>
            <a:spLocks noGrp="1"/>
          </p:cNvSpPr>
          <p:nvPr>
            <p:ph type="body" idx="1"/>
          </p:nvPr>
        </p:nvSpPr>
        <p:spPr>
          <a:xfrm>
            <a:off x="511016" y="4399086"/>
            <a:ext cx="5669280" cy="4548144"/>
          </a:xfrm>
        </p:spPr>
        <p:txBody>
          <a:bodyPr>
            <a:normAutofit lnSpcReduction="10000"/>
          </a:bodyPr>
          <a:lstStyle/>
          <a:p>
            <a:r>
              <a:rPr lang="en-US" baseline="0"/>
              <a:t>Here is one example of a publication that outlines the positive impact of ICP.  In 2015 the Robert Wood Johnson Foundation published a volume of case reports on the implementation of ICP. Seven clinical sites where interprofessional collaborative practice  appeared to be “hardwired” </a:t>
            </a:r>
            <a:r>
              <a:rPr lang="en-US"/>
              <a:t>and where positive outcomes were being realized were </a:t>
            </a:r>
            <a:r>
              <a:rPr lang="en-US" baseline="0"/>
              <a:t>profiled. Thes</a:t>
            </a:r>
            <a:r>
              <a:rPr lang="en-US"/>
              <a:t>e takeaway points were identified – </a:t>
            </a:r>
          </a:p>
          <a:p>
            <a:pPr marL="228600" indent="-228600">
              <a:buAutoNum type="arabicParenR"/>
            </a:pPr>
            <a:r>
              <a:rPr lang="en-US"/>
              <a:t>First it takes time to see results – time must be invested in understanding how a team is currently functioning and in determining where the gaps are between current and desired state. Most  often, training must take place, procedural changes need to be made and there needs to be a valid measurement of outcomes and this requires institutional support.  </a:t>
            </a:r>
          </a:p>
          <a:p>
            <a:pPr marL="228600" indent="-228600">
              <a:buAutoNum type="arabicParenR"/>
            </a:pPr>
            <a:r>
              <a:rPr lang="en-US"/>
              <a:t>Then, relationships between team members really do make a difference. Stable teams develop working relationships that allow them to increase their efficiency and their effectiveness.  A stable core team is important and changes in membership require an investment in developing a relationship with new members. </a:t>
            </a:r>
          </a:p>
          <a:p>
            <a:pPr marL="228600" indent="-228600">
              <a:buAutoNum type="arabicParenR"/>
            </a:pPr>
            <a:r>
              <a:rPr lang="en-US"/>
              <a:t>And third, there are models of ICP that are showing strong positive effects and those should be disseminated to other teams with appropriate adaptation to new contexts.  </a:t>
            </a:r>
          </a:p>
          <a:p>
            <a:pPr marL="228600" indent="-228600">
              <a:buAutoNum type="arabicParenR"/>
            </a:pPr>
            <a:r>
              <a:rPr lang="en-US"/>
              <a:t>It is important to clearly name the value placed on ICP and there needs to be an effort to “recruit” new members to the team who have a predisposition toward teamwork. Ideally new members will have previous experience of successful interprofessional collaborative practice  </a:t>
            </a:r>
          </a:p>
          <a:p>
            <a:pPr marL="228600" indent="-228600">
              <a:buAutoNum type="arabicParenR"/>
            </a:pPr>
            <a:r>
              <a:rPr lang="en-US"/>
              <a:t>Small successes count – they provide opportunities for role models and champions to come forward.</a:t>
            </a:r>
          </a:p>
          <a:p>
            <a:pPr marL="228600" indent="-228600">
              <a:buAutoNum type="arabicParenR"/>
            </a:pPr>
            <a:r>
              <a:rPr lang="en-US"/>
              <a:t>Finally – a culture that supports interprofessional collaboration must be created and reinforced. </a:t>
            </a:r>
          </a:p>
          <a:p>
            <a:r>
              <a:rPr lang="en-US"/>
              <a:t>The full report is available by clicking on the link and provides inspiring descriptions of multiple teams. </a:t>
            </a:r>
          </a:p>
          <a:p>
            <a:endParaRPr lang="en-US"/>
          </a:p>
          <a:p>
            <a:endParaRPr lang="en-US"/>
          </a:p>
        </p:txBody>
      </p:sp>
      <p:sp>
        <p:nvSpPr>
          <p:cNvPr id="4" name="Slide Number Placeholder 3"/>
          <p:cNvSpPr>
            <a:spLocks noGrp="1"/>
          </p:cNvSpPr>
          <p:nvPr>
            <p:ph type="sldNum" sz="quarter" idx="10"/>
          </p:nvPr>
        </p:nvSpPr>
        <p:spPr/>
        <p:txBody>
          <a:bodyPr/>
          <a:lstStyle/>
          <a:p>
            <a:fld id="{BE05BF79-94EE-477E-99EC-CFBA2E9454B0}" type="slidenum">
              <a:rPr lang="en-US" smtClean="0"/>
              <a:pPr/>
              <a:t>15</a:t>
            </a:fld>
            <a:endParaRPr lang="en-US"/>
          </a:p>
        </p:txBody>
      </p:sp>
      <p:sp>
        <p:nvSpPr>
          <p:cNvPr id="5" name="Header Placeholder 4"/>
          <p:cNvSpPr>
            <a:spLocks noGrp="1"/>
          </p:cNvSpPr>
          <p:nvPr>
            <p:ph type="hdr" sz="quarter" idx="11"/>
          </p:nvPr>
        </p:nvSpPr>
        <p:spPr/>
        <p:txBody>
          <a:bodyPr/>
          <a:lstStyle/>
          <a:p>
            <a:r>
              <a:rPr lang="en-US"/>
              <a:t>Part 3</a:t>
            </a:r>
          </a:p>
        </p:txBody>
      </p:sp>
    </p:spTree>
    <p:extLst>
      <p:ext uri="{BB962C8B-B14F-4D97-AF65-F5344CB8AC3E}">
        <p14:creationId xmlns:p14="http://schemas.microsoft.com/office/powerpoint/2010/main" val="108274561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objTx" preserve="1">
  <p:cSld name="1_Content with Caption">
    <p:spTree>
      <p:nvGrpSpPr>
        <p:cNvPr id="1" name=""/>
        <p:cNvGrpSpPr/>
        <p:nvPr/>
      </p:nvGrpSpPr>
      <p:grpSpPr>
        <a:xfrm>
          <a:off x="0" y="0"/>
          <a:ext cx="0" cy="0"/>
          <a:chOff x="0" y="0"/>
          <a:chExt cx="0" cy="0"/>
        </a:xfrm>
      </p:grpSpPr>
      <p:sp>
        <p:nvSpPr>
          <p:cNvPr id="8" name="Rectangle 7"/>
          <p:cNvSpPr/>
          <p:nvPr/>
        </p:nvSpPr>
        <p:spPr>
          <a:xfrm>
            <a:off x="18" y="0"/>
            <a:ext cx="4050791"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4040071" y="0"/>
            <a:ext cx="6400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457200" y="594359"/>
            <a:ext cx="3200400" cy="2286000"/>
          </a:xfrm>
        </p:spPr>
        <p:txBody>
          <a:bodyPr anchor="b">
            <a:normAutofit/>
          </a:bodyPr>
          <a:lstStyle>
            <a:lvl1pPr>
              <a:defRPr sz="3600" b="0">
                <a:solidFill>
                  <a:srgbClr val="FFFFFF"/>
                </a:solidFill>
              </a:defRPr>
            </a:lvl1pPr>
          </a:lstStyle>
          <a:p>
            <a:r>
              <a:rPr lang="en-US"/>
              <a:t>Click to edit Master title style</a:t>
            </a:r>
          </a:p>
        </p:txBody>
      </p:sp>
      <p:sp>
        <p:nvSpPr>
          <p:cNvPr id="3" name="Content Placeholder 2"/>
          <p:cNvSpPr>
            <a:spLocks noGrp="1"/>
          </p:cNvSpPr>
          <p:nvPr>
            <p:ph idx="1"/>
          </p:nvPr>
        </p:nvSpPr>
        <p:spPr>
          <a:xfrm>
            <a:off x="4800600" y="731520"/>
            <a:ext cx="6492240" cy="5257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2926080"/>
            <a:ext cx="3200400" cy="3379124"/>
          </a:xfrm>
        </p:spPr>
        <p:txBody>
          <a:bodyPr lIns="91440" rIns="91440">
            <a:normAutofit/>
          </a:bodyPr>
          <a:lstStyle>
            <a:lvl1pPr marL="0" indent="0">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465513" y="6459787"/>
            <a:ext cx="2618511" cy="365125"/>
          </a:xfrm>
        </p:spPr>
        <p:txBody>
          <a:bodyPr/>
          <a:lstStyle>
            <a:lvl1pPr algn="l">
              <a:defRPr/>
            </a:lvl1pPr>
          </a:lstStyle>
          <a:p>
            <a:fld id="{B6D6B1E5-8A56-4AA0-86CE-424B76857504}" type="datetimeFigureOut">
              <a:rPr lang="en-US" smtClean="0"/>
              <a:pPr/>
              <a:t>10/22/2020</a:t>
            </a:fld>
            <a:endParaRPr lang="en-US"/>
          </a:p>
        </p:txBody>
      </p:sp>
      <p:sp>
        <p:nvSpPr>
          <p:cNvPr id="6" name="Footer Placeholder 5"/>
          <p:cNvSpPr>
            <a:spLocks noGrp="1"/>
          </p:cNvSpPr>
          <p:nvPr>
            <p:ph type="ftr" sz="quarter" idx="11"/>
          </p:nvPr>
        </p:nvSpPr>
        <p:spPr>
          <a:xfrm>
            <a:off x="4800600" y="6459787"/>
            <a:ext cx="4648200" cy="365125"/>
          </a:xfrm>
        </p:spPr>
        <p:txBody>
          <a:bodyPr/>
          <a:lstStyle>
            <a:lvl1pPr algn="l">
              <a:defRPr>
                <a:solidFill>
                  <a:schemeClr val="tx2"/>
                </a:solidFill>
              </a:defRPr>
            </a:lvl1pPr>
          </a:lstStyle>
          <a:p>
            <a:endParaRPr lang="en-US"/>
          </a:p>
        </p:txBody>
      </p:sp>
      <p:sp>
        <p:nvSpPr>
          <p:cNvPr id="7" name="Slide Number Placeholder 6"/>
          <p:cNvSpPr>
            <a:spLocks noGrp="1"/>
          </p:cNvSpPr>
          <p:nvPr>
            <p:ph type="sldNum" sz="quarter" idx="12"/>
          </p:nvPr>
        </p:nvSpPr>
        <p:spPr/>
        <p:txBody>
          <a:bodyPr/>
          <a:lstStyle>
            <a:lvl1pPr>
              <a:defRPr>
                <a:solidFill>
                  <a:schemeClr val="tx2"/>
                </a:solidFill>
              </a:defRPr>
            </a:lvl1pPr>
          </a:lstStyle>
          <a:p>
            <a:fld id="{CA66BEAA-0498-4151-B692-337BCF39D58B}" type="slidenum">
              <a:rPr lang="en-US" smtClean="0"/>
              <a:pPr/>
              <a:t>‹#›</a:t>
            </a:fld>
            <a:endParaRPr lang="en-US"/>
          </a:p>
        </p:txBody>
      </p:sp>
    </p:spTree>
    <p:extLst>
      <p:ext uri="{BB962C8B-B14F-4D97-AF65-F5344CB8AC3E}">
        <p14:creationId xmlns:p14="http://schemas.microsoft.com/office/powerpoint/2010/main" val="223052929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F32473-B81F-4FD1-91B9-F3A822E2E85D}"/>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F907F744-190A-4C33-8F65-4D5B6F9BC27C}"/>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034DF1D3-4869-4FE3-820E-18C6F9756AE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7AD1ED2F-7EC1-4DC0-979C-3258BCE77745}"/>
              </a:ext>
            </a:extLst>
          </p:cNvPr>
          <p:cNvSpPr>
            <a:spLocks noGrp="1"/>
          </p:cNvSpPr>
          <p:nvPr>
            <p:ph type="dt" sz="half" idx="10"/>
          </p:nvPr>
        </p:nvSpPr>
        <p:spPr/>
        <p:txBody>
          <a:bodyPr/>
          <a:lstStyle/>
          <a:p>
            <a:fld id="{46E6C46C-6508-4357-ABF4-FD328A73BD49}" type="datetimeFigureOut">
              <a:rPr lang="en-US" smtClean="0"/>
              <a:t>10/22/2020</a:t>
            </a:fld>
            <a:endParaRPr lang="en-US"/>
          </a:p>
        </p:txBody>
      </p:sp>
      <p:sp>
        <p:nvSpPr>
          <p:cNvPr id="6" name="Footer Placeholder 5">
            <a:extLst>
              <a:ext uri="{FF2B5EF4-FFF2-40B4-BE49-F238E27FC236}">
                <a16:creationId xmlns:a16="http://schemas.microsoft.com/office/drawing/2014/main" id="{EFAF2239-FADE-4976-9364-089F40ED4A7C}"/>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1D88220-925C-4282-815F-2A36181583CF}"/>
              </a:ext>
            </a:extLst>
          </p:cNvPr>
          <p:cNvSpPr>
            <a:spLocks noGrp="1"/>
          </p:cNvSpPr>
          <p:nvPr>
            <p:ph type="sldNum" sz="quarter" idx="12"/>
          </p:nvPr>
        </p:nvSpPr>
        <p:spPr/>
        <p:txBody>
          <a:bodyPr/>
          <a:lstStyle/>
          <a:p>
            <a:fld id="{045426FA-DB31-47F7-B390-0AF083E3EA58}" type="slidenum">
              <a:rPr lang="en-US" smtClean="0"/>
              <a:t>‹#›</a:t>
            </a:fld>
            <a:endParaRPr lang="en-US"/>
          </a:p>
        </p:txBody>
      </p:sp>
    </p:spTree>
    <p:extLst>
      <p:ext uri="{BB962C8B-B14F-4D97-AF65-F5344CB8AC3E}">
        <p14:creationId xmlns:p14="http://schemas.microsoft.com/office/powerpoint/2010/main" val="288016308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62D584-949F-495D-9EB6-A0F57B3C4EEE}"/>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F62AC2E4-449F-4263-9015-A96F479644EC}"/>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A98143C-25FF-41AB-8AA5-B3E88D65AF34}"/>
              </a:ext>
            </a:extLst>
          </p:cNvPr>
          <p:cNvSpPr>
            <a:spLocks noGrp="1"/>
          </p:cNvSpPr>
          <p:nvPr>
            <p:ph type="dt" sz="half" idx="10"/>
          </p:nvPr>
        </p:nvSpPr>
        <p:spPr/>
        <p:txBody>
          <a:bodyPr/>
          <a:lstStyle/>
          <a:p>
            <a:fld id="{46E6C46C-6508-4357-ABF4-FD328A73BD49}" type="datetimeFigureOut">
              <a:rPr lang="en-US" smtClean="0"/>
              <a:t>10/22/2020</a:t>
            </a:fld>
            <a:endParaRPr lang="en-US"/>
          </a:p>
        </p:txBody>
      </p:sp>
      <p:sp>
        <p:nvSpPr>
          <p:cNvPr id="5" name="Footer Placeholder 4">
            <a:extLst>
              <a:ext uri="{FF2B5EF4-FFF2-40B4-BE49-F238E27FC236}">
                <a16:creationId xmlns:a16="http://schemas.microsoft.com/office/drawing/2014/main" id="{2F230463-E5AC-4334-95EB-C6B9A5E121B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F15676E-4045-4CBB-B052-BB58829A1F5A}"/>
              </a:ext>
            </a:extLst>
          </p:cNvPr>
          <p:cNvSpPr>
            <a:spLocks noGrp="1"/>
          </p:cNvSpPr>
          <p:nvPr>
            <p:ph type="sldNum" sz="quarter" idx="12"/>
          </p:nvPr>
        </p:nvSpPr>
        <p:spPr/>
        <p:txBody>
          <a:bodyPr/>
          <a:lstStyle/>
          <a:p>
            <a:fld id="{045426FA-DB31-47F7-B390-0AF083E3EA58}" type="slidenum">
              <a:rPr lang="en-US" smtClean="0"/>
              <a:t>‹#›</a:t>
            </a:fld>
            <a:endParaRPr lang="en-US"/>
          </a:p>
        </p:txBody>
      </p:sp>
    </p:spTree>
    <p:extLst>
      <p:ext uri="{BB962C8B-B14F-4D97-AF65-F5344CB8AC3E}">
        <p14:creationId xmlns:p14="http://schemas.microsoft.com/office/powerpoint/2010/main" val="143315029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C27076BE-3183-4F05-A26F-11E2D5286AA0}"/>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2EEC5141-6B26-4D33-9348-1CF74C18374F}"/>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BB1D9BB-142C-4EF5-AF34-E245C762529B}"/>
              </a:ext>
            </a:extLst>
          </p:cNvPr>
          <p:cNvSpPr>
            <a:spLocks noGrp="1"/>
          </p:cNvSpPr>
          <p:nvPr>
            <p:ph type="dt" sz="half" idx="10"/>
          </p:nvPr>
        </p:nvSpPr>
        <p:spPr/>
        <p:txBody>
          <a:bodyPr/>
          <a:lstStyle/>
          <a:p>
            <a:fld id="{46E6C46C-6508-4357-ABF4-FD328A73BD49}" type="datetimeFigureOut">
              <a:rPr lang="en-US" smtClean="0"/>
              <a:t>10/22/2020</a:t>
            </a:fld>
            <a:endParaRPr lang="en-US"/>
          </a:p>
        </p:txBody>
      </p:sp>
      <p:sp>
        <p:nvSpPr>
          <p:cNvPr id="5" name="Footer Placeholder 4">
            <a:extLst>
              <a:ext uri="{FF2B5EF4-FFF2-40B4-BE49-F238E27FC236}">
                <a16:creationId xmlns:a16="http://schemas.microsoft.com/office/drawing/2014/main" id="{4A875E85-15EE-4335-A268-3AE61B3AD4F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68E8E97-1030-4B29-9D22-3F4F6F18BA81}"/>
              </a:ext>
            </a:extLst>
          </p:cNvPr>
          <p:cNvSpPr>
            <a:spLocks noGrp="1"/>
          </p:cNvSpPr>
          <p:nvPr>
            <p:ph type="sldNum" sz="quarter" idx="12"/>
          </p:nvPr>
        </p:nvSpPr>
        <p:spPr/>
        <p:txBody>
          <a:bodyPr/>
          <a:lstStyle/>
          <a:p>
            <a:fld id="{045426FA-DB31-47F7-B390-0AF083E3EA58}" type="slidenum">
              <a:rPr lang="en-US" smtClean="0"/>
              <a:t>‹#›</a:t>
            </a:fld>
            <a:endParaRPr lang="en-US"/>
          </a:p>
        </p:txBody>
      </p:sp>
    </p:spTree>
    <p:extLst>
      <p:ext uri="{BB962C8B-B14F-4D97-AF65-F5344CB8AC3E}">
        <p14:creationId xmlns:p14="http://schemas.microsoft.com/office/powerpoint/2010/main" val="393510372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Title Slide - patient">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57BFF99C-F60E-3F47-9B9F-4A44C055F187}" type="datetimeFigureOut">
              <a:rPr lang="en-US" smtClean="0"/>
              <a:t>10/22/2020</a:t>
            </a:fld>
            <a:endParaRPr lang="en-US"/>
          </a:p>
        </p:txBody>
      </p:sp>
      <p:sp>
        <p:nvSpPr>
          <p:cNvPr id="6" name="Title 1"/>
          <p:cNvSpPr>
            <a:spLocks noGrp="1"/>
          </p:cNvSpPr>
          <p:nvPr>
            <p:ph type="title" hasCustomPrompt="1"/>
          </p:nvPr>
        </p:nvSpPr>
        <p:spPr>
          <a:xfrm>
            <a:off x="838200" y="3293707"/>
            <a:ext cx="9772851" cy="1143000"/>
          </a:xfrm>
        </p:spPr>
        <p:txBody>
          <a:bodyPr>
            <a:noAutofit/>
          </a:bodyPr>
          <a:lstStyle>
            <a:lvl1pPr algn="l">
              <a:defRPr sz="4400" cap="none" baseline="0">
                <a:solidFill>
                  <a:schemeClr val="bg1"/>
                </a:solidFill>
              </a:defRPr>
            </a:lvl1pPr>
          </a:lstStyle>
          <a:p>
            <a:r>
              <a:rPr lang="en-US" sz="3500" kern="1200">
                <a:solidFill>
                  <a:srgbClr val="FFFFFF"/>
                </a:solidFill>
                <a:latin typeface="+mj-lt"/>
                <a:ea typeface="+mj-ea"/>
                <a:cs typeface="+mj-cs"/>
              </a:rPr>
              <a:t>An Introduction to Interprofessional Collaborative Practice</a:t>
            </a:r>
            <a:endParaRPr lang="en-US"/>
          </a:p>
        </p:txBody>
      </p:sp>
      <p:sp>
        <p:nvSpPr>
          <p:cNvPr id="5" name="Rectangle 4"/>
          <p:cNvSpPr/>
          <p:nvPr userDrawn="1"/>
        </p:nvSpPr>
        <p:spPr>
          <a:xfrm>
            <a:off x="0" y="0"/>
            <a:ext cx="12192000" cy="6858000"/>
          </a:xfrm>
          <a:prstGeom prst="rect">
            <a:avLst/>
          </a:prstGeom>
          <a:noFill/>
          <a:ln w="44450" cap="sq">
            <a:solidFill>
              <a:schemeClr val="bg1"/>
            </a:solidFill>
            <a:miter lim="800000"/>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a:p>
        </p:txBody>
      </p:sp>
      <p:pic>
        <p:nvPicPr>
          <p:cNvPr id="2" name="Picture 1"/>
          <p:cNvPicPr>
            <a:picLocks noChangeAspect="1"/>
          </p:cNvPicPr>
          <p:nvPr userDrawn="1"/>
        </p:nvPicPr>
        <p:blipFill rotWithShape="1">
          <a:blip r:embed="rId2" cstate="print">
            <a:extLst>
              <a:ext uri="{28A0092B-C50C-407E-A947-70E740481C1C}">
                <a14:useLocalDpi xmlns:a14="http://schemas.microsoft.com/office/drawing/2010/main"/>
              </a:ext>
            </a:extLst>
          </a:blip>
          <a:srcRect/>
          <a:stretch/>
        </p:blipFill>
        <p:spPr>
          <a:xfrm>
            <a:off x="33404" y="18661"/>
            <a:ext cx="12133545" cy="3275046"/>
          </a:xfrm>
          <a:prstGeom prst="rect">
            <a:avLst/>
          </a:prstGeom>
          <a:ln w="15875">
            <a:solidFill>
              <a:schemeClr val="bg1"/>
            </a:solidFill>
          </a:ln>
        </p:spPr>
      </p:pic>
      <p:pic>
        <p:nvPicPr>
          <p:cNvPr id="7" name="Picture 6"/>
          <p:cNvPicPr>
            <a:picLocks noChangeAspect="1"/>
          </p:cNvPicPr>
          <p:nvPr userDrawn="1"/>
        </p:nvPicPr>
        <p:blipFill rotWithShape="1">
          <a:blip r:embed="rId3" cstate="print">
            <a:extLst>
              <a:ext uri="{28A0092B-C50C-407E-A947-70E740481C1C}">
                <a14:useLocalDpi xmlns:a14="http://schemas.microsoft.com/office/drawing/2010/main"/>
              </a:ext>
            </a:extLst>
          </a:blip>
          <a:srcRect/>
          <a:stretch/>
        </p:blipFill>
        <p:spPr>
          <a:xfrm>
            <a:off x="6745480" y="5929060"/>
            <a:ext cx="5400944" cy="854581"/>
          </a:xfrm>
          <a:prstGeom prst="rect">
            <a:avLst/>
          </a:prstGeom>
          <a:solidFill>
            <a:srgbClr val="00B0F0"/>
          </a:solidFill>
        </p:spPr>
      </p:pic>
    </p:spTree>
    <p:extLst>
      <p:ext uri="{BB962C8B-B14F-4D97-AF65-F5344CB8AC3E}">
        <p14:creationId xmlns:p14="http://schemas.microsoft.com/office/powerpoint/2010/main" val="22381461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716E9A-2BCD-469C-82A9-A612BAEB09CF}"/>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5DB90CBD-58A8-4CE5-BFA8-6B82C3EADE97}"/>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888AD92C-27D1-4350-B66C-1BD074F59665}"/>
              </a:ext>
            </a:extLst>
          </p:cNvPr>
          <p:cNvSpPr>
            <a:spLocks noGrp="1"/>
          </p:cNvSpPr>
          <p:nvPr>
            <p:ph type="dt" sz="half" idx="10"/>
          </p:nvPr>
        </p:nvSpPr>
        <p:spPr/>
        <p:txBody>
          <a:bodyPr/>
          <a:lstStyle/>
          <a:p>
            <a:fld id="{46E6C46C-6508-4357-ABF4-FD328A73BD49}" type="datetimeFigureOut">
              <a:rPr lang="en-US" smtClean="0"/>
              <a:t>10/22/2020</a:t>
            </a:fld>
            <a:endParaRPr lang="en-US"/>
          </a:p>
        </p:txBody>
      </p:sp>
      <p:sp>
        <p:nvSpPr>
          <p:cNvPr id="5" name="Footer Placeholder 4">
            <a:extLst>
              <a:ext uri="{FF2B5EF4-FFF2-40B4-BE49-F238E27FC236}">
                <a16:creationId xmlns:a16="http://schemas.microsoft.com/office/drawing/2014/main" id="{8FBC0C7F-89DF-4F3D-88AA-7443C39C1DF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90100B6-6311-4DFC-AF89-425FF74FD2CC}"/>
              </a:ext>
            </a:extLst>
          </p:cNvPr>
          <p:cNvSpPr>
            <a:spLocks noGrp="1"/>
          </p:cNvSpPr>
          <p:nvPr>
            <p:ph type="sldNum" sz="quarter" idx="12"/>
          </p:nvPr>
        </p:nvSpPr>
        <p:spPr/>
        <p:txBody>
          <a:bodyPr/>
          <a:lstStyle/>
          <a:p>
            <a:fld id="{045426FA-DB31-47F7-B390-0AF083E3EA58}" type="slidenum">
              <a:rPr lang="en-US" smtClean="0"/>
              <a:t>‹#›</a:t>
            </a:fld>
            <a:endParaRPr lang="en-US"/>
          </a:p>
        </p:txBody>
      </p:sp>
    </p:spTree>
    <p:extLst>
      <p:ext uri="{BB962C8B-B14F-4D97-AF65-F5344CB8AC3E}">
        <p14:creationId xmlns:p14="http://schemas.microsoft.com/office/powerpoint/2010/main" val="117355580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E5ABA0-E399-4801-8836-BE81FE0AF3E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BDFA8A2A-9D9D-48E7-A483-DBA56F3CE978}"/>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36EA5CB-C419-4508-A476-9FA018EFC4DA}"/>
              </a:ext>
            </a:extLst>
          </p:cNvPr>
          <p:cNvSpPr>
            <a:spLocks noGrp="1"/>
          </p:cNvSpPr>
          <p:nvPr>
            <p:ph type="dt" sz="half" idx="10"/>
          </p:nvPr>
        </p:nvSpPr>
        <p:spPr/>
        <p:txBody>
          <a:bodyPr/>
          <a:lstStyle/>
          <a:p>
            <a:fld id="{46E6C46C-6508-4357-ABF4-FD328A73BD49}" type="datetimeFigureOut">
              <a:rPr lang="en-US" smtClean="0"/>
              <a:t>10/22/2020</a:t>
            </a:fld>
            <a:endParaRPr lang="en-US"/>
          </a:p>
        </p:txBody>
      </p:sp>
      <p:sp>
        <p:nvSpPr>
          <p:cNvPr id="5" name="Footer Placeholder 4">
            <a:extLst>
              <a:ext uri="{FF2B5EF4-FFF2-40B4-BE49-F238E27FC236}">
                <a16:creationId xmlns:a16="http://schemas.microsoft.com/office/drawing/2014/main" id="{A199547E-DB51-41FC-851F-51212AF1C0E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E2540D2-761F-4B25-BFC4-6DA28044DA75}"/>
              </a:ext>
            </a:extLst>
          </p:cNvPr>
          <p:cNvSpPr>
            <a:spLocks noGrp="1"/>
          </p:cNvSpPr>
          <p:nvPr>
            <p:ph type="sldNum" sz="quarter" idx="12"/>
          </p:nvPr>
        </p:nvSpPr>
        <p:spPr/>
        <p:txBody>
          <a:bodyPr/>
          <a:lstStyle/>
          <a:p>
            <a:fld id="{045426FA-DB31-47F7-B390-0AF083E3EA58}" type="slidenum">
              <a:rPr lang="en-US" smtClean="0"/>
              <a:t>‹#›</a:t>
            </a:fld>
            <a:endParaRPr lang="en-US"/>
          </a:p>
        </p:txBody>
      </p:sp>
    </p:spTree>
    <p:extLst>
      <p:ext uri="{BB962C8B-B14F-4D97-AF65-F5344CB8AC3E}">
        <p14:creationId xmlns:p14="http://schemas.microsoft.com/office/powerpoint/2010/main" val="406567778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53232F-1B5C-41A8-94C7-11A3C894D524}"/>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36C0CFD2-8F4E-4514-A060-A96FEE415D72}"/>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774DB4AE-9ADC-4BA5-B85D-A817C73CCB5E}"/>
              </a:ext>
            </a:extLst>
          </p:cNvPr>
          <p:cNvSpPr>
            <a:spLocks noGrp="1"/>
          </p:cNvSpPr>
          <p:nvPr>
            <p:ph type="dt" sz="half" idx="10"/>
          </p:nvPr>
        </p:nvSpPr>
        <p:spPr/>
        <p:txBody>
          <a:bodyPr/>
          <a:lstStyle/>
          <a:p>
            <a:fld id="{46E6C46C-6508-4357-ABF4-FD328A73BD49}" type="datetimeFigureOut">
              <a:rPr lang="en-US" smtClean="0"/>
              <a:t>10/22/2020</a:t>
            </a:fld>
            <a:endParaRPr lang="en-US"/>
          </a:p>
        </p:txBody>
      </p:sp>
      <p:sp>
        <p:nvSpPr>
          <p:cNvPr id="5" name="Footer Placeholder 4">
            <a:extLst>
              <a:ext uri="{FF2B5EF4-FFF2-40B4-BE49-F238E27FC236}">
                <a16:creationId xmlns:a16="http://schemas.microsoft.com/office/drawing/2014/main" id="{B6BE57E7-A1D7-449D-AD54-75E44ADE1DA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06D348D-3B66-4606-8645-B7C3662073CE}"/>
              </a:ext>
            </a:extLst>
          </p:cNvPr>
          <p:cNvSpPr>
            <a:spLocks noGrp="1"/>
          </p:cNvSpPr>
          <p:nvPr>
            <p:ph type="sldNum" sz="quarter" idx="12"/>
          </p:nvPr>
        </p:nvSpPr>
        <p:spPr/>
        <p:txBody>
          <a:bodyPr/>
          <a:lstStyle/>
          <a:p>
            <a:fld id="{045426FA-DB31-47F7-B390-0AF083E3EA58}" type="slidenum">
              <a:rPr lang="en-US" smtClean="0"/>
              <a:t>‹#›</a:t>
            </a:fld>
            <a:endParaRPr lang="en-US"/>
          </a:p>
        </p:txBody>
      </p:sp>
    </p:spTree>
    <p:extLst>
      <p:ext uri="{BB962C8B-B14F-4D97-AF65-F5344CB8AC3E}">
        <p14:creationId xmlns:p14="http://schemas.microsoft.com/office/powerpoint/2010/main" val="337039602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1BB68D-B7CD-46B6-8874-F9E59E2902CD}"/>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955E1CED-C408-4BC1-BBC8-62F168C18C06}"/>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E809C1E5-89E3-42A5-B785-50821A3CE807}"/>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2C685EC5-BC24-4B32-86A8-CA44E3EA5592}"/>
              </a:ext>
            </a:extLst>
          </p:cNvPr>
          <p:cNvSpPr>
            <a:spLocks noGrp="1"/>
          </p:cNvSpPr>
          <p:nvPr>
            <p:ph type="dt" sz="half" idx="10"/>
          </p:nvPr>
        </p:nvSpPr>
        <p:spPr/>
        <p:txBody>
          <a:bodyPr/>
          <a:lstStyle/>
          <a:p>
            <a:fld id="{46E6C46C-6508-4357-ABF4-FD328A73BD49}" type="datetimeFigureOut">
              <a:rPr lang="en-US" smtClean="0"/>
              <a:t>10/22/2020</a:t>
            </a:fld>
            <a:endParaRPr lang="en-US"/>
          </a:p>
        </p:txBody>
      </p:sp>
      <p:sp>
        <p:nvSpPr>
          <p:cNvPr id="6" name="Footer Placeholder 5">
            <a:extLst>
              <a:ext uri="{FF2B5EF4-FFF2-40B4-BE49-F238E27FC236}">
                <a16:creationId xmlns:a16="http://schemas.microsoft.com/office/drawing/2014/main" id="{D15EC3D5-BA32-4F19-A0EA-1316DDD6BC20}"/>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7341D093-14C7-40BF-995F-45ABF94BCB64}"/>
              </a:ext>
            </a:extLst>
          </p:cNvPr>
          <p:cNvSpPr>
            <a:spLocks noGrp="1"/>
          </p:cNvSpPr>
          <p:nvPr>
            <p:ph type="sldNum" sz="quarter" idx="12"/>
          </p:nvPr>
        </p:nvSpPr>
        <p:spPr/>
        <p:txBody>
          <a:bodyPr/>
          <a:lstStyle/>
          <a:p>
            <a:fld id="{045426FA-DB31-47F7-B390-0AF083E3EA58}" type="slidenum">
              <a:rPr lang="en-US" smtClean="0"/>
              <a:t>‹#›</a:t>
            </a:fld>
            <a:endParaRPr lang="en-US"/>
          </a:p>
        </p:txBody>
      </p:sp>
    </p:spTree>
    <p:extLst>
      <p:ext uri="{BB962C8B-B14F-4D97-AF65-F5344CB8AC3E}">
        <p14:creationId xmlns:p14="http://schemas.microsoft.com/office/powerpoint/2010/main" val="205433946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648D5E-3F9B-4ADD-AAC1-5E103E26AF71}"/>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4308CC1B-D3A8-4713-8413-A187D48212AD}"/>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5F47F84B-A6F1-41FF-B105-04EAED9DFA98}"/>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AE94DA29-D547-4BA1-B49E-80C6CA1CC0AC}"/>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DBAB0B40-60F8-4038-AE19-C64CF797C863}"/>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7871040B-0D45-4C34-80B3-CD7534D64B7F}"/>
              </a:ext>
            </a:extLst>
          </p:cNvPr>
          <p:cNvSpPr>
            <a:spLocks noGrp="1"/>
          </p:cNvSpPr>
          <p:nvPr>
            <p:ph type="dt" sz="half" idx="10"/>
          </p:nvPr>
        </p:nvSpPr>
        <p:spPr/>
        <p:txBody>
          <a:bodyPr/>
          <a:lstStyle/>
          <a:p>
            <a:fld id="{46E6C46C-6508-4357-ABF4-FD328A73BD49}" type="datetimeFigureOut">
              <a:rPr lang="en-US" smtClean="0"/>
              <a:t>10/22/2020</a:t>
            </a:fld>
            <a:endParaRPr lang="en-US"/>
          </a:p>
        </p:txBody>
      </p:sp>
      <p:sp>
        <p:nvSpPr>
          <p:cNvPr id="8" name="Footer Placeholder 7">
            <a:extLst>
              <a:ext uri="{FF2B5EF4-FFF2-40B4-BE49-F238E27FC236}">
                <a16:creationId xmlns:a16="http://schemas.microsoft.com/office/drawing/2014/main" id="{EFD53554-FE21-4BEB-BA3B-2F2C79253601}"/>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FF54981F-B433-40B7-8300-B84666E92C6F}"/>
              </a:ext>
            </a:extLst>
          </p:cNvPr>
          <p:cNvSpPr>
            <a:spLocks noGrp="1"/>
          </p:cNvSpPr>
          <p:nvPr>
            <p:ph type="sldNum" sz="quarter" idx="12"/>
          </p:nvPr>
        </p:nvSpPr>
        <p:spPr/>
        <p:txBody>
          <a:bodyPr/>
          <a:lstStyle/>
          <a:p>
            <a:fld id="{045426FA-DB31-47F7-B390-0AF083E3EA58}" type="slidenum">
              <a:rPr lang="en-US" smtClean="0"/>
              <a:t>‹#›</a:t>
            </a:fld>
            <a:endParaRPr lang="en-US"/>
          </a:p>
        </p:txBody>
      </p:sp>
    </p:spTree>
    <p:extLst>
      <p:ext uri="{BB962C8B-B14F-4D97-AF65-F5344CB8AC3E}">
        <p14:creationId xmlns:p14="http://schemas.microsoft.com/office/powerpoint/2010/main" val="359668765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694B5F-701E-41FC-8496-13E933240AA3}"/>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3C7E74A4-F7E2-4F0A-8ABF-5CFDAC580BD2}"/>
              </a:ext>
            </a:extLst>
          </p:cNvPr>
          <p:cNvSpPr>
            <a:spLocks noGrp="1"/>
          </p:cNvSpPr>
          <p:nvPr>
            <p:ph type="dt" sz="half" idx="10"/>
          </p:nvPr>
        </p:nvSpPr>
        <p:spPr/>
        <p:txBody>
          <a:bodyPr/>
          <a:lstStyle/>
          <a:p>
            <a:fld id="{46E6C46C-6508-4357-ABF4-FD328A73BD49}" type="datetimeFigureOut">
              <a:rPr lang="en-US" smtClean="0"/>
              <a:t>10/22/2020</a:t>
            </a:fld>
            <a:endParaRPr lang="en-US"/>
          </a:p>
        </p:txBody>
      </p:sp>
      <p:sp>
        <p:nvSpPr>
          <p:cNvPr id="4" name="Footer Placeholder 3">
            <a:extLst>
              <a:ext uri="{FF2B5EF4-FFF2-40B4-BE49-F238E27FC236}">
                <a16:creationId xmlns:a16="http://schemas.microsoft.com/office/drawing/2014/main" id="{1DF1A3F5-80F1-4193-9043-9013A2D677DA}"/>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30EE3C16-6C06-4157-B0EA-59E24D085D86}"/>
              </a:ext>
            </a:extLst>
          </p:cNvPr>
          <p:cNvSpPr>
            <a:spLocks noGrp="1"/>
          </p:cNvSpPr>
          <p:nvPr>
            <p:ph type="sldNum" sz="quarter" idx="12"/>
          </p:nvPr>
        </p:nvSpPr>
        <p:spPr/>
        <p:txBody>
          <a:bodyPr/>
          <a:lstStyle/>
          <a:p>
            <a:fld id="{045426FA-DB31-47F7-B390-0AF083E3EA58}" type="slidenum">
              <a:rPr lang="en-US" smtClean="0"/>
              <a:t>‹#›</a:t>
            </a:fld>
            <a:endParaRPr lang="en-US"/>
          </a:p>
        </p:txBody>
      </p:sp>
    </p:spTree>
    <p:extLst>
      <p:ext uri="{BB962C8B-B14F-4D97-AF65-F5344CB8AC3E}">
        <p14:creationId xmlns:p14="http://schemas.microsoft.com/office/powerpoint/2010/main" val="163519376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BEE0EBFB-DC6E-47BC-B785-B160B0F9C961}"/>
              </a:ext>
            </a:extLst>
          </p:cNvPr>
          <p:cNvSpPr>
            <a:spLocks noGrp="1"/>
          </p:cNvSpPr>
          <p:nvPr>
            <p:ph type="dt" sz="half" idx="10"/>
          </p:nvPr>
        </p:nvSpPr>
        <p:spPr/>
        <p:txBody>
          <a:bodyPr/>
          <a:lstStyle/>
          <a:p>
            <a:fld id="{46E6C46C-6508-4357-ABF4-FD328A73BD49}" type="datetimeFigureOut">
              <a:rPr lang="en-US" smtClean="0"/>
              <a:t>10/22/2020</a:t>
            </a:fld>
            <a:endParaRPr lang="en-US"/>
          </a:p>
        </p:txBody>
      </p:sp>
      <p:sp>
        <p:nvSpPr>
          <p:cNvPr id="3" name="Footer Placeholder 2">
            <a:extLst>
              <a:ext uri="{FF2B5EF4-FFF2-40B4-BE49-F238E27FC236}">
                <a16:creationId xmlns:a16="http://schemas.microsoft.com/office/drawing/2014/main" id="{115586E2-3889-46A8-AB4E-29D5F00E34E5}"/>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B552C0BF-DBE4-4C4D-A74C-B5AE537675EE}"/>
              </a:ext>
            </a:extLst>
          </p:cNvPr>
          <p:cNvSpPr>
            <a:spLocks noGrp="1"/>
          </p:cNvSpPr>
          <p:nvPr>
            <p:ph type="sldNum" sz="quarter" idx="12"/>
          </p:nvPr>
        </p:nvSpPr>
        <p:spPr/>
        <p:txBody>
          <a:bodyPr/>
          <a:lstStyle/>
          <a:p>
            <a:fld id="{045426FA-DB31-47F7-B390-0AF083E3EA58}" type="slidenum">
              <a:rPr lang="en-US" smtClean="0"/>
              <a:t>‹#›</a:t>
            </a:fld>
            <a:endParaRPr lang="en-US"/>
          </a:p>
        </p:txBody>
      </p:sp>
    </p:spTree>
    <p:extLst>
      <p:ext uri="{BB962C8B-B14F-4D97-AF65-F5344CB8AC3E}">
        <p14:creationId xmlns:p14="http://schemas.microsoft.com/office/powerpoint/2010/main" val="378663588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E4F2B6-45B7-4900-AF6A-8A82FBC6C733}"/>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44E1F2CB-44CE-4C81-A8CA-F1268E39CFB5}"/>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7A2972B2-4C23-44B3-A51A-C8356B26B45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E6FA1125-8076-4DC7-9271-A238B576397D}"/>
              </a:ext>
            </a:extLst>
          </p:cNvPr>
          <p:cNvSpPr>
            <a:spLocks noGrp="1"/>
          </p:cNvSpPr>
          <p:nvPr>
            <p:ph type="dt" sz="half" idx="10"/>
          </p:nvPr>
        </p:nvSpPr>
        <p:spPr/>
        <p:txBody>
          <a:bodyPr/>
          <a:lstStyle/>
          <a:p>
            <a:fld id="{46E6C46C-6508-4357-ABF4-FD328A73BD49}" type="datetimeFigureOut">
              <a:rPr lang="en-US" smtClean="0"/>
              <a:t>10/22/2020</a:t>
            </a:fld>
            <a:endParaRPr lang="en-US"/>
          </a:p>
        </p:txBody>
      </p:sp>
      <p:sp>
        <p:nvSpPr>
          <p:cNvPr id="6" name="Footer Placeholder 5">
            <a:extLst>
              <a:ext uri="{FF2B5EF4-FFF2-40B4-BE49-F238E27FC236}">
                <a16:creationId xmlns:a16="http://schemas.microsoft.com/office/drawing/2014/main" id="{6FF587F4-1575-4F65-A5C7-98C594C71102}"/>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BE2DD867-6B78-4DCF-BDDB-C5E06C86131A}"/>
              </a:ext>
            </a:extLst>
          </p:cNvPr>
          <p:cNvSpPr>
            <a:spLocks noGrp="1"/>
          </p:cNvSpPr>
          <p:nvPr>
            <p:ph type="sldNum" sz="quarter" idx="12"/>
          </p:nvPr>
        </p:nvSpPr>
        <p:spPr/>
        <p:txBody>
          <a:bodyPr/>
          <a:lstStyle/>
          <a:p>
            <a:fld id="{045426FA-DB31-47F7-B390-0AF083E3EA58}" type="slidenum">
              <a:rPr lang="en-US" smtClean="0"/>
              <a:t>‹#›</a:t>
            </a:fld>
            <a:endParaRPr lang="en-US"/>
          </a:p>
        </p:txBody>
      </p:sp>
    </p:spTree>
    <p:extLst>
      <p:ext uri="{BB962C8B-B14F-4D97-AF65-F5344CB8AC3E}">
        <p14:creationId xmlns:p14="http://schemas.microsoft.com/office/powerpoint/2010/main" val="148306631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87AD6FB2-2500-48C1-91AB-1054A9CF90F5}"/>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13A23AE8-CC2A-4110-93F2-9F4E8C94FE74}"/>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3422C72-1E7E-4BB7-8BC4-9F4F57C64382}"/>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6E6C46C-6508-4357-ABF4-FD328A73BD49}" type="datetimeFigureOut">
              <a:rPr lang="en-US" smtClean="0"/>
              <a:t>10/22/2020</a:t>
            </a:fld>
            <a:endParaRPr lang="en-US"/>
          </a:p>
        </p:txBody>
      </p:sp>
      <p:sp>
        <p:nvSpPr>
          <p:cNvPr id="5" name="Footer Placeholder 4">
            <a:extLst>
              <a:ext uri="{FF2B5EF4-FFF2-40B4-BE49-F238E27FC236}">
                <a16:creationId xmlns:a16="http://schemas.microsoft.com/office/drawing/2014/main" id="{7FD57C78-46AE-42B6-A53E-4B8842AA24A4}"/>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93E41DCA-5114-4080-AED1-6B9D2D2EB3D8}"/>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45426FA-DB31-47F7-B390-0AF083E3EA58}" type="slidenum">
              <a:rPr lang="en-US" smtClean="0"/>
              <a:t>‹#›</a:t>
            </a:fld>
            <a:endParaRPr lang="en-US"/>
          </a:p>
        </p:txBody>
      </p:sp>
    </p:spTree>
    <p:extLst>
      <p:ext uri="{BB962C8B-B14F-4D97-AF65-F5344CB8AC3E}">
        <p14:creationId xmlns:p14="http://schemas.microsoft.com/office/powerpoint/2010/main" val="2184461940"/>
      </p:ext>
    </p:extLst>
  </p:cSld>
  <p:clrMap bg1="lt1" tx1="dk1" bg2="lt2" tx2="dk2" accent1="accent1" accent2="accent2" accent3="accent3" accent4="accent4" accent5="accent5" accent6="accent6" hlink="hlink" folHlink="folHlink"/>
  <p:sldLayoutIdLst>
    <p:sldLayoutId id="2147483775"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3.xml"/><Relationship Id="rId1" Type="http://schemas.openxmlformats.org/officeDocument/2006/relationships/tags" Target="../tags/tag2.xml"/></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tags" Target="../tags/tag10.xml"/></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tags" Target="../tags/tag11.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3.xml"/><Relationship Id="rId1" Type="http://schemas.openxmlformats.org/officeDocument/2006/relationships/tags" Target="../tags/tag12.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5.xml"/><Relationship Id="rId1" Type="http://schemas.openxmlformats.org/officeDocument/2006/relationships/tags" Target="../tags/tag13.xml"/><Relationship Id="rId5" Type="http://schemas.openxmlformats.org/officeDocument/2006/relationships/image" Target="../media/image3.jpeg"/><Relationship Id="rId4" Type="http://schemas.openxmlformats.org/officeDocument/2006/relationships/hyperlink" Target="https://www.youtube.com/watch?v=Obn1f872OqA&amp;t=60s" TargetMode="Externa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5.xml"/><Relationship Id="rId1" Type="http://schemas.openxmlformats.org/officeDocument/2006/relationships/tags" Target="../tags/tag14.xml"/><Relationship Id="rId4" Type="http://schemas.openxmlformats.org/officeDocument/2006/relationships/image" Target="../media/image4.jpe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5.xml"/><Relationship Id="rId1" Type="http://schemas.openxmlformats.org/officeDocument/2006/relationships/tags" Target="../tags/tag15.xml"/><Relationship Id="rId4" Type="http://schemas.openxmlformats.org/officeDocument/2006/relationships/image" Target="../media/image5.jpe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5.xml"/><Relationship Id="rId1" Type="http://schemas.openxmlformats.org/officeDocument/2006/relationships/tags" Target="../tags/tag16.xml"/><Relationship Id="rId4" Type="http://schemas.openxmlformats.org/officeDocument/2006/relationships/image" Target="../media/image6.jpe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5.xml"/><Relationship Id="rId1" Type="http://schemas.openxmlformats.org/officeDocument/2006/relationships/tags" Target="../tags/tag17.xml"/><Relationship Id="rId4" Type="http://schemas.openxmlformats.org/officeDocument/2006/relationships/image" Target="../media/image7.jpe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5.xml"/><Relationship Id="rId1" Type="http://schemas.openxmlformats.org/officeDocument/2006/relationships/tags" Target="../tags/tag18.xml"/><Relationship Id="rId4" Type="http://schemas.openxmlformats.org/officeDocument/2006/relationships/image" Target="../media/image8.pn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5.xml"/><Relationship Id="rId1" Type="http://schemas.openxmlformats.org/officeDocument/2006/relationships/tags" Target="../tags/tag19.xml"/><Relationship Id="rId4" Type="http://schemas.openxmlformats.org/officeDocument/2006/relationships/image" Target="../media/image9.jpe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3.xml"/><Relationship Id="rId1" Type="http://schemas.openxmlformats.org/officeDocument/2006/relationships/tags" Target="../tags/tag20.xml"/><Relationship Id="rId6" Type="http://schemas.openxmlformats.org/officeDocument/2006/relationships/hyperlink" Target="https://marcohuertav.com/2014/01/03/proceso-y-beneficios-en-el-arte-de-formar-un-equipo-de-trabajo/" TargetMode="External"/><Relationship Id="rId5" Type="http://schemas.openxmlformats.org/officeDocument/2006/relationships/image" Target="../media/image11.jpeg"/><Relationship Id="rId4" Type="http://schemas.openxmlformats.org/officeDocument/2006/relationships/image" Target="../media/image10.png"/></Relationships>
</file>

<file path=ppt/slides/_rels/slide3.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notesSlide" Target="../notesSlides/notesSlide2.xml"/><Relationship Id="rId7" Type="http://schemas.openxmlformats.org/officeDocument/2006/relationships/diagramColors" Target="../diagrams/colors1.xml"/><Relationship Id="rId2" Type="http://schemas.openxmlformats.org/officeDocument/2006/relationships/slideLayout" Target="../slideLayouts/slideLayout3.xml"/><Relationship Id="rId1" Type="http://schemas.openxmlformats.org/officeDocument/2006/relationships/tags" Target="../tags/tag3.xml"/><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s>
</file>

<file path=ppt/slides/_rels/slide4.xml.rels><?xml version="1.0" encoding="UTF-8" standalone="yes"?>
<Relationships xmlns="http://schemas.openxmlformats.org/package/2006/relationships"><Relationship Id="rId8" Type="http://schemas.microsoft.com/office/2007/relationships/diagramDrawing" Target="../diagrams/drawing2.xml"/><Relationship Id="rId3" Type="http://schemas.openxmlformats.org/officeDocument/2006/relationships/notesSlide" Target="../notesSlides/notesSlide3.xml"/><Relationship Id="rId7" Type="http://schemas.openxmlformats.org/officeDocument/2006/relationships/diagramColors" Target="../diagrams/colors2.xml"/><Relationship Id="rId2" Type="http://schemas.openxmlformats.org/officeDocument/2006/relationships/slideLayout" Target="../slideLayouts/slideLayout3.xml"/><Relationship Id="rId1" Type="http://schemas.openxmlformats.org/officeDocument/2006/relationships/tags" Target="../tags/tag4.xml"/><Relationship Id="rId6" Type="http://schemas.openxmlformats.org/officeDocument/2006/relationships/diagramQuickStyle" Target="../diagrams/quickStyle2.xml"/><Relationship Id="rId5" Type="http://schemas.openxmlformats.org/officeDocument/2006/relationships/diagramLayout" Target="../diagrams/layout2.xml"/><Relationship Id="rId4" Type="http://schemas.openxmlformats.org/officeDocument/2006/relationships/diagramData" Target="../diagrams/data2.xml"/></Relationships>
</file>

<file path=ppt/slides/_rels/slide5.xml.rels><?xml version="1.0" encoding="UTF-8" standalone="yes"?>
<Relationships xmlns="http://schemas.openxmlformats.org/package/2006/relationships"><Relationship Id="rId8" Type="http://schemas.microsoft.com/office/2007/relationships/diagramDrawing" Target="../diagrams/drawing3.xml"/><Relationship Id="rId3" Type="http://schemas.openxmlformats.org/officeDocument/2006/relationships/notesSlide" Target="../notesSlides/notesSlide4.xml"/><Relationship Id="rId7" Type="http://schemas.openxmlformats.org/officeDocument/2006/relationships/diagramColors" Target="../diagrams/colors3.xml"/><Relationship Id="rId2" Type="http://schemas.openxmlformats.org/officeDocument/2006/relationships/slideLayout" Target="../slideLayouts/slideLayout3.xml"/><Relationship Id="rId1" Type="http://schemas.openxmlformats.org/officeDocument/2006/relationships/tags" Target="../tags/tag5.xml"/><Relationship Id="rId6" Type="http://schemas.openxmlformats.org/officeDocument/2006/relationships/diagramQuickStyle" Target="../diagrams/quickStyle3.xml"/><Relationship Id="rId5" Type="http://schemas.openxmlformats.org/officeDocument/2006/relationships/diagramLayout" Target="../diagrams/layout3.xml"/><Relationship Id="rId4" Type="http://schemas.openxmlformats.org/officeDocument/2006/relationships/diagramData" Target="../diagrams/data3.xml"/></Relationships>
</file>

<file path=ppt/slides/_rels/slide6.xml.rels><?xml version="1.0" encoding="UTF-8" standalone="yes"?>
<Relationships xmlns="http://schemas.openxmlformats.org/package/2006/relationships"><Relationship Id="rId8" Type="http://schemas.microsoft.com/office/2007/relationships/diagramDrawing" Target="../diagrams/drawing4.xml"/><Relationship Id="rId3" Type="http://schemas.openxmlformats.org/officeDocument/2006/relationships/notesSlide" Target="../notesSlides/notesSlide5.xml"/><Relationship Id="rId7" Type="http://schemas.openxmlformats.org/officeDocument/2006/relationships/diagramColors" Target="../diagrams/colors4.xml"/><Relationship Id="rId2" Type="http://schemas.openxmlformats.org/officeDocument/2006/relationships/slideLayout" Target="../slideLayouts/slideLayout3.xml"/><Relationship Id="rId1" Type="http://schemas.openxmlformats.org/officeDocument/2006/relationships/tags" Target="../tags/tag6.xml"/><Relationship Id="rId6" Type="http://schemas.openxmlformats.org/officeDocument/2006/relationships/diagramQuickStyle" Target="../diagrams/quickStyle4.xml"/><Relationship Id="rId5" Type="http://schemas.openxmlformats.org/officeDocument/2006/relationships/diagramLayout" Target="../diagrams/layout4.xml"/><Relationship Id="rId4" Type="http://schemas.openxmlformats.org/officeDocument/2006/relationships/diagramData" Target="../diagrams/data4.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tags" Target="../tags/tag7.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tags" Target="../tags/tag8.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tags" Target="../tags/tag9.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ln w="25400" cap="sq">
            <a:solidFill>
              <a:srgbClr val="FFFFFF"/>
            </a:solidFill>
            <a:miter lim="800000"/>
          </a:ln>
        </p:spPr>
        <p:txBody>
          <a:bodyPr vert="horz" lIns="91440" tIns="45720" rIns="91440" bIns="45720" rtlCol="0" anchor="ctr">
            <a:normAutofit/>
          </a:bodyPr>
          <a:lstStyle/>
          <a:p>
            <a:pPr algn="ctr"/>
            <a:br>
              <a:rPr lang="en-US" sz="900" kern="1200">
                <a:solidFill>
                  <a:srgbClr val="FFFFFF"/>
                </a:solidFill>
                <a:latin typeface="+mj-lt"/>
                <a:ea typeface="+mj-ea"/>
                <a:cs typeface="+mj-cs"/>
              </a:rPr>
            </a:br>
            <a:br>
              <a:rPr lang="en-US" sz="900" kern="1200">
                <a:solidFill>
                  <a:srgbClr val="FFFFFF"/>
                </a:solidFill>
                <a:latin typeface="+mj-lt"/>
                <a:ea typeface="+mj-ea"/>
                <a:cs typeface="+mj-cs"/>
              </a:rPr>
            </a:br>
            <a:br>
              <a:rPr lang="en-US" sz="900" kern="1200">
                <a:solidFill>
                  <a:srgbClr val="FFFFFF"/>
                </a:solidFill>
                <a:latin typeface="+mj-lt"/>
                <a:ea typeface="+mj-ea"/>
                <a:cs typeface="+mj-cs"/>
              </a:rPr>
            </a:br>
            <a:br>
              <a:rPr lang="en-US" sz="900" kern="1200">
                <a:solidFill>
                  <a:srgbClr val="FFFFFF"/>
                </a:solidFill>
                <a:latin typeface="+mj-lt"/>
                <a:ea typeface="+mj-ea"/>
                <a:cs typeface="+mj-cs"/>
              </a:rPr>
            </a:br>
            <a:endParaRPr lang="en-US" sz="900" kern="1200">
              <a:solidFill>
                <a:srgbClr val="FFFFFF"/>
              </a:solidFill>
              <a:latin typeface="+mj-lt"/>
              <a:ea typeface="+mj-ea"/>
              <a:cs typeface="+mj-cs"/>
            </a:endParaRPr>
          </a:p>
        </p:txBody>
      </p:sp>
      <p:sp>
        <p:nvSpPr>
          <p:cNvPr id="6" name="TextBox 5"/>
          <p:cNvSpPr txBox="1"/>
          <p:nvPr/>
        </p:nvSpPr>
        <p:spPr>
          <a:xfrm>
            <a:off x="140279" y="4804404"/>
            <a:ext cx="5057396" cy="2205996"/>
          </a:xfrm>
          <a:prstGeom prst="rect">
            <a:avLst/>
          </a:prstGeom>
        </p:spPr>
        <p:txBody>
          <a:bodyPr vert="horz" lIns="91440" tIns="45720" rIns="91440" bIns="45720" rtlCol="0" anchor="ctr">
            <a:normAutofit/>
          </a:bodyPr>
          <a:lstStyle/>
          <a:p>
            <a:r>
              <a:rPr lang="en-US" sz="2000">
                <a:solidFill>
                  <a:srgbClr val="000000"/>
                </a:solidFill>
              </a:rPr>
              <a:t>Mary T. Keehn, PT, DPT, MHPE</a:t>
            </a:r>
          </a:p>
          <a:p>
            <a:r>
              <a:rPr lang="en-US">
                <a:solidFill>
                  <a:srgbClr val="000000"/>
                </a:solidFill>
              </a:rPr>
              <a:t>Director of Interprofessional Education – Office of the Vice Chancellor for Health Affairs </a:t>
            </a:r>
          </a:p>
          <a:p>
            <a:r>
              <a:rPr lang="en-US">
                <a:solidFill>
                  <a:srgbClr val="000000"/>
                </a:solidFill>
              </a:rPr>
              <a:t>Associate Dean for Clinical Affairs – College of Applied Health Sciences</a:t>
            </a:r>
          </a:p>
          <a:p>
            <a:r>
              <a:rPr lang="en-US">
                <a:solidFill>
                  <a:srgbClr val="000000"/>
                </a:solidFill>
              </a:rPr>
              <a:t>University of Illinois at Chicago</a:t>
            </a:r>
            <a:endParaRPr lang="en-US">
              <a:solidFill>
                <a:schemeClr val="tx1">
                  <a:lumMod val="85000"/>
                  <a:lumOff val="15000"/>
                </a:schemeClr>
              </a:solidFill>
            </a:endParaRPr>
          </a:p>
        </p:txBody>
      </p:sp>
      <p:sp>
        <p:nvSpPr>
          <p:cNvPr id="4" name="Rectangle 3"/>
          <p:cNvSpPr/>
          <p:nvPr/>
        </p:nvSpPr>
        <p:spPr>
          <a:xfrm>
            <a:off x="1440901" y="3780563"/>
            <a:ext cx="8939892" cy="1077218"/>
          </a:xfrm>
          <a:prstGeom prst="rect">
            <a:avLst/>
          </a:prstGeom>
        </p:spPr>
        <p:txBody>
          <a:bodyPr wrap="square" lIns="91440" tIns="45720" rIns="91440" bIns="45720" anchor="t">
            <a:spAutoFit/>
          </a:bodyPr>
          <a:lstStyle/>
          <a:p>
            <a:pPr algn="ctr"/>
            <a:r>
              <a:rPr lang="en-US" sz="3200" dirty="0">
                <a:latin typeface="Arial Black"/>
              </a:rPr>
              <a:t>An Introduction to Interprofessional Collaborative Practice</a:t>
            </a:r>
            <a:r>
              <a:rPr lang="es-MX" sz="2600" dirty="0">
                <a:latin typeface="Arial Black"/>
                <a:ea typeface="+mn-lt"/>
                <a:cs typeface="+mn-lt"/>
              </a:rPr>
              <a:t> </a:t>
            </a:r>
            <a:endParaRPr lang="en-US">
              <a:latin typeface="Arial Black"/>
            </a:endParaRPr>
          </a:p>
        </p:txBody>
      </p:sp>
    </p:spTree>
    <p:custDataLst>
      <p:tags r:id="rId1"/>
    </p:custDataLst>
    <p:extLst>
      <p:ext uri="{BB962C8B-B14F-4D97-AF65-F5344CB8AC3E}">
        <p14:creationId xmlns:p14="http://schemas.microsoft.com/office/powerpoint/2010/main" val="106173970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a:extLst>
              <a:ext uri="{FF2B5EF4-FFF2-40B4-BE49-F238E27FC236}">
                <a16:creationId xmlns:a16="http://schemas.microsoft.com/office/drawing/2014/main" id="{31CF2633-94DB-46AA-8EBE-CBD2A0B727E3}"/>
              </a:ext>
            </a:extLst>
          </p:cNvPr>
          <p:cNvGrpSpPr/>
          <p:nvPr/>
        </p:nvGrpSpPr>
        <p:grpSpPr>
          <a:xfrm>
            <a:off x="2592371" y="2450968"/>
            <a:ext cx="7079530" cy="4034673"/>
            <a:chOff x="0" y="2350002"/>
            <a:chExt cx="3286125" cy="1971675"/>
          </a:xfrm>
          <a:scene3d>
            <a:camera prst="orthographicFront"/>
            <a:lightRig rig="threePt" dir="t">
              <a:rot lat="0" lon="0" rev="7500000"/>
            </a:lightRig>
          </a:scene3d>
        </p:grpSpPr>
        <p:sp>
          <p:nvSpPr>
            <p:cNvPr id="6" name="Rectangle 5">
              <a:extLst>
                <a:ext uri="{FF2B5EF4-FFF2-40B4-BE49-F238E27FC236}">
                  <a16:creationId xmlns:a16="http://schemas.microsoft.com/office/drawing/2014/main" id="{2BD4C777-2905-4C5C-9CA1-133999998B72}"/>
                </a:ext>
              </a:extLst>
            </p:cNvPr>
            <p:cNvSpPr/>
            <p:nvPr/>
          </p:nvSpPr>
          <p:spPr>
            <a:xfrm>
              <a:off x="0" y="2350002"/>
              <a:ext cx="3286125" cy="1971675"/>
            </a:xfrm>
            <a:prstGeom prst="rect">
              <a:avLst/>
            </a:prstGeom>
            <a:sp3d prstMaterial="plastic">
              <a:bevelT w="127000" h="25400" prst="relaxedInset"/>
            </a:sp3d>
          </p:spPr>
          <p:style>
            <a:lnRef idx="0">
              <a:schemeClr val="lt1">
                <a:hueOff val="0"/>
                <a:satOff val="0"/>
                <a:lumOff val="0"/>
                <a:alphaOff val="0"/>
              </a:schemeClr>
            </a:lnRef>
            <a:fillRef idx="3">
              <a:schemeClr val="accent5">
                <a:hueOff val="305742"/>
                <a:satOff val="-7049"/>
                <a:lumOff val="12825"/>
                <a:alphaOff val="0"/>
              </a:schemeClr>
            </a:fillRef>
            <a:effectRef idx="2">
              <a:schemeClr val="accent5">
                <a:hueOff val="305742"/>
                <a:satOff val="-7049"/>
                <a:lumOff val="12825"/>
                <a:alphaOff val="0"/>
              </a:schemeClr>
            </a:effectRef>
            <a:fontRef idx="minor">
              <a:schemeClr val="lt1"/>
            </a:fontRef>
          </p:style>
        </p:sp>
        <p:sp>
          <p:nvSpPr>
            <p:cNvPr id="7" name="TextBox 6">
              <a:extLst>
                <a:ext uri="{FF2B5EF4-FFF2-40B4-BE49-F238E27FC236}">
                  <a16:creationId xmlns:a16="http://schemas.microsoft.com/office/drawing/2014/main" id="{BCD02A12-F23A-4AC6-B777-399016479AB0}"/>
                </a:ext>
              </a:extLst>
            </p:cNvPr>
            <p:cNvSpPr txBox="1"/>
            <p:nvPr/>
          </p:nvSpPr>
          <p:spPr>
            <a:xfrm>
              <a:off x="0" y="2350002"/>
              <a:ext cx="3286125" cy="1971675"/>
            </a:xfrm>
            <a:prstGeom prst="rect">
              <a:avLst/>
            </a:prstGeom>
            <a:sp3d/>
          </p:spPr>
          <p:style>
            <a:lnRef idx="0">
              <a:scrgbClr r="0" g="0" b="0"/>
            </a:lnRef>
            <a:fillRef idx="0">
              <a:scrgbClr r="0" g="0" b="0"/>
            </a:fillRef>
            <a:effectRef idx="0">
              <a:scrgbClr r="0" g="0" b="0"/>
            </a:effectRef>
            <a:fontRef idx="minor">
              <a:schemeClr val="lt1"/>
            </a:fontRef>
          </p:style>
          <p:txBody>
            <a:bodyPr spcFirstLastPara="0" vert="horz" wrap="square" lIns="95250" tIns="95250" rIns="95250" bIns="95250" numCol="1" spcCol="1270" anchor="ctr" anchorCtr="0">
              <a:noAutofit/>
            </a:bodyPr>
            <a:lstStyle/>
            <a:p>
              <a:pPr marL="0" lvl="0" indent="0" algn="ctr" defTabSz="1111250">
                <a:lnSpc>
                  <a:spcPct val="90000"/>
                </a:lnSpc>
                <a:spcBef>
                  <a:spcPct val="0"/>
                </a:spcBef>
                <a:spcAft>
                  <a:spcPct val="35000"/>
                </a:spcAft>
                <a:buNone/>
              </a:pPr>
              <a:r>
                <a:rPr lang="en-US" sz="5600" kern="1200"/>
                <a:t>Patients taking a more active role in their health and health care – access to information</a:t>
              </a:r>
            </a:p>
          </p:txBody>
        </p:sp>
      </p:grpSp>
      <p:sp>
        <p:nvSpPr>
          <p:cNvPr id="9" name="Title 1">
            <a:extLst>
              <a:ext uri="{FF2B5EF4-FFF2-40B4-BE49-F238E27FC236}">
                <a16:creationId xmlns:a16="http://schemas.microsoft.com/office/drawing/2014/main" id="{726A2DC0-13CE-4760-91E2-E1B73D2311E4}"/>
              </a:ext>
            </a:extLst>
          </p:cNvPr>
          <p:cNvSpPr txBox="1">
            <a:spLocks/>
          </p:cNvSpPr>
          <p:nvPr/>
        </p:nvSpPr>
        <p:spPr>
          <a:xfrm>
            <a:off x="838200" y="815419"/>
            <a:ext cx="10515600" cy="919114"/>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a:t>Facilitators of Collaboration</a:t>
            </a:r>
          </a:p>
        </p:txBody>
      </p:sp>
    </p:spTree>
    <p:custDataLst>
      <p:tags r:id="rId1"/>
    </p:custDataLst>
    <p:extLst>
      <p:ext uri="{BB962C8B-B14F-4D97-AF65-F5344CB8AC3E}">
        <p14:creationId xmlns:p14="http://schemas.microsoft.com/office/powerpoint/2010/main" val="260859825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6D6FF518-49A4-41F1-882A-4D9870147A54}"/>
              </a:ext>
            </a:extLst>
          </p:cNvPr>
          <p:cNvGrpSpPr/>
          <p:nvPr/>
        </p:nvGrpSpPr>
        <p:grpSpPr>
          <a:xfrm>
            <a:off x="2266698" y="2396028"/>
            <a:ext cx="7763422" cy="4051906"/>
            <a:chOff x="3568004" y="2340578"/>
            <a:chExt cx="3332858" cy="1971675"/>
          </a:xfrm>
          <a:scene3d>
            <a:camera prst="orthographicFront"/>
            <a:lightRig rig="threePt" dir="t">
              <a:rot lat="0" lon="0" rev="7500000"/>
            </a:lightRig>
          </a:scene3d>
        </p:grpSpPr>
        <p:sp>
          <p:nvSpPr>
            <p:cNvPr id="3" name="Rectangle 2">
              <a:extLst>
                <a:ext uri="{FF2B5EF4-FFF2-40B4-BE49-F238E27FC236}">
                  <a16:creationId xmlns:a16="http://schemas.microsoft.com/office/drawing/2014/main" id="{AA98B5A7-3F47-4738-9C18-A999E2AAB0D9}"/>
                </a:ext>
              </a:extLst>
            </p:cNvPr>
            <p:cNvSpPr/>
            <p:nvPr/>
          </p:nvSpPr>
          <p:spPr>
            <a:xfrm>
              <a:off x="3568004" y="2340578"/>
              <a:ext cx="3286125" cy="1971675"/>
            </a:xfrm>
            <a:prstGeom prst="rect">
              <a:avLst/>
            </a:prstGeom>
            <a:sp3d prstMaterial="plastic">
              <a:bevelT w="127000" h="25400" prst="relaxedInset"/>
            </a:sp3d>
          </p:spPr>
          <p:style>
            <a:lnRef idx="0">
              <a:schemeClr val="lt1">
                <a:hueOff val="0"/>
                <a:satOff val="0"/>
                <a:lumOff val="0"/>
                <a:alphaOff val="0"/>
              </a:schemeClr>
            </a:lnRef>
            <a:fillRef idx="3">
              <a:schemeClr val="accent5">
                <a:hueOff val="407656"/>
                <a:satOff val="-9398"/>
                <a:lumOff val="17100"/>
                <a:alphaOff val="0"/>
              </a:schemeClr>
            </a:fillRef>
            <a:effectRef idx="2">
              <a:schemeClr val="accent5">
                <a:hueOff val="407656"/>
                <a:satOff val="-9398"/>
                <a:lumOff val="17100"/>
                <a:alphaOff val="0"/>
              </a:schemeClr>
            </a:effectRef>
            <a:fontRef idx="minor">
              <a:schemeClr val="lt1"/>
            </a:fontRef>
          </p:style>
        </p:sp>
        <p:sp>
          <p:nvSpPr>
            <p:cNvPr id="4" name="TextBox 3">
              <a:extLst>
                <a:ext uri="{FF2B5EF4-FFF2-40B4-BE49-F238E27FC236}">
                  <a16:creationId xmlns:a16="http://schemas.microsoft.com/office/drawing/2014/main" id="{04BA8A83-DF01-4775-A0CD-664AAFB62C46}"/>
                </a:ext>
              </a:extLst>
            </p:cNvPr>
            <p:cNvSpPr txBox="1"/>
            <p:nvPr/>
          </p:nvSpPr>
          <p:spPr>
            <a:xfrm>
              <a:off x="3614737" y="2340578"/>
              <a:ext cx="3286125" cy="1971675"/>
            </a:xfrm>
            <a:prstGeom prst="rect">
              <a:avLst/>
            </a:prstGeom>
            <a:sp3d/>
          </p:spPr>
          <p:style>
            <a:lnRef idx="0">
              <a:scrgbClr r="0" g="0" b="0"/>
            </a:lnRef>
            <a:fillRef idx="0">
              <a:scrgbClr r="0" g="0" b="0"/>
            </a:fillRef>
            <a:effectRef idx="0">
              <a:scrgbClr r="0" g="0" b="0"/>
            </a:effectRef>
            <a:fontRef idx="minor">
              <a:schemeClr val="lt1"/>
            </a:fontRef>
          </p:style>
          <p:txBody>
            <a:bodyPr spcFirstLastPara="0" vert="horz" wrap="square" lIns="95250" tIns="95250" rIns="95250" bIns="95250" numCol="1" spcCol="1270" anchor="ctr" anchorCtr="0">
              <a:noAutofit/>
            </a:bodyPr>
            <a:lstStyle/>
            <a:p>
              <a:pPr marL="0" lvl="0" indent="0" algn="ctr" defTabSz="1111250">
                <a:lnSpc>
                  <a:spcPct val="90000"/>
                </a:lnSpc>
                <a:spcBef>
                  <a:spcPct val="0"/>
                </a:spcBef>
                <a:spcAft>
                  <a:spcPct val="35000"/>
                </a:spcAft>
                <a:buNone/>
              </a:pPr>
              <a:r>
                <a:rPr lang="en-US" sz="2500" kern="1200"/>
                <a:t> </a:t>
              </a:r>
              <a:r>
                <a:rPr lang="en-US" sz="6500" kern="1200"/>
                <a:t>Implementation of Value Based Payment Systems</a:t>
              </a:r>
            </a:p>
          </p:txBody>
        </p:sp>
      </p:grpSp>
      <p:sp>
        <p:nvSpPr>
          <p:cNvPr id="5" name="Title 1">
            <a:extLst>
              <a:ext uri="{FF2B5EF4-FFF2-40B4-BE49-F238E27FC236}">
                <a16:creationId xmlns:a16="http://schemas.microsoft.com/office/drawing/2014/main" id="{7CF368CE-D47A-4135-9E94-857D0D2B2398}"/>
              </a:ext>
            </a:extLst>
          </p:cNvPr>
          <p:cNvSpPr txBox="1">
            <a:spLocks/>
          </p:cNvSpPr>
          <p:nvPr/>
        </p:nvSpPr>
        <p:spPr>
          <a:xfrm>
            <a:off x="838200" y="779906"/>
            <a:ext cx="10515600" cy="916920"/>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a:t>Facilitators of Collaboration</a:t>
            </a:r>
          </a:p>
        </p:txBody>
      </p:sp>
    </p:spTree>
    <p:custDataLst>
      <p:tags r:id="rId1"/>
    </p:custDataLst>
    <p:extLst>
      <p:ext uri="{BB962C8B-B14F-4D97-AF65-F5344CB8AC3E}">
        <p14:creationId xmlns:p14="http://schemas.microsoft.com/office/powerpoint/2010/main" val="272777819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1325563"/>
          </a:xfrm>
        </p:spPr>
        <p:txBody>
          <a:bodyPr>
            <a:normAutofit/>
          </a:bodyPr>
          <a:lstStyle/>
          <a:p>
            <a:pPr algn="ctr"/>
            <a:r>
              <a:rPr lang="en-US"/>
              <a:t>Facilitators of Collaboration</a:t>
            </a:r>
          </a:p>
        </p:txBody>
      </p:sp>
      <p:grpSp>
        <p:nvGrpSpPr>
          <p:cNvPr id="6" name="Group 5">
            <a:extLst>
              <a:ext uri="{FF2B5EF4-FFF2-40B4-BE49-F238E27FC236}">
                <a16:creationId xmlns:a16="http://schemas.microsoft.com/office/drawing/2014/main" id="{6E3C0D6C-61F3-4CD7-B189-372DB47520F3}"/>
              </a:ext>
            </a:extLst>
          </p:cNvPr>
          <p:cNvGrpSpPr/>
          <p:nvPr/>
        </p:nvGrpSpPr>
        <p:grpSpPr>
          <a:xfrm>
            <a:off x="2180489" y="2410446"/>
            <a:ext cx="7814820" cy="4032948"/>
            <a:chOff x="7229475" y="2340578"/>
            <a:chExt cx="3286125" cy="1971675"/>
          </a:xfrm>
          <a:scene3d>
            <a:camera prst="orthographicFront"/>
            <a:lightRig rig="threePt" dir="t">
              <a:rot lat="0" lon="0" rev="7500000"/>
            </a:lightRig>
          </a:scene3d>
        </p:grpSpPr>
        <p:sp>
          <p:nvSpPr>
            <p:cNvPr id="7" name="Rectangle 6">
              <a:extLst>
                <a:ext uri="{FF2B5EF4-FFF2-40B4-BE49-F238E27FC236}">
                  <a16:creationId xmlns:a16="http://schemas.microsoft.com/office/drawing/2014/main" id="{6584EED1-022F-4136-97DC-44E49945E7F9}"/>
                </a:ext>
              </a:extLst>
            </p:cNvPr>
            <p:cNvSpPr/>
            <p:nvPr/>
          </p:nvSpPr>
          <p:spPr>
            <a:xfrm>
              <a:off x="7229475" y="2340578"/>
              <a:ext cx="3286125" cy="1971675"/>
            </a:xfrm>
            <a:prstGeom prst="rect">
              <a:avLst/>
            </a:prstGeom>
            <a:sp3d prstMaterial="plastic">
              <a:bevelT w="127000" h="25400" prst="relaxedInset"/>
            </a:sp3d>
          </p:spPr>
          <p:style>
            <a:lnRef idx="0">
              <a:schemeClr val="lt1">
                <a:hueOff val="0"/>
                <a:satOff val="0"/>
                <a:lumOff val="0"/>
                <a:alphaOff val="0"/>
              </a:schemeClr>
            </a:lnRef>
            <a:fillRef idx="3">
              <a:schemeClr val="accent5">
                <a:hueOff val="509570"/>
                <a:satOff val="-11748"/>
                <a:lumOff val="21375"/>
                <a:alphaOff val="0"/>
              </a:schemeClr>
            </a:fillRef>
            <a:effectRef idx="2">
              <a:schemeClr val="accent5">
                <a:hueOff val="509570"/>
                <a:satOff val="-11748"/>
                <a:lumOff val="21375"/>
                <a:alphaOff val="0"/>
              </a:schemeClr>
            </a:effectRef>
            <a:fontRef idx="minor">
              <a:schemeClr val="lt1"/>
            </a:fontRef>
          </p:style>
        </p:sp>
        <p:sp>
          <p:nvSpPr>
            <p:cNvPr id="8" name="TextBox 7">
              <a:extLst>
                <a:ext uri="{FF2B5EF4-FFF2-40B4-BE49-F238E27FC236}">
                  <a16:creationId xmlns:a16="http://schemas.microsoft.com/office/drawing/2014/main" id="{0478E3EC-7E40-4903-9B48-45E98636B867}"/>
                </a:ext>
              </a:extLst>
            </p:cNvPr>
            <p:cNvSpPr txBox="1"/>
            <p:nvPr/>
          </p:nvSpPr>
          <p:spPr>
            <a:xfrm>
              <a:off x="7229475" y="2340578"/>
              <a:ext cx="3286125" cy="1971675"/>
            </a:xfrm>
            <a:prstGeom prst="rect">
              <a:avLst/>
            </a:prstGeom>
            <a:sp3d/>
          </p:spPr>
          <p:style>
            <a:lnRef idx="0">
              <a:scrgbClr r="0" g="0" b="0"/>
            </a:lnRef>
            <a:fillRef idx="0">
              <a:scrgbClr r="0" g="0" b="0"/>
            </a:fillRef>
            <a:effectRef idx="0">
              <a:scrgbClr r="0" g="0" b="0"/>
            </a:effectRef>
            <a:fontRef idx="minor">
              <a:schemeClr val="lt1"/>
            </a:fontRef>
          </p:style>
          <p:txBody>
            <a:bodyPr spcFirstLastPara="0" vert="horz" wrap="square" lIns="95250" tIns="95250" rIns="95250" bIns="95250" numCol="1" spcCol="1270" anchor="ctr" anchorCtr="0">
              <a:noAutofit/>
            </a:bodyPr>
            <a:lstStyle/>
            <a:p>
              <a:pPr marL="0" lvl="0" indent="0" algn="ctr" defTabSz="1111250">
                <a:lnSpc>
                  <a:spcPct val="90000"/>
                </a:lnSpc>
                <a:spcBef>
                  <a:spcPct val="0"/>
                </a:spcBef>
                <a:spcAft>
                  <a:spcPct val="35000"/>
                </a:spcAft>
                <a:buNone/>
              </a:pPr>
              <a:r>
                <a:rPr lang="en-US" sz="6500" kern="1200"/>
                <a:t>Enthusiastic Leadership  for the development of ICP</a:t>
              </a:r>
            </a:p>
          </p:txBody>
        </p:sp>
      </p:grpSp>
    </p:spTree>
    <p:custDataLst>
      <p:tags r:id="rId1"/>
    </p:custDataLst>
    <p:extLst>
      <p:ext uri="{BB962C8B-B14F-4D97-AF65-F5344CB8AC3E}">
        <p14:creationId xmlns:p14="http://schemas.microsoft.com/office/powerpoint/2010/main" val="422252614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73" name="Rectangle 72">
            <a:extLst>
              <a:ext uri="{FF2B5EF4-FFF2-40B4-BE49-F238E27FC236}">
                <a16:creationId xmlns:a16="http://schemas.microsoft.com/office/drawing/2014/main" id="{F4C0B10B-D2C4-4A54-AFAD-3D27DF88BB3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75" name="Group 74">
            <a:extLst>
              <a:ext uri="{FF2B5EF4-FFF2-40B4-BE49-F238E27FC236}">
                <a16:creationId xmlns:a16="http://schemas.microsoft.com/office/drawing/2014/main" id="{B6BADB90-C74B-40D6-86DC-503F65FCE8DC}"/>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409710" y="635715"/>
            <a:ext cx="11142208" cy="2482136"/>
            <a:chOff x="409710" y="635715"/>
            <a:chExt cx="11142208" cy="2482136"/>
          </a:xfrm>
        </p:grpSpPr>
        <p:sp>
          <p:nvSpPr>
            <p:cNvPr id="76" name="Freeform 44">
              <a:extLst>
                <a:ext uri="{FF2B5EF4-FFF2-40B4-BE49-F238E27FC236}">
                  <a16:creationId xmlns:a16="http://schemas.microsoft.com/office/drawing/2014/main" id="{6559431D-1886-4AE0-9B87-9AD2ECAB8439}"/>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11223203" y="635716"/>
              <a:ext cx="328612" cy="1742360"/>
            </a:xfrm>
            <a:custGeom>
              <a:avLst/>
              <a:gdLst>
                <a:gd name="T0" fmla="*/ 207 w 207"/>
                <a:gd name="T1" fmla="*/ 987 h 1114"/>
                <a:gd name="T2" fmla="*/ 0 w 207"/>
                <a:gd name="T3" fmla="*/ 1114 h 1114"/>
                <a:gd name="T4" fmla="*/ 0 w 207"/>
                <a:gd name="T5" fmla="*/ 127 h 1114"/>
                <a:gd name="T6" fmla="*/ 207 w 207"/>
                <a:gd name="T7" fmla="*/ 0 h 1114"/>
                <a:gd name="T8" fmla="*/ 207 w 207"/>
                <a:gd name="T9" fmla="*/ 987 h 1114"/>
              </a:gdLst>
              <a:ahLst/>
              <a:cxnLst>
                <a:cxn ang="0">
                  <a:pos x="T0" y="T1"/>
                </a:cxn>
                <a:cxn ang="0">
                  <a:pos x="T2" y="T3"/>
                </a:cxn>
                <a:cxn ang="0">
                  <a:pos x="T4" y="T5"/>
                </a:cxn>
                <a:cxn ang="0">
                  <a:pos x="T6" y="T7"/>
                </a:cxn>
                <a:cxn ang="0">
                  <a:pos x="T8" y="T9"/>
                </a:cxn>
              </a:cxnLst>
              <a:rect l="0" t="0" r="r" b="b"/>
              <a:pathLst>
                <a:path w="207" h="1114">
                  <a:moveTo>
                    <a:pt x="207" y="987"/>
                  </a:moveTo>
                  <a:lnTo>
                    <a:pt x="0" y="1114"/>
                  </a:lnTo>
                  <a:lnTo>
                    <a:pt x="0" y="127"/>
                  </a:lnTo>
                  <a:lnTo>
                    <a:pt x="207" y="0"/>
                  </a:lnTo>
                  <a:lnTo>
                    <a:pt x="207" y="987"/>
                  </a:lnTo>
                  <a:close/>
                </a:path>
              </a:pathLst>
            </a:custGeom>
            <a:solidFill>
              <a:schemeClr val="accent1">
                <a:lumMod val="5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77" name="Freeform 45">
              <a:extLst>
                <a:ext uri="{FF2B5EF4-FFF2-40B4-BE49-F238E27FC236}">
                  <a16:creationId xmlns:a16="http://schemas.microsoft.com/office/drawing/2014/main" id="{373850A5-B04A-4FCD-9E73-EE322167FB31}"/>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409710" y="1022350"/>
              <a:ext cx="709612" cy="2095501"/>
            </a:xfrm>
            <a:custGeom>
              <a:avLst/>
              <a:gdLst>
                <a:gd name="T0" fmla="*/ 447 w 447"/>
                <a:gd name="T1" fmla="*/ 1363 h 1363"/>
                <a:gd name="T2" fmla="*/ 0 w 447"/>
                <a:gd name="T3" fmla="*/ 987 h 1363"/>
                <a:gd name="T4" fmla="*/ 0 w 447"/>
                <a:gd name="T5" fmla="*/ 0 h 1363"/>
                <a:gd name="T6" fmla="*/ 447 w 447"/>
                <a:gd name="T7" fmla="*/ 376 h 1363"/>
                <a:gd name="T8" fmla="*/ 447 w 447"/>
                <a:gd name="T9" fmla="*/ 1363 h 1363"/>
              </a:gdLst>
              <a:ahLst/>
              <a:cxnLst>
                <a:cxn ang="0">
                  <a:pos x="T0" y="T1"/>
                </a:cxn>
                <a:cxn ang="0">
                  <a:pos x="T2" y="T3"/>
                </a:cxn>
                <a:cxn ang="0">
                  <a:pos x="T4" y="T5"/>
                </a:cxn>
                <a:cxn ang="0">
                  <a:pos x="T6" y="T7"/>
                </a:cxn>
                <a:cxn ang="0">
                  <a:pos x="T8" y="T9"/>
                </a:cxn>
              </a:cxnLst>
              <a:rect l="0" t="0" r="r" b="b"/>
              <a:pathLst>
                <a:path w="447" h="1363">
                  <a:moveTo>
                    <a:pt x="447" y="1363"/>
                  </a:moveTo>
                  <a:lnTo>
                    <a:pt x="0" y="987"/>
                  </a:lnTo>
                  <a:lnTo>
                    <a:pt x="0" y="0"/>
                  </a:lnTo>
                  <a:lnTo>
                    <a:pt x="447" y="376"/>
                  </a:lnTo>
                  <a:lnTo>
                    <a:pt x="447" y="1363"/>
                  </a:lnTo>
                  <a:close/>
                </a:path>
              </a:pathLst>
            </a:custGeom>
            <a:solidFill>
              <a:schemeClr val="accent1">
                <a:lumMod val="5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78" name="Freeform 46">
              <a:extLst>
                <a:ext uri="{FF2B5EF4-FFF2-40B4-BE49-F238E27FC236}">
                  <a16:creationId xmlns:a16="http://schemas.microsoft.com/office/drawing/2014/main" id="{82C18C67-80FA-4738-AA53-0AF2419F98E0}"/>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409710" y="837744"/>
              <a:ext cx="403225" cy="1705431"/>
            </a:xfrm>
            <a:custGeom>
              <a:avLst/>
              <a:gdLst>
                <a:gd name="T0" fmla="*/ 254 w 254"/>
                <a:gd name="T1" fmla="*/ 987 h 1109"/>
                <a:gd name="T2" fmla="*/ 0 w 254"/>
                <a:gd name="T3" fmla="*/ 1109 h 1109"/>
                <a:gd name="T4" fmla="*/ 0 w 254"/>
                <a:gd name="T5" fmla="*/ 119 h 1109"/>
                <a:gd name="T6" fmla="*/ 254 w 254"/>
                <a:gd name="T7" fmla="*/ 0 h 1109"/>
                <a:gd name="T8" fmla="*/ 254 w 254"/>
                <a:gd name="T9" fmla="*/ 987 h 1109"/>
              </a:gdLst>
              <a:ahLst/>
              <a:cxnLst>
                <a:cxn ang="0">
                  <a:pos x="T0" y="T1"/>
                </a:cxn>
                <a:cxn ang="0">
                  <a:pos x="T2" y="T3"/>
                </a:cxn>
                <a:cxn ang="0">
                  <a:pos x="T4" y="T5"/>
                </a:cxn>
                <a:cxn ang="0">
                  <a:pos x="T6" y="T7"/>
                </a:cxn>
                <a:cxn ang="0">
                  <a:pos x="T8" y="T9"/>
                </a:cxn>
              </a:cxnLst>
              <a:rect l="0" t="0" r="r" b="b"/>
              <a:pathLst>
                <a:path w="254" h="1109">
                  <a:moveTo>
                    <a:pt x="254" y="987"/>
                  </a:moveTo>
                  <a:lnTo>
                    <a:pt x="0" y="1109"/>
                  </a:lnTo>
                  <a:lnTo>
                    <a:pt x="0" y="119"/>
                  </a:lnTo>
                  <a:lnTo>
                    <a:pt x="254" y="0"/>
                  </a:lnTo>
                  <a:lnTo>
                    <a:pt x="254" y="987"/>
                  </a:lnTo>
                  <a:close/>
                </a:path>
              </a:pathLst>
            </a:custGeom>
            <a:solidFill>
              <a:schemeClr val="accent1">
                <a:lumMod val="7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79" name="Freeform 47">
              <a:extLst>
                <a:ext uri="{FF2B5EF4-FFF2-40B4-BE49-F238E27FC236}">
                  <a16:creationId xmlns:a16="http://schemas.microsoft.com/office/drawing/2014/main" id="{48543B1A-8BF5-4C63-8404-41B2EA70B33E}"/>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644660" y="640894"/>
              <a:ext cx="168275" cy="1713195"/>
            </a:xfrm>
            <a:custGeom>
              <a:avLst/>
              <a:gdLst>
                <a:gd name="T0" fmla="*/ 106 w 106"/>
                <a:gd name="T1" fmla="*/ 1114 h 1114"/>
                <a:gd name="T2" fmla="*/ 0 w 106"/>
                <a:gd name="T3" fmla="*/ 1005 h 1114"/>
                <a:gd name="T4" fmla="*/ 0 w 106"/>
                <a:gd name="T5" fmla="*/ 0 h 1114"/>
                <a:gd name="T6" fmla="*/ 106 w 106"/>
                <a:gd name="T7" fmla="*/ 110 h 1114"/>
                <a:gd name="T8" fmla="*/ 106 w 106"/>
                <a:gd name="T9" fmla="*/ 1114 h 1114"/>
              </a:gdLst>
              <a:ahLst/>
              <a:cxnLst>
                <a:cxn ang="0">
                  <a:pos x="T0" y="T1"/>
                </a:cxn>
                <a:cxn ang="0">
                  <a:pos x="T2" y="T3"/>
                </a:cxn>
                <a:cxn ang="0">
                  <a:pos x="T4" y="T5"/>
                </a:cxn>
                <a:cxn ang="0">
                  <a:pos x="T6" y="T7"/>
                </a:cxn>
                <a:cxn ang="0">
                  <a:pos x="T8" y="T9"/>
                </a:cxn>
              </a:cxnLst>
              <a:rect l="0" t="0" r="r" b="b"/>
              <a:pathLst>
                <a:path w="106" h="1114">
                  <a:moveTo>
                    <a:pt x="106" y="1114"/>
                  </a:moveTo>
                  <a:lnTo>
                    <a:pt x="0" y="1005"/>
                  </a:lnTo>
                  <a:lnTo>
                    <a:pt x="0" y="0"/>
                  </a:lnTo>
                  <a:lnTo>
                    <a:pt x="106" y="110"/>
                  </a:lnTo>
                  <a:lnTo>
                    <a:pt x="106" y="1114"/>
                  </a:lnTo>
                  <a:close/>
                </a:path>
              </a:pathLst>
            </a:custGeom>
            <a:solidFill>
              <a:schemeClr val="accent1">
                <a:lumMod val="5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80" name="Rectangle 79">
              <a:extLst>
                <a:ext uri="{FF2B5EF4-FFF2-40B4-BE49-F238E27FC236}">
                  <a16:creationId xmlns:a16="http://schemas.microsoft.com/office/drawing/2014/main" id="{92DF5096-E051-498C-A3ED-CBA77A813AAC}"/>
                </a:ext>
                <a:ext uri="{C183D7F6-B498-43B3-948B-1728B52AA6E4}">
                  <adec:decorative xmlns:adec="http://schemas.microsoft.com/office/drawing/2017/decorative" val="1"/>
                </a:ext>
              </a:extLst>
            </p:cNvPr>
            <p:cNvSpPr>
              <a:spLocks noChangeArrowheads="1"/>
            </p:cNvSpPr>
            <p:nvPr>
              <p:extLst>
                <p:ext uri="{386F3935-93C4-4BCD-93E2-E3B085C9AB24}">
                  <p16:designElem xmlns:p16="http://schemas.microsoft.com/office/powerpoint/2015/main" val="1"/>
                </p:ext>
              </p:extLst>
            </p:nvPr>
          </p:nvSpPr>
          <p:spPr bwMode="auto">
            <a:xfrm>
              <a:off x="644055" y="635715"/>
              <a:ext cx="10907863" cy="1541457"/>
            </a:xfrm>
            <a:prstGeom prst="rect">
              <a:avLst/>
            </a:prstGeom>
            <a:solidFill>
              <a:schemeClr val="accent1"/>
            </a:solidFill>
            <a:ln>
              <a:noFill/>
            </a:ln>
          </p:spPr>
          <p:txBody>
            <a:bodyPr vert="horz" wrap="square" lIns="91440" tIns="45720" rIns="91440" bIns="45720" numCol="1" anchor="t" anchorCtr="0" compatLnSpc="1">
              <a:prstTxWarp prst="textNoShape">
                <a:avLst/>
              </a:prstTxWarp>
            </a:bodyPr>
            <a:lstStyle/>
            <a:p>
              <a:endParaRPr lang="en-US"/>
            </a:p>
          </p:txBody>
        </p:sp>
      </p:grpSp>
      <p:sp>
        <p:nvSpPr>
          <p:cNvPr id="2" name="Title 1"/>
          <p:cNvSpPr>
            <a:spLocks noGrp="1"/>
          </p:cNvSpPr>
          <p:nvPr>
            <p:ph type="title"/>
          </p:nvPr>
        </p:nvSpPr>
        <p:spPr>
          <a:xfrm>
            <a:off x="1047280" y="759805"/>
            <a:ext cx="10306520" cy="1325563"/>
          </a:xfrm>
        </p:spPr>
        <p:txBody>
          <a:bodyPr vert="horz" lIns="91440" tIns="45720" rIns="91440" bIns="45720" rtlCol="0" anchor="ctr">
            <a:normAutofit/>
          </a:bodyPr>
          <a:lstStyle/>
          <a:p>
            <a:r>
              <a:rPr lang="en-US" sz="4000" b="1">
                <a:solidFill>
                  <a:srgbClr val="FFFFFF"/>
                </a:solidFill>
              </a:rPr>
              <a:t>Guiding Principles for Implementing Interprofessional Collaborative Practice </a:t>
            </a:r>
            <a:endParaRPr lang="en-US" sz="4000" i="1">
              <a:solidFill>
                <a:srgbClr val="FFFFFF"/>
              </a:solidFill>
            </a:endParaRPr>
          </a:p>
        </p:txBody>
      </p:sp>
      <p:sp>
        <p:nvSpPr>
          <p:cNvPr id="4" name="TextBox 3">
            <a:extLst>
              <a:ext uri="{FF2B5EF4-FFF2-40B4-BE49-F238E27FC236}">
                <a16:creationId xmlns:a16="http://schemas.microsoft.com/office/drawing/2014/main" id="{05A397BB-D460-4637-AEDF-05A824AAEF84}"/>
              </a:ext>
            </a:extLst>
          </p:cNvPr>
          <p:cNvSpPr txBox="1"/>
          <p:nvPr/>
        </p:nvSpPr>
        <p:spPr>
          <a:xfrm>
            <a:off x="1424904" y="2494450"/>
            <a:ext cx="4053545" cy="3563159"/>
          </a:xfrm>
          <a:prstGeom prst="rect">
            <a:avLst/>
          </a:prstGeom>
        </p:spPr>
        <p:txBody>
          <a:bodyPr vert="horz" lIns="91440" tIns="45720" rIns="91440" bIns="45720" rtlCol="0">
            <a:normAutofit/>
          </a:bodyPr>
          <a:lstStyle/>
          <a:p>
            <a:pPr indent="-228600">
              <a:lnSpc>
                <a:spcPct val="90000"/>
              </a:lnSpc>
              <a:spcAft>
                <a:spcPts val="600"/>
              </a:spcAft>
              <a:buFont typeface="Arial" panose="020B0604020202020204" pitchFamily="34" charset="0"/>
              <a:buChar char="•"/>
            </a:pPr>
            <a:r>
              <a:rPr lang="en-US" sz="2200" b="1">
                <a:hlinkClick r:id="rId4"/>
              </a:rPr>
              <a:t>RWJF - Promising Interprofessional Collaboration Practices</a:t>
            </a:r>
            <a:endParaRPr lang="en-US" sz="2200" b="1"/>
          </a:p>
          <a:p>
            <a:pPr indent="-228600">
              <a:lnSpc>
                <a:spcPct val="90000"/>
              </a:lnSpc>
              <a:spcAft>
                <a:spcPts val="600"/>
              </a:spcAft>
              <a:buFont typeface="Arial" panose="020B0604020202020204" pitchFamily="34" charset="0"/>
              <a:buChar char="•"/>
            </a:pPr>
            <a:r>
              <a:rPr lang="en-US" sz="2200" i="1"/>
              <a:t>The Robert Wood Johnson Foundation - Lessons from the Field: Promising Interprofessional Collaboration Practices https://www.rwjf.org/en/library/research/2015/03/lessons-from-the-field.html</a:t>
            </a:r>
            <a:endParaRPr lang="en-US" sz="2200" b="1"/>
          </a:p>
        </p:txBody>
      </p:sp>
      <p:pic>
        <p:nvPicPr>
          <p:cNvPr id="1028" name="Picture 4" descr="Nurses assist a patient in the hospital.">
            <a:extLst>
              <a:ext uri="{FF2B5EF4-FFF2-40B4-BE49-F238E27FC236}">
                <a16:creationId xmlns:a16="http://schemas.microsoft.com/office/drawing/2014/main" id="{998F72D8-3AAA-4BFD-803E-8B00EE254C70}"/>
              </a:ext>
            </a:extLst>
          </p:cNvPr>
          <p:cNvPicPr>
            <a:picLocks noGrp="1" noChangeAspect="1" noChangeArrowheads="1"/>
          </p:cNvPicPr>
          <p:nvPr>
            <p:ph sz="half" idx="2"/>
          </p:nvPr>
        </p:nvPicPr>
        <p:blipFill rotWithShape="1">
          <a:blip r:embed="rId5" cstate="print">
            <a:extLst>
              <a:ext uri="{28A0092B-C50C-407E-A947-70E740481C1C}">
                <a14:useLocalDpi xmlns:a14="http://schemas.microsoft.com/office/drawing/2010/main" val="0"/>
              </a:ext>
            </a:extLst>
          </a:blip>
          <a:srcRect r="10376" b="-1"/>
          <a:stretch/>
        </p:blipFill>
        <p:spPr bwMode="auto">
          <a:xfrm>
            <a:off x="6098892" y="2492376"/>
            <a:ext cx="4802404" cy="3563372"/>
          </a:xfrm>
          <a:prstGeom prst="rect">
            <a:avLst/>
          </a:prstGeom>
          <a:noFill/>
          <a:extLst>
            <a:ext uri="{909E8E84-426E-40DD-AFC4-6F175D3DCCD1}">
              <a14:hiddenFill xmlns:a14="http://schemas.microsoft.com/office/drawing/2010/main">
                <a:solidFill>
                  <a:srgbClr val="FFFFFF"/>
                </a:solidFill>
              </a14:hiddenFill>
            </a:ext>
          </a:extLst>
        </p:spPr>
      </p:pic>
    </p:spTree>
    <p:custDataLst>
      <p:tags r:id="rId1"/>
    </p:custDataLst>
    <p:extLst>
      <p:ext uri="{BB962C8B-B14F-4D97-AF65-F5344CB8AC3E}">
        <p14:creationId xmlns:p14="http://schemas.microsoft.com/office/powerpoint/2010/main" val="220801806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2" name="Rectangle 11">
            <a:extLst>
              <a:ext uri="{FF2B5EF4-FFF2-40B4-BE49-F238E27FC236}">
                <a16:creationId xmlns:a16="http://schemas.microsoft.com/office/drawing/2014/main" id="{F4C0B10B-D2C4-4A54-AFAD-3D27DF88BB3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4" name="Group 13">
            <a:extLst>
              <a:ext uri="{FF2B5EF4-FFF2-40B4-BE49-F238E27FC236}">
                <a16:creationId xmlns:a16="http://schemas.microsoft.com/office/drawing/2014/main" id="{B6BADB90-C74B-40D6-86DC-503F65FCE8DC}"/>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409710" y="635715"/>
            <a:ext cx="11142208" cy="2482136"/>
            <a:chOff x="409710" y="635715"/>
            <a:chExt cx="11142208" cy="2482136"/>
          </a:xfrm>
        </p:grpSpPr>
        <p:sp>
          <p:nvSpPr>
            <p:cNvPr id="15" name="Freeform 44">
              <a:extLst>
                <a:ext uri="{FF2B5EF4-FFF2-40B4-BE49-F238E27FC236}">
                  <a16:creationId xmlns:a16="http://schemas.microsoft.com/office/drawing/2014/main" id="{6559431D-1886-4AE0-9B87-9AD2ECAB8439}"/>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11223203" y="635716"/>
              <a:ext cx="328612" cy="1742360"/>
            </a:xfrm>
            <a:custGeom>
              <a:avLst/>
              <a:gdLst>
                <a:gd name="T0" fmla="*/ 207 w 207"/>
                <a:gd name="T1" fmla="*/ 987 h 1114"/>
                <a:gd name="T2" fmla="*/ 0 w 207"/>
                <a:gd name="T3" fmla="*/ 1114 h 1114"/>
                <a:gd name="T4" fmla="*/ 0 w 207"/>
                <a:gd name="T5" fmla="*/ 127 h 1114"/>
                <a:gd name="T6" fmla="*/ 207 w 207"/>
                <a:gd name="T7" fmla="*/ 0 h 1114"/>
                <a:gd name="T8" fmla="*/ 207 w 207"/>
                <a:gd name="T9" fmla="*/ 987 h 1114"/>
              </a:gdLst>
              <a:ahLst/>
              <a:cxnLst>
                <a:cxn ang="0">
                  <a:pos x="T0" y="T1"/>
                </a:cxn>
                <a:cxn ang="0">
                  <a:pos x="T2" y="T3"/>
                </a:cxn>
                <a:cxn ang="0">
                  <a:pos x="T4" y="T5"/>
                </a:cxn>
                <a:cxn ang="0">
                  <a:pos x="T6" y="T7"/>
                </a:cxn>
                <a:cxn ang="0">
                  <a:pos x="T8" y="T9"/>
                </a:cxn>
              </a:cxnLst>
              <a:rect l="0" t="0" r="r" b="b"/>
              <a:pathLst>
                <a:path w="207" h="1114">
                  <a:moveTo>
                    <a:pt x="207" y="987"/>
                  </a:moveTo>
                  <a:lnTo>
                    <a:pt x="0" y="1114"/>
                  </a:lnTo>
                  <a:lnTo>
                    <a:pt x="0" y="127"/>
                  </a:lnTo>
                  <a:lnTo>
                    <a:pt x="207" y="0"/>
                  </a:lnTo>
                  <a:lnTo>
                    <a:pt x="207" y="987"/>
                  </a:lnTo>
                  <a:close/>
                </a:path>
              </a:pathLst>
            </a:custGeom>
            <a:solidFill>
              <a:schemeClr val="accent1">
                <a:lumMod val="5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6" name="Freeform 45">
              <a:extLst>
                <a:ext uri="{FF2B5EF4-FFF2-40B4-BE49-F238E27FC236}">
                  <a16:creationId xmlns:a16="http://schemas.microsoft.com/office/drawing/2014/main" id="{373850A5-B04A-4FCD-9E73-EE322167FB31}"/>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409710" y="1022350"/>
              <a:ext cx="709612" cy="2095501"/>
            </a:xfrm>
            <a:custGeom>
              <a:avLst/>
              <a:gdLst>
                <a:gd name="T0" fmla="*/ 447 w 447"/>
                <a:gd name="T1" fmla="*/ 1363 h 1363"/>
                <a:gd name="T2" fmla="*/ 0 w 447"/>
                <a:gd name="T3" fmla="*/ 987 h 1363"/>
                <a:gd name="T4" fmla="*/ 0 w 447"/>
                <a:gd name="T5" fmla="*/ 0 h 1363"/>
                <a:gd name="T6" fmla="*/ 447 w 447"/>
                <a:gd name="T7" fmla="*/ 376 h 1363"/>
                <a:gd name="T8" fmla="*/ 447 w 447"/>
                <a:gd name="T9" fmla="*/ 1363 h 1363"/>
              </a:gdLst>
              <a:ahLst/>
              <a:cxnLst>
                <a:cxn ang="0">
                  <a:pos x="T0" y="T1"/>
                </a:cxn>
                <a:cxn ang="0">
                  <a:pos x="T2" y="T3"/>
                </a:cxn>
                <a:cxn ang="0">
                  <a:pos x="T4" y="T5"/>
                </a:cxn>
                <a:cxn ang="0">
                  <a:pos x="T6" y="T7"/>
                </a:cxn>
                <a:cxn ang="0">
                  <a:pos x="T8" y="T9"/>
                </a:cxn>
              </a:cxnLst>
              <a:rect l="0" t="0" r="r" b="b"/>
              <a:pathLst>
                <a:path w="447" h="1363">
                  <a:moveTo>
                    <a:pt x="447" y="1363"/>
                  </a:moveTo>
                  <a:lnTo>
                    <a:pt x="0" y="987"/>
                  </a:lnTo>
                  <a:lnTo>
                    <a:pt x="0" y="0"/>
                  </a:lnTo>
                  <a:lnTo>
                    <a:pt x="447" y="376"/>
                  </a:lnTo>
                  <a:lnTo>
                    <a:pt x="447" y="1363"/>
                  </a:lnTo>
                  <a:close/>
                </a:path>
              </a:pathLst>
            </a:custGeom>
            <a:solidFill>
              <a:schemeClr val="accent1">
                <a:lumMod val="5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7" name="Freeform 46">
              <a:extLst>
                <a:ext uri="{FF2B5EF4-FFF2-40B4-BE49-F238E27FC236}">
                  <a16:creationId xmlns:a16="http://schemas.microsoft.com/office/drawing/2014/main" id="{82C18C67-80FA-4738-AA53-0AF2419F98E0}"/>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409710" y="837744"/>
              <a:ext cx="403225" cy="1705431"/>
            </a:xfrm>
            <a:custGeom>
              <a:avLst/>
              <a:gdLst>
                <a:gd name="T0" fmla="*/ 254 w 254"/>
                <a:gd name="T1" fmla="*/ 987 h 1109"/>
                <a:gd name="T2" fmla="*/ 0 w 254"/>
                <a:gd name="T3" fmla="*/ 1109 h 1109"/>
                <a:gd name="T4" fmla="*/ 0 w 254"/>
                <a:gd name="T5" fmla="*/ 119 h 1109"/>
                <a:gd name="T6" fmla="*/ 254 w 254"/>
                <a:gd name="T7" fmla="*/ 0 h 1109"/>
                <a:gd name="T8" fmla="*/ 254 w 254"/>
                <a:gd name="T9" fmla="*/ 987 h 1109"/>
              </a:gdLst>
              <a:ahLst/>
              <a:cxnLst>
                <a:cxn ang="0">
                  <a:pos x="T0" y="T1"/>
                </a:cxn>
                <a:cxn ang="0">
                  <a:pos x="T2" y="T3"/>
                </a:cxn>
                <a:cxn ang="0">
                  <a:pos x="T4" y="T5"/>
                </a:cxn>
                <a:cxn ang="0">
                  <a:pos x="T6" y="T7"/>
                </a:cxn>
                <a:cxn ang="0">
                  <a:pos x="T8" y="T9"/>
                </a:cxn>
              </a:cxnLst>
              <a:rect l="0" t="0" r="r" b="b"/>
              <a:pathLst>
                <a:path w="254" h="1109">
                  <a:moveTo>
                    <a:pt x="254" y="987"/>
                  </a:moveTo>
                  <a:lnTo>
                    <a:pt x="0" y="1109"/>
                  </a:lnTo>
                  <a:lnTo>
                    <a:pt x="0" y="119"/>
                  </a:lnTo>
                  <a:lnTo>
                    <a:pt x="254" y="0"/>
                  </a:lnTo>
                  <a:lnTo>
                    <a:pt x="254" y="987"/>
                  </a:lnTo>
                  <a:close/>
                </a:path>
              </a:pathLst>
            </a:custGeom>
            <a:solidFill>
              <a:schemeClr val="accent1">
                <a:lumMod val="7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8" name="Freeform 47">
              <a:extLst>
                <a:ext uri="{FF2B5EF4-FFF2-40B4-BE49-F238E27FC236}">
                  <a16:creationId xmlns:a16="http://schemas.microsoft.com/office/drawing/2014/main" id="{48543B1A-8BF5-4C63-8404-41B2EA70B33E}"/>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644660" y="640894"/>
              <a:ext cx="168275" cy="1713195"/>
            </a:xfrm>
            <a:custGeom>
              <a:avLst/>
              <a:gdLst>
                <a:gd name="T0" fmla="*/ 106 w 106"/>
                <a:gd name="T1" fmla="*/ 1114 h 1114"/>
                <a:gd name="T2" fmla="*/ 0 w 106"/>
                <a:gd name="T3" fmla="*/ 1005 h 1114"/>
                <a:gd name="T4" fmla="*/ 0 w 106"/>
                <a:gd name="T5" fmla="*/ 0 h 1114"/>
                <a:gd name="T6" fmla="*/ 106 w 106"/>
                <a:gd name="T7" fmla="*/ 110 h 1114"/>
                <a:gd name="T8" fmla="*/ 106 w 106"/>
                <a:gd name="T9" fmla="*/ 1114 h 1114"/>
              </a:gdLst>
              <a:ahLst/>
              <a:cxnLst>
                <a:cxn ang="0">
                  <a:pos x="T0" y="T1"/>
                </a:cxn>
                <a:cxn ang="0">
                  <a:pos x="T2" y="T3"/>
                </a:cxn>
                <a:cxn ang="0">
                  <a:pos x="T4" y="T5"/>
                </a:cxn>
                <a:cxn ang="0">
                  <a:pos x="T6" y="T7"/>
                </a:cxn>
                <a:cxn ang="0">
                  <a:pos x="T8" y="T9"/>
                </a:cxn>
              </a:cxnLst>
              <a:rect l="0" t="0" r="r" b="b"/>
              <a:pathLst>
                <a:path w="106" h="1114">
                  <a:moveTo>
                    <a:pt x="106" y="1114"/>
                  </a:moveTo>
                  <a:lnTo>
                    <a:pt x="0" y="1005"/>
                  </a:lnTo>
                  <a:lnTo>
                    <a:pt x="0" y="0"/>
                  </a:lnTo>
                  <a:lnTo>
                    <a:pt x="106" y="110"/>
                  </a:lnTo>
                  <a:lnTo>
                    <a:pt x="106" y="1114"/>
                  </a:lnTo>
                  <a:close/>
                </a:path>
              </a:pathLst>
            </a:custGeom>
            <a:solidFill>
              <a:schemeClr val="accent1">
                <a:lumMod val="5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9" name="Rectangle 18">
              <a:extLst>
                <a:ext uri="{FF2B5EF4-FFF2-40B4-BE49-F238E27FC236}">
                  <a16:creationId xmlns:a16="http://schemas.microsoft.com/office/drawing/2014/main" id="{92DF5096-E051-498C-A3ED-CBA77A813AAC}"/>
                </a:ext>
                <a:ext uri="{C183D7F6-B498-43B3-948B-1728B52AA6E4}">
                  <adec:decorative xmlns:adec="http://schemas.microsoft.com/office/drawing/2017/decorative" val="1"/>
                </a:ext>
              </a:extLst>
            </p:cNvPr>
            <p:cNvSpPr>
              <a:spLocks noChangeArrowheads="1"/>
            </p:cNvSpPr>
            <p:nvPr>
              <p:extLst>
                <p:ext uri="{386F3935-93C4-4BCD-93E2-E3B085C9AB24}">
                  <p16:designElem xmlns:p16="http://schemas.microsoft.com/office/powerpoint/2015/main" val="1"/>
                </p:ext>
              </p:extLst>
            </p:nvPr>
          </p:nvSpPr>
          <p:spPr bwMode="auto">
            <a:xfrm>
              <a:off x="644055" y="635715"/>
              <a:ext cx="10907863" cy="1541457"/>
            </a:xfrm>
            <a:prstGeom prst="rect">
              <a:avLst/>
            </a:prstGeom>
            <a:solidFill>
              <a:schemeClr val="accent1"/>
            </a:solidFill>
            <a:ln>
              <a:noFill/>
            </a:ln>
          </p:spPr>
          <p:txBody>
            <a:bodyPr vert="horz" wrap="square" lIns="91440" tIns="45720" rIns="91440" bIns="45720" numCol="1" anchor="t" anchorCtr="0" compatLnSpc="1">
              <a:prstTxWarp prst="textNoShape">
                <a:avLst/>
              </a:prstTxWarp>
            </a:bodyPr>
            <a:lstStyle/>
            <a:p>
              <a:endParaRPr lang="en-US"/>
            </a:p>
          </p:txBody>
        </p:sp>
      </p:grpSp>
      <p:sp>
        <p:nvSpPr>
          <p:cNvPr id="2" name="Title 1"/>
          <p:cNvSpPr>
            <a:spLocks noGrp="1"/>
          </p:cNvSpPr>
          <p:nvPr>
            <p:ph type="title"/>
          </p:nvPr>
        </p:nvSpPr>
        <p:spPr>
          <a:xfrm>
            <a:off x="1047280" y="759805"/>
            <a:ext cx="10306520" cy="1325563"/>
          </a:xfrm>
        </p:spPr>
        <p:txBody>
          <a:bodyPr vert="horz" lIns="91440" tIns="45720" rIns="91440" bIns="45720" rtlCol="0" anchor="ctr">
            <a:normAutofit/>
          </a:bodyPr>
          <a:lstStyle/>
          <a:p>
            <a:r>
              <a:rPr lang="en-US" sz="4000" b="1">
                <a:solidFill>
                  <a:srgbClr val="FFFFFF"/>
                </a:solidFill>
              </a:rPr>
              <a:t>Guiding Principles for Implementing Interprofessional Collaborative Practice </a:t>
            </a:r>
            <a:endParaRPr lang="en-US" sz="4000" i="1">
              <a:solidFill>
                <a:srgbClr val="FFFFFF"/>
              </a:solidFill>
            </a:endParaRPr>
          </a:p>
        </p:txBody>
      </p:sp>
      <p:sp>
        <p:nvSpPr>
          <p:cNvPr id="3" name="Content Placeholder 2"/>
          <p:cNvSpPr>
            <a:spLocks noGrp="1"/>
          </p:cNvSpPr>
          <p:nvPr>
            <p:ph sz="half" idx="1"/>
          </p:nvPr>
        </p:nvSpPr>
        <p:spPr>
          <a:xfrm>
            <a:off x="1424904" y="2494450"/>
            <a:ext cx="4053545" cy="3563159"/>
          </a:xfrm>
          <a:prstGeom prst="rect">
            <a:avLst/>
          </a:prstGeom>
        </p:spPr>
        <p:txBody>
          <a:bodyPr vert="horz" lIns="91440" tIns="45720" rIns="91440" bIns="45720" rtlCol="0">
            <a:normAutofit/>
          </a:bodyPr>
          <a:lstStyle/>
          <a:p>
            <a:pPr lvl="1"/>
            <a:r>
              <a:rPr lang="en-US" b="1"/>
              <a:t>It takes time, patience, and perseverance to build interprofessional collaboration, supported by leadership and the ability to think long-term.</a:t>
            </a:r>
          </a:p>
          <a:p>
            <a:pPr lvl="1"/>
            <a:endParaRPr lang="en-US" b="1"/>
          </a:p>
        </p:txBody>
      </p:sp>
      <p:pic>
        <p:nvPicPr>
          <p:cNvPr id="7" name="Picture 7" descr="A close up of a watch&#10;&#10;Description automatically generated">
            <a:extLst>
              <a:ext uri="{FF2B5EF4-FFF2-40B4-BE49-F238E27FC236}">
                <a16:creationId xmlns:a16="http://schemas.microsoft.com/office/drawing/2014/main" id="{3B16B684-CB00-49E1-951D-BC7C3756F6C9}"/>
              </a:ext>
            </a:extLst>
          </p:cNvPr>
          <p:cNvPicPr>
            <a:picLocks noChangeAspect="1"/>
          </p:cNvPicPr>
          <p:nvPr/>
        </p:nvPicPr>
        <p:blipFill rotWithShape="1">
          <a:blip r:embed="rId4"/>
          <a:srcRect l="16105" r="2" b="2"/>
          <a:stretch/>
        </p:blipFill>
        <p:spPr>
          <a:xfrm>
            <a:off x="6098892" y="2492376"/>
            <a:ext cx="4802404" cy="3563372"/>
          </a:xfrm>
          <a:prstGeom prst="rect">
            <a:avLst/>
          </a:prstGeom>
        </p:spPr>
      </p:pic>
    </p:spTree>
    <p:custDataLst>
      <p:tags r:id="rId1"/>
    </p:custDataLst>
    <p:extLst>
      <p:ext uri="{BB962C8B-B14F-4D97-AF65-F5344CB8AC3E}">
        <p14:creationId xmlns:p14="http://schemas.microsoft.com/office/powerpoint/2010/main" val="284969474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3" name="Rectangle 12">
            <a:extLst>
              <a:ext uri="{FF2B5EF4-FFF2-40B4-BE49-F238E27FC236}">
                <a16:creationId xmlns:a16="http://schemas.microsoft.com/office/drawing/2014/main" id="{F4C0B10B-D2C4-4A54-AFAD-3D27DF88BB3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5" name="Group 14">
            <a:extLst>
              <a:ext uri="{FF2B5EF4-FFF2-40B4-BE49-F238E27FC236}">
                <a16:creationId xmlns:a16="http://schemas.microsoft.com/office/drawing/2014/main" id="{B6BADB90-C74B-40D6-86DC-503F65FCE8DC}"/>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409710" y="635715"/>
            <a:ext cx="11142208" cy="2482136"/>
            <a:chOff x="409710" y="635715"/>
            <a:chExt cx="11142208" cy="2482136"/>
          </a:xfrm>
        </p:grpSpPr>
        <p:sp>
          <p:nvSpPr>
            <p:cNvPr id="16" name="Freeform 44">
              <a:extLst>
                <a:ext uri="{FF2B5EF4-FFF2-40B4-BE49-F238E27FC236}">
                  <a16:creationId xmlns:a16="http://schemas.microsoft.com/office/drawing/2014/main" id="{6559431D-1886-4AE0-9B87-9AD2ECAB8439}"/>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11223203" y="635716"/>
              <a:ext cx="328612" cy="1742360"/>
            </a:xfrm>
            <a:custGeom>
              <a:avLst/>
              <a:gdLst>
                <a:gd name="T0" fmla="*/ 207 w 207"/>
                <a:gd name="T1" fmla="*/ 987 h 1114"/>
                <a:gd name="T2" fmla="*/ 0 w 207"/>
                <a:gd name="T3" fmla="*/ 1114 h 1114"/>
                <a:gd name="T4" fmla="*/ 0 w 207"/>
                <a:gd name="T5" fmla="*/ 127 h 1114"/>
                <a:gd name="T6" fmla="*/ 207 w 207"/>
                <a:gd name="T7" fmla="*/ 0 h 1114"/>
                <a:gd name="T8" fmla="*/ 207 w 207"/>
                <a:gd name="T9" fmla="*/ 987 h 1114"/>
              </a:gdLst>
              <a:ahLst/>
              <a:cxnLst>
                <a:cxn ang="0">
                  <a:pos x="T0" y="T1"/>
                </a:cxn>
                <a:cxn ang="0">
                  <a:pos x="T2" y="T3"/>
                </a:cxn>
                <a:cxn ang="0">
                  <a:pos x="T4" y="T5"/>
                </a:cxn>
                <a:cxn ang="0">
                  <a:pos x="T6" y="T7"/>
                </a:cxn>
                <a:cxn ang="0">
                  <a:pos x="T8" y="T9"/>
                </a:cxn>
              </a:cxnLst>
              <a:rect l="0" t="0" r="r" b="b"/>
              <a:pathLst>
                <a:path w="207" h="1114">
                  <a:moveTo>
                    <a:pt x="207" y="987"/>
                  </a:moveTo>
                  <a:lnTo>
                    <a:pt x="0" y="1114"/>
                  </a:lnTo>
                  <a:lnTo>
                    <a:pt x="0" y="127"/>
                  </a:lnTo>
                  <a:lnTo>
                    <a:pt x="207" y="0"/>
                  </a:lnTo>
                  <a:lnTo>
                    <a:pt x="207" y="987"/>
                  </a:lnTo>
                  <a:close/>
                </a:path>
              </a:pathLst>
            </a:custGeom>
            <a:solidFill>
              <a:schemeClr val="accent1">
                <a:lumMod val="5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7" name="Freeform 45">
              <a:extLst>
                <a:ext uri="{FF2B5EF4-FFF2-40B4-BE49-F238E27FC236}">
                  <a16:creationId xmlns:a16="http://schemas.microsoft.com/office/drawing/2014/main" id="{373850A5-B04A-4FCD-9E73-EE322167FB31}"/>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409710" y="1022350"/>
              <a:ext cx="709612" cy="2095501"/>
            </a:xfrm>
            <a:custGeom>
              <a:avLst/>
              <a:gdLst>
                <a:gd name="T0" fmla="*/ 447 w 447"/>
                <a:gd name="T1" fmla="*/ 1363 h 1363"/>
                <a:gd name="T2" fmla="*/ 0 w 447"/>
                <a:gd name="T3" fmla="*/ 987 h 1363"/>
                <a:gd name="T4" fmla="*/ 0 w 447"/>
                <a:gd name="T5" fmla="*/ 0 h 1363"/>
                <a:gd name="T6" fmla="*/ 447 w 447"/>
                <a:gd name="T7" fmla="*/ 376 h 1363"/>
                <a:gd name="T8" fmla="*/ 447 w 447"/>
                <a:gd name="T9" fmla="*/ 1363 h 1363"/>
              </a:gdLst>
              <a:ahLst/>
              <a:cxnLst>
                <a:cxn ang="0">
                  <a:pos x="T0" y="T1"/>
                </a:cxn>
                <a:cxn ang="0">
                  <a:pos x="T2" y="T3"/>
                </a:cxn>
                <a:cxn ang="0">
                  <a:pos x="T4" y="T5"/>
                </a:cxn>
                <a:cxn ang="0">
                  <a:pos x="T6" y="T7"/>
                </a:cxn>
                <a:cxn ang="0">
                  <a:pos x="T8" y="T9"/>
                </a:cxn>
              </a:cxnLst>
              <a:rect l="0" t="0" r="r" b="b"/>
              <a:pathLst>
                <a:path w="447" h="1363">
                  <a:moveTo>
                    <a:pt x="447" y="1363"/>
                  </a:moveTo>
                  <a:lnTo>
                    <a:pt x="0" y="987"/>
                  </a:lnTo>
                  <a:lnTo>
                    <a:pt x="0" y="0"/>
                  </a:lnTo>
                  <a:lnTo>
                    <a:pt x="447" y="376"/>
                  </a:lnTo>
                  <a:lnTo>
                    <a:pt x="447" y="1363"/>
                  </a:lnTo>
                  <a:close/>
                </a:path>
              </a:pathLst>
            </a:custGeom>
            <a:solidFill>
              <a:schemeClr val="accent1">
                <a:lumMod val="5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8" name="Freeform 46">
              <a:extLst>
                <a:ext uri="{FF2B5EF4-FFF2-40B4-BE49-F238E27FC236}">
                  <a16:creationId xmlns:a16="http://schemas.microsoft.com/office/drawing/2014/main" id="{82C18C67-80FA-4738-AA53-0AF2419F98E0}"/>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409710" y="837744"/>
              <a:ext cx="403225" cy="1705431"/>
            </a:xfrm>
            <a:custGeom>
              <a:avLst/>
              <a:gdLst>
                <a:gd name="T0" fmla="*/ 254 w 254"/>
                <a:gd name="T1" fmla="*/ 987 h 1109"/>
                <a:gd name="T2" fmla="*/ 0 w 254"/>
                <a:gd name="T3" fmla="*/ 1109 h 1109"/>
                <a:gd name="T4" fmla="*/ 0 w 254"/>
                <a:gd name="T5" fmla="*/ 119 h 1109"/>
                <a:gd name="T6" fmla="*/ 254 w 254"/>
                <a:gd name="T7" fmla="*/ 0 h 1109"/>
                <a:gd name="T8" fmla="*/ 254 w 254"/>
                <a:gd name="T9" fmla="*/ 987 h 1109"/>
              </a:gdLst>
              <a:ahLst/>
              <a:cxnLst>
                <a:cxn ang="0">
                  <a:pos x="T0" y="T1"/>
                </a:cxn>
                <a:cxn ang="0">
                  <a:pos x="T2" y="T3"/>
                </a:cxn>
                <a:cxn ang="0">
                  <a:pos x="T4" y="T5"/>
                </a:cxn>
                <a:cxn ang="0">
                  <a:pos x="T6" y="T7"/>
                </a:cxn>
                <a:cxn ang="0">
                  <a:pos x="T8" y="T9"/>
                </a:cxn>
              </a:cxnLst>
              <a:rect l="0" t="0" r="r" b="b"/>
              <a:pathLst>
                <a:path w="254" h="1109">
                  <a:moveTo>
                    <a:pt x="254" y="987"/>
                  </a:moveTo>
                  <a:lnTo>
                    <a:pt x="0" y="1109"/>
                  </a:lnTo>
                  <a:lnTo>
                    <a:pt x="0" y="119"/>
                  </a:lnTo>
                  <a:lnTo>
                    <a:pt x="254" y="0"/>
                  </a:lnTo>
                  <a:lnTo>
                    <a:pt x="254" y="987"/>
                  </a:lnTo>
                  <a:close/>
                </a:path>
              </a:pathLst>
            </a:custGeom>
            <a:solidFill>
              <a:schemeClr val="accent1">
                <a:lumMod val="7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9" name="Freeform 47">
              <a:extLst>
                <a:ext uri="{FF2B5EF4-FFF2-40B4-BE49-F238E27FC236}">
                  <a16:creationId xmlns:a16="http://schemas.microsoft.com/office/drawing/2014/main" id="{48543B1A-8BF5-4C63-8404-41B2EA70B33E}"/>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644660" y="640894"/>
              <a:ext cx="168275" cy="1713195"/>
            </a:xfrm>
            <a:custGeom>
              <a:avLst/>
              <a:gdLst>
                <a:gd name="T0" fmla="*/ 106 w 106"/>
                <a:gd name="T1" fmla="*/ 1114 h 1114"/>
                <a:gd name="T2" fmla="*/ 0 w 106"/>
                <a:gd name="T3" fmla="*/ 1005 h 1114"/>
                <a:gd name="T4" fmla="*/ 0 w 106"/>
                <a:gd name="T5" fmla="*/ 0 h 1114"/>
                <a:gd name="T6" fmla="*/ 106 w 106"/>
                <a:gd name="T7" fmla="*/ 110 h 1114"/>
                <a:gd name="T8" fmla="*/ 106 w 106"/>
                <a:gd name="T9" fmla="*/ 1114 h 1114"/>
              </a:gdLst>
              <a:ahLst/>
              <a:cxnLst>
                <a:cxn ang="0">
                  <a:pos x="T0" y="T1"/>
                </a:cxn>
                <a:cxn ang="0">
                  <a:pos x="T2" y="T3"/>
                </a:cxn>
                <a:cxn ang="0">
                  <a:pos x="T4" y="T5"/>
                </a:cxn>
                <a:cxn ang="0">
                  <a:pos x="T6" y="T7"/>
                </a:cxn>
                <a:cxn ang="0">
                  <a:pos x="T8" y="T9"/>
                </a:cxn>
              </a:cxnLst>
              <a:rect l="0" t="0" r="r" b="b"/>
              <a:pathLst>
                <a:path w="106" h="1114">
                  <a:moveTo>
                    <a:pt x="106" y="1114"/>
                  </a:moveTo>
                  <a:lnTo>
                    <a:pt x="0" y="1005"/>
                  </a:lnTo>
                  <a:lnTo>
                    <a:pt x="0" y="0"/>
                  </a:lnTo>
                  <a:lnTo>
                    <a:pt x="106" y="110"/>
                  </a:lnTo>
                  <a:lnTo>
                    <a:pt x="106" y="1114"/>
                  </a:lnTo>
                  <a:close/>
                </a:path>
              </a:pathLst>
            </a:custGeom>
            <a:solidFill>
              <a:schemeClr val="accent1">
                <a:lumMod val="5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20" name="Rectangle 19">
              <a:extLst>
                <a:ext uri="{FF2B5EF4-FFF2-40B4-BE49-F238E27FC236}">
                  <a16:creationId xmlns:a16="http://schemas.microsoft.com/office/drawing/2014/main" id="{92DF5096-E051-498C-A3ED-CBA77A813AAC}"/>
                </a:ext>
                <a:ext uri="{C183D7F6-B498-43B3-948B-1728B52AA6E4}">
                  <adec:decorative xmlns:adec="http://schemas.microsoft.com/office/drawing/2017/decorative" val="1"/>
                </a:ext>
              </a:extLst>
            </p:cNvPr>
            <p:cNvSpPr>
              <a:spLocks noChangeArrowheads="1"/>
            </p:cNvSpPr>
            <p:nvPr>
              <p:extLst>
                <p:ext uri="{386F3935-93C4-4BCD-93E2-E3B085C9AB24}">
                  <p16:designElem xmlns:p16="http://schemas.microsoft.com/office/powerpoint/2015/main" val="1"/>
                </p:ext>
              </p:extLst>
            </p:nvPr>
          </p:nvSpPr>
          <p:spPr bwMode="auto">
            <a:xfrm>
              <a:off x="644055" y="635715"/>
              <a:ext cx="10907863" cy="1541457"/>
            </a:xfrm>
            <a:prstGeom prst="rect">
              <a:avLst/>
            </a:prstGeom>
            <a:solidFill>
              <a:schemeClr val="accent1"/>
            </a:solidFill>
            <a:ln>
              <a:noFill/>
            </a:ln>
          </p:spPr>
          <p:txBody>
            <a:bodyPr vert="horz" wrap="square" lIns="91440" tIns="45720" rIns="91440" bIns="45720" numCol="1" anchor="t" anchorCtr="0" compatLnSpc="1">
              <a:prstTxWarp prst="textNoShape">
                <a:avLst/>
              </a:prstTxWarp>
            </a:bodyPr>
            <a:lstStyle/>
            <a:p>
              <a:endParaRPr lang="en-US"/>
            </a:p>
          </p:txBody>
        </p:sp>
      </p:grpSp>
      <p:sp>
        <p:nvSpPr>
          <p:cNvPr id="2" name="Title 1"/>
          <p:cNvSpPr>
            <a:spLocks noGrp="1"/>
          </p:cNvSpPr>
          <p:nvPr>
            <p:ph type="title"/>
          </p:nvPr>
        </p:nvSpPr>
        <p:spPr>
          <a:xfrm>
            <a:off x="1047280" y="759805"/>
            <a:ext cx="10306520" cy="1325563"/>
          </a:xfrm>
        </p:spPr>
        <p:txBody>
          <a:bodyPr vert="horz" lIns="91440" tIns="45720" rIns="91440" bIns="45720" rtlCol="0" anchor="ctr">
            <a:normAutofit/>
          </a:bodyPr>
          <a:lstStyle/>
          <a:p>
            <a:r>
              <a:rPr lang="en-US" sz="4000" b="1">
                <a:solidFill>
                  <a:srgbClr val="FFFFFF"/>
                </a:solidFill>
              </a:rPr>
              <a:t>Guiding Principles for Implementing Interprofessional Collaborative Practice </a:t>
            </a:r>
            <a:endParaRPr lang="en-US" sz="4000" i="1">
              <a:solidFill>
                <a:srgbClr val="FFFFFF"/>
              </a:solidFill>
            </a:endParaRPr>
          </a:p>
        </p:txBody>
      </p:sp>
      <p:sp>
        <p:nvSpPr>
          <p:cNvPr id="3" name="Content Placeholder 2"/>
          <p:cNvSpPr>
            <a:spLocks noGrp="1"/>
          </p:cNvSpPr>
          <p:nvPr>
            <p:ph sz="half" idx="1"/>
          </p:nvPr>
        </p:nvSpPr>
        <p:spPr>
          <a:xfrm>
            <a:off x="1424904" y="2494450"/>
            <a:ext cx="4053545" cy="3563159"/>
          </a:xfrm>
          <a:prstGeom prst="rect">
            <a:avLst/>
          </a:prstGeom>
        </p:spPr>
        <p:txBody>
          <a:bodyPr vert="horz" lIns="91440" tIns="45720" rIns="91440" bIns="45720" rtlCol="0">
            <a:normAutofit/>
          </a:bodyPr>
          <a:lstStyle/>
          <a:p>
            <a:pPr marL="971550" lvl="1"/>
            <a:endParaRPr lang="en-US" b="1"/>
          </a:p>
          <a:p>
            <a:pPr lvl="1"/>
            <a:r>
              <a:rPr lang="en-US" b="1"/>
              <a:t>Relationships between and among team members make a difference.</a:t>
            </a:r>
            <a:endParaRPr lang="en-US"/>
          </a:p>
        </p:txBody>
      </p:sp>
      <p:pic>
        <p:nvPicPr>
          <p:cNvPr id="5" name="Picture 4" descr="Doctor with a patient">
            <a:extLst>
              <a:ext uri="{FF2B5EF4-FFF2-40B4-BE49-F238E27FC236}">
                <a16:creationId xmlns:a16="http://schemas.microsoft.com/office/drawing/2014/main" id="{C2081779-21B0-4FBA-8CF7-EDE24038D27E}"/>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6008410" y="2812887"/>
            <a:ext cx="5344737" cy="3563158"/>
          </a:xfrm>
          <a:prstGeom prst="rect">
            <a:avLst/>
          </a:prstGeom>
        </p:spPr>
      </p:pic>
    </p:spTree>
    <p:custDataLst>
      <p:tags r:id="rId1"/>
    </p:custDataLst>
    <p:extLst>
      <p:ext uri="{BB962C8B-B14F-4D97-AF65-F5344CB8AC3E}">
        <p14:creationId xmlns:p14="http://schemas.microsoft.com/office/powerpoint/2010/main" val="350699670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3" name="Rectangle 12">
            <a:extLst>
              <a:ext uri="{FF2B5EF4-FFF2-40B4-BE49-F238E27FC236}">
                <a16:creationId xmlns:a16="http://schemas.microsoft.com/office/drawing/2014/main" id="{F4C0B10B-D2C4-4A54-AFAD-3D27DF88BB3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5" name="Group 14">
            <a:extLst>
              <a:ext uri="{FF2B5EF4-FFF2-40B4-BE49-F238E27FC236}">
                <a16:creationId xmlns:a16="http://schemas.microsoft.com/office/drawing/2014/main" id="{B6BADB90-C74B-40D6-86DC-503F65FCE8DC}"/>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409710" y="635715"/>
            <a:ext cx="11142208" cy="2482136"/>
            <a:chOff x="409710" y="635715"/>
            <a:chExt cx="11142208" cy="2482136"/>
          </a:xfrm>
        </p:grpSpPr>
        <p:sp>
          <p:nvSpPr>
            <p:cNvPr id="16" name="Freeform 44">
              <a:extLst>
                <a:ext uri="{FF2B5EF4-FFF2-40B4-BE49-F238E27FC236}">
                  <a16:creationId xmlns:a16="http://schemas.microsoft.com/office/drawing/2014/main" id="{6559431D-1886-4AE0-9B87-9AD2ECAB8439}"/>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11223203" y="635716"/>
              <a:ext cx="328612" cy="1742360"/>
            </a:xfrm>
            <a:custGeom>
              <a:avLst/>
              <a:gdLst>
                <a:gd name="T0" fmla="*/ 207 w 207"/>
                <a:gd name="T1" fmla="*/ 987 h 1114"/>
                <a:gd name="T2" fmla="*/ 0 w 207"/>
                <a:gd name="T3" fmla="*/ 1114 h 1114"/>
                <a:gd name="T4" fmla="*/ 0 w 207"/>
                <a:gd name="T5" fmla="*/ 127 h 1114"/>
                <a:gd name="T6" fmla="*/ 207 w 207"/>
                <a:gd name="T7" fmla="*/ 0 h 1114"/>
                <a:gd name="T8" fmla="*/ 207 w 207"/>
                <a:gd name="T9" fmla="*/ 987 h 1114"/>
              </a:gdLst>
              <a:ahLst/>
              <a:cxnLst>
                <a:cxn ang="0">
                  <a:pos x="T0" y="T1"/>
                </a:cxn>
                <a:cxn ang="0">
                  <a:pos x="T2" y="T3"/>
                </a:cxn>
                <a:cxn ang="0">
                  <a:pos x="T4" y="T5"/>
                </a:cxn>
                <a:cxn ang="0">
                  <a:pos x="T6" y="T7"/>
                </a:cxn>
                <a:cxn ang="0">
                  <a:pos x="T8" y="T9"/>
                </a:cxn>
              </a:cxnLst>
              <a:rect l="0" t="0" r="r" b="b"/>
              <a:pathLst>
                <a:path w="207" h="1114">
                  <a:moveTo>
                    <a:pt x="207" y="987"/>
                  </a:moveTo>
                  <a:lnTo>
                    <a:pt x="0" y="1114"/>
                  </a:lnTo>
                  <a:lnTo>
                    <a:pt x="0" y="127"/>
                  </a:lnTo>
                  <a:lnTo>
                    <a:pt x="207" y="0"/>
                  </a:lnTo>
                  <a:lnTo>
                    <a:pt x="207" y="987"/>
                  </a:lnTo>
                  <a:close/>
                </a:path>
              </a:pathLst>
            </a:custGeom>
            <a:solidFill>
              <a:schemeClr val="accent1">
                <a:lumMod val="5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7" name="Freeform 45">
              <a:extLst>
                <a:ext uri="{FF2B5EF4-FFF2-40B4-BE49-F238E27FC236}">
                  <a16:creationId xmlns:a16="http://schemas.microsoft.com/office/drawing/2014/main" id="{373850A5-B04A-4FCD-9E73-EE322167FB31}"/>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409710" y="1022350"/>
              <a:ext cx="709612" cy="2095501"/>
            </a:xfrm>
            <a:custGeom>
              <a:avLst/>
              <a:gdLst>
                <a:gd name="T0" fmla="*/ 447 w 447"/>
                <a:gd name="T1" fmla="*/ 1363 h 1363"/>
                <a:gd name="T2" fmla="*/ 0 w 447"/>
                <a:gd name="T3" fmla="*/ 987 h 1363"/>
                <a:gd name="T4" fmla="*/ 0 w 447"/>
                <a:gd name="T5" fmla="*/ 0 h 1363"/>
                <a:gd name="T6" fmla="*/ 447 w 447"/>
                <a:gd name="T7" fmla="*/ 376 h 1363"/>
                <a:gd name="T8" fmla="*/ 447 w 447"/>
                <a:gd name="T9" fmla="*/ 1363 h 1363"/>
              </a:gdLst>
              <a:ahLst/>
              <a:cxnLst>
                <a:cxn ang="0">
                  <a:pos x="T0" y="T1"/>
                </a:cxn>
                <a:cxn ang="0">
                  <a:pos x="T2" y="T3"/>
                </a:cxn>
                <a:cxn ang="0">
                  <a:pos x="T4" y="T5"/>
                </a:cxn>
                <a:cxn ang="0">
                  <a:pos x="T6" y="T7"/>
                </a:cxn>
                <a:cxn ang="0">
                  <a:pos x="T8" y="T9"/>
                </a:cxn>
              </a:cxnLst>
              <a:rect l="0" t="0" r="r" b="b"/>
              <a:pathLst>
                <a:path w="447" h="1363">
                  <a:moveTo>
                    <a:pt x="447" y="1363"/>
                  </a:moveTo>
                  <a:lnTo>
                    <a:pt x="0" y="987"/>
                  </a:lnTo>
                  <a:lnTo>
                    <a:pt x="0" y="0"/>
                  </a:lnTo>
                  <a:lnTo>
                    <a:pt x="447" y="376"/>
                  </a:lnTo>
                  <a:lnTo>
                    <a:pt x="447" y="1363"/>
                  </a:lnTo>
                  <a:close/>
                </a:path>
              </a:pathLst>
            </a:custGeom>
            <a:solidFill>
              <a:schemeClr val="accent1">
                <a:lumMod val="5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8" name="Freeform 46">
              <a:extLst>
                <a:ext uri="{FF2B5EF4-FFF2-40B4-BE49-F238E27FC236}">
                  <a16:creationId xmlns:a16="http://schemas.microsoft.com/office/drawing/2014/main" id="{82C18C67-80FA-4738-AA53-0AF2419F98E0}"/>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409710" y="837744"/>
              <a:ext cx="403225" cy="1705431"/>
            </a:xfrm>
            <a:custGeom>
              <a:avLst/>
              <a:gdLst>
                <a:gd name="T0" fmla="*/ 254 w 254"/>
                <a:gd name="T1" fmla="*/ 987 h 1109"/>
                <a:gd name="T2" fmla="*/ 0 w 254"/>
                <a:gd name="T3" fmla="*/ 1109 h 1109"/>
                <a:gd name="T4" fmla="*/ 0 w 254"/>
                <a:gd name="T5" fmla="*/ 119 h 1109"/>
                <a:gd name="T6" fmla="*/ 254 w 254"/>
                <a:gd name="T7" fmla="*/ 0 h 1109"/>
                <a:gd name="T8" fmla="*/ 254 w 254"/>
                <a:gd name="T9" fmla="*/ 987 h 1109"/>
              </a:gdLst>
              <a:ahLst/>
              <a:cxnLst>
                <a:cxn ang="0">
                  <a:pos x="T0" y="T1"/>
                </a:cxn>
                <a:cxn ang="0">
                  <a:pos x="T2" y="T3"/>
                </a:cxn>
                <a:cxn ang="0">
                  <a:pos x="T4" y="T5"/>
                </a:cxn>
                <a:cxn ang="0">
                  <a:pos x="T6" y="T7"/>
                </a:cxn>
                <a:cxn ang="0">
                  <a:pos x="T8" y="T9"/>
                </a:cxn>
              </a:cxnLst>
              <a:rect l="0" t="0" r="r" b="b"/>
              <a:pathLst>
                <a:path w="254" h="1109">
                  <a:moveTo>
                    <a:pt x="254" y="987"/>
                  </a:moveTo>
                  <a:lnTo>
                    <a:pt x="0" y="1109"/>
                  </a:lnTo>
                  <a:lnTo>
                    <a:pt x="0" y="119"/>
                  </a:lnTo>
                  <a:lnTo>
                    <a:pt x="254" y="0"/>
                  </a:lnTo>
                  <a:lnTo>
                    <a:pt x="254" y="987"/>
                  </a:lnTo>
                  <a:close/>
                </a:path>
              </a:pathLst>
            </a:custGeom>
            <a:solidFill>
              <a:schemeClr val="accent1">
                <a:lumMod val="7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9" name="Freeform 47">
              <a:extLst>
                <a:ext uri="{FF2B5EF4-FFF2-40B4-BE49-F238E27FC236}">
                  <a16:creationId xmlns:a16="http://schemas.microsoft.com/office/drawing/2014/main" id="{48543B1A-8BF5-4C63-8404-41B2EA70B33E}"/>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644660" y="640894"/>
              <a:ext cx="168275" cy="1713195"/>
            </a:xfrm>
            <a:custGeom>
              <a:avLst/>
              <a:gdLst>
                <a:gd name="T0" fmla="*/ 106 w 106"/>
                <a:gd name="T1" fmla="*/ 1114 h 1114"/>
                <a:gd name="T2" fmla="*/ 0 w 106"/>
                <a:gd name="T3" fmla="*/ 1005 h 1114"/>
                <a:gd name="T4" fmla="*/ 0 w 106"/>
                <a:gd name="T5" fmla="*/ 0 h 1114"/>
                <a:gd name="T6" fmla="*/ 106 w 106"/>
                <a:gd name="T7" fmla="*/ 110 h 1114"/>
                <a:gd name="T8" fmla="*/ 106 w 106"/>
                <a:gd name="T9" fmla="*/ 1114 h 1114"/>
              </a:gdLst>
              <a:ahLst/>
              <a:cxnLst>
                <a:cxn ang="0">
                  <a:pos x="T0" y="T1"/>
                </a:cxn>
                <a:cxn ang="0">
                  <a:pos x="T2" y="T3"/>
                </a:cxn>
                <a:cxn ang="0">
                  <a:pos x="T4" y="T5"/>
                </a:cxn>
                <a:cxn ang="0">
                  <a:pos x="T6" y="T7"/>
                </a:cxn>
                <a:cxn ang="0">
                  <a:pos x="T8" y="T9"/>
                </a:cxn>
              </a:cxnLst>
              <a:rect l="0" t="0" r="r" b="b"/>
              <a:pathLst>
                <a:path w="106" h="1114">
                  <a:moveTo>
                    <a:pt x="106" y="1114"/>
                  </a:moveTo>
                  <a:lnTo>
                    <a:pt x="0" y="1005"/>
                  </a:lnTo>
                  <a:lnTo>
                    <a:pt x="0" y="0"/>
                  </a:lnTo>
                  <a:lnTo>
                    <a:pt x="106" y="110"/>
                  </a:lnTo>
                  <a:lnTo>
                    <a:pt x="106" y="1114"/>
                  </a:lnTo>
                  <a:close/>
                </a:path>
              </a:pathLst>
            </a:custGeom>
            <a:solidFill>
              <a:schemeClr val="accent1">
                <a:lumMod val="5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20" name="Rectangle 19">
              <a:extLst>
                <a:ext uri="{FF2B5EF4-FFF2-40B4-BE49-F238E27FC236}">
                  <a16:creationId xmlns:a16="http://schemas.microsoft.com/office/drawing/2014/main" id="{92DF5096-E051-498C-A3ED-CBA77A813AAC}"/>
                </a:ext>
                <a:ext uri="{C183D7F6-B498-43B3-948B-1728B52AA6E4}">
                  <adec:decorative xmlns:adec="http://schemas.microsoft.com/office/drawing/2017/decorative" val="1"/>
                </a:ext>
              </a:extLst>
            </p:cNvPr>
            <p:cNvSpPr>
              <a:spLocks noChangeArrowheads="1"/>
            </p:cNvSpPr>
            <p:nvPr>
              <p:extLst>
                <p:ext uri="{386F3935-93C4-4BCD-93E2-E3B085C9AB24}">
                  <p16:designElem xmlns:p16="http://schemas.microsoft.com/office/powerpoint/2015/main" val="1"/>
                </p:ext>
              </p:extLst>
            </p:nvPr>
          </p:nvSpPr>
          <p:spPr bwMode="auto">
            <a:xfrm>
              <a:off x="644055" y="635715"/>
              <a:ext cx="10907863" cy="1541457"/>
            </a:xfrm>
            <a:prstGeom prst="rect">
              <a:avLst/>
            </a:prstGeom>
            <a:solidFill>
              <a:schemeClr val="accent1"/>
            </a:solidFill>
            <a:ln>
              <a:noFill/>
            </a:ln>
          </p:spPr>
          <p:txBody>
            <a:bodyPr vert="horz" wrap="square" lIns="91440" tIns="45720" rIns="91440" bIns="45720" numCol="1" anchor="t" anchorCtr="0" compatLnSpc="1">
              <a:prstTxWarp prst="textNoShape">
                <a:avLst/>
              </a:prstTxWarp>
            </a:bodyPr>
            <a:lstStyle/>
            <a:p>
              <a:endParaRPr lang="en-US"/>
            </a:p>
          </p:txBody>
        </p:sp>
      </p:grpSp>
      <p:sp>
        <p:nvSpPr>
          <p:cNvPr id="2" name="Title 1"/>
          <p:cNvSpPr>
            <a:spLocks noGrp="1"/>
          </p:cNvSpPr>
          <p:nvPr>
            <p:ph type="title"/>
          </p:nvPr>
        </p:nvSpPr>
        <p:spPr>
          <a:xfrm>
            <a:off x="1047280" y="759805"/>
            <a:ext cx="10306520" cy="1325563"/>
          </a:xfrm>
        </p:spPr>
        <p:txBody>
          <a:bodyPr vert="horz" lIns="91440" tIns="45720" rIns="91440" bIns="45720" rtlCol="0" anchor="ctr">
            <a:normAutofit/>
          </a:bodyPr>
          <a:lstStyle/>
          <a:p>
            <a:r>
              <a:rPr lang="en-US" sz="4000" b="1">
                <a:solidFill>
                  <a:srgbClr val="FFFFFF"/>
                </a:solidFill>
              </a:rPr>
              <a:t>Guiding Principles for Implementing Interprofessional Collaborative Practice </a:t>
            </a:r>
            <a:endParaRPr lang="en-US" sz="4000" i="1">
              <a:solidFill>
                <a:srgbClr val="FFFFFF"/>
              </a:solidFill>
            </a:endParaRPr>
          </a:p>
        </p:txBody>
      </p:sp>
      <p:sp>
        <p:nvSpPr>
          <p:cNvPr id="3" name="Content Placeholder 2"/>
          <p:cNvSpPr>
            <a:spLocks noGrp="1"/>
          </p:cNvSpPr>
          <p:nvPr>
            <p:ph sz="half" idx="1"/>
          </p:nvPr>
        </p:nvSpPr>
        <p:spPr>
          <a:xfrm>
            <a:off x="1424904" y="2494450"/>
            <a:ext cx="4053545" cy="3563159"/>
          </a:xfrm>
          <a:prstGeom prst="rect">
            <a:avLst/>
          </a:prstGeom>
        </p:spPr>
        <p:txBody>
          <a:bodyPr vert="horz" lIns="91440" tIns="45720" rIns="91440" bIns="45720" rtlCol="0" anchor="t">
            <a:normAutofit/>
          </a:bodyPr>
          <a:lstStyle/>
          <a:p>
            <a:pPr marL="971550" lvl="1"/>
            <a:endParaRPr lang="en-US" b="1"/>
          </a:p>
          <a:p>
            <a:pPr lvl="1"/>
            <a:r>
              <a:rPr lang="en-US" b="1">
                <a:latin typeface="Calibri Light"/>
                <a:cs typeface="Calibri Light"/>
              </a:rPr>
              <a:t>Pockets of interprofessional practice already exist and can be highlighted, resourced, and spread.</a:t>
            </a:r>
            <a:endParaRPr lang="en-US">
              <a:latin typeface="Calibri Light"/>
              <a:cs typeface="Calibri Light"/>
            </a:endParaRPr>
          </a:p>
        </p:txBody>
      </p:sp>
      <p:pic>
        <p:nvPicPr>
          <p:cNvPr id="8" name="Picture 8" descr=".jpg">
            <a:extLst>
              <a:ext uri="{FF2B5EF4-FFF2-40B4-BE49-F238E27FC236}">
                <a16:creationId xmlns:a16="http://schemas.microsoft.com/office/drawing/2014/main" id="{9F9030C3-6FF6-42CF-B876-715062A5CA96}"/>
              </a:ext>
            </a:extLst>
          </p:cNvPr>
          <p:cNvPicPr>
            <a:picLocks noChangeAspect="1"/>
          </p:cNvPicPr>
          <p:nvPr/>
        </p:nvPicPr>
        <p:blipFill rotWithShape="1">
          <a:blip r:embed="rId4"/>
          <a:srcRect l="5076" r="5076"/>
          <a:stretch/>
        </p:blipFill>
        <p:spPr>
          <a:xfrm>
            <a:off x="6098892" y="2492376"/>
            <a:ext cx="4802404" cy="3563372"/>
          </a:xfrm>
          <a:prstGeom prst="rect">
            <a:avLst/>
          </a:prstGeom>
        </p:spPr>
      </p:pic>
    </p:spTree>
    <p:custDataLst>
      <p:tags r:id="rId1"/>
    </p:custDataLst>
    <p:extLst>
      <p:ext uri="{BB962C8B-B14F-4D97-AF65-F5344CB8AC3E}">
        <p14:creationId xmlns:p14="http://schemas.microsoft.com/office/powerpoint/2010/main" val="251742148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3" name="Rectangle 12">
            <a:extLst>
              <a:ext uri="{FF2B5EF4-FFF2-40B4-BE49-F238E27FC236}">
                <a16:creationId xmlns:a16="http://schemas.microsoft.com/office/drawing/2014/main" id="{F4C0B10B-D2C4-4A54-AFAD-3D27DF88BB3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5" name="Group 14">
            <a:extLst>
              <a:ext uri="{FF2B5EF4-FFF2-40B4-BE49-F238E27FC236}">
                <a16:creationId xmlns:a16="http://schemas.microsoft.com/office/drawing/2014/main" id="{B6BADB90-C74B-40D6-86DC-503F65FCE8DC}"/>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409710" y="635715"/>
            <a:ext cx="11142208" cy="2482136"/>
            <a:chOff x="409710" y="635715"/>
            <a:chExt cx="11142208" cy="2482136"/>
          </a:xfrm>
        </p:grpSpPr>
        <p:sp>
          <p:nvSpPr>
            <p:cNvPr id="16" name="Freeform 44">
              <a:extLst>
                <a:ext uri="{FF2B5EF4-FFF2-40B4-BE49-F238E27FC236}">
                  <a16:creationId xmlns:a16="http://schemas.microsoft.com/office/drawing/2014/main" id="{6559431D-1886-4AE0-9B87-9AD2ECAB8439}"/>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11223203" y="635716"/>
              <a:ext cx="328612" cy="1742360"/>
            </a:xfrm>
            <a:custGeom>
              <a:avLst/>
              <a:gdLst>
                <a:gd name="T0" fmla="*/ 207 w 207"/>
                <a:gd name="T1" fmla="*/ 987 h 1114"/>
                <a:gd name="T2" fmla="*/ 0 w 207"/>
                <a:gd name="T3" fmla="*/ 1114 h 1114"/>
                <a:gd name="T4" fmla="*/ 0 w 207"/>
                <a:gd name="T5" fmla="*/ 127 h 1114"/>
                <a:gd name="T6" fmla="*/ 207 w 207"/>
                <a:gd name="T7" fmla="*/ 0 h 1114"/>
                <a:gd name="T8" fmla="*/ 207 w 207"/>
                <a:gd name="T9" fmla="*/ 987 h 1114"/>
              </a:gdLst>
              <a:ahLst/>
              <a:cxnLst>
                <a:cxn ang="0">
                  <a:pos x="T0" y="T1"/>
                </a:cxn>
                <a:cxn ang="0">
                  <a:pos x="T2" y="T3"/>
                </a:cxn>
                <a:cxn ang="0">
                  <a:pos x="T4" y="T5"/>
                </a:cxn>
                <a:cxn ang="0">
                  <a:pos x="T6" y="T7"/>
                </a:cxn>
                <a:cxn ang="0">
                  <a:pos x="T8" y="T9"/>
                </a:cxn>
              </a:cxnLst>
              <a:rect l="0" t="0" r="r" b="b"/>
              <a:pathLst>
                <a:path w="207" h="1114">
                  <a:moveTo>
                    <a:pt x="207" y="987"/>
                  </a:moveTo>
                  <a:lnTo>
                    <a:pt x="0" y="1114"/>
                  </a:lnTo>
                  <a:lnTo>
                    <a:pt x="0" y="127"/>
                  </a:lnTo>
                  <a:lnTo>
                    <a:pt x="207" y="0"/>
                  </a:lnTo>
                  <a:lnTo>
                    <a:pt x="207" y="987"/>
                  </a:lnTo>
                  <a:close/>
                </a:path>
              </a:pathLst>
            </a:custGeom>
            <a:solidFill>
              <a:schemeClr val="accent1">
                <a:lumMod val="5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7" name="Freeform 45">
              <a:extLst>
                <a:ext uri="{FF2B5EF4-FFF2-40B4-BE49-F238E27FC236}">
                  <a16:creationId xmlns:a16="http://schemas.microsoft.com/office/drawing/2014/main" id="{373850A5-B04A-4FCD-9E73-EE322167FB31}"/>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409710" y="1022350"/>
              <a:ext cx="709612" cy="2095501"/>
            </a:xfrm>
            <a:custGeom>
              <a:avLst/>
              <a:gdLst>
                <a:gd name="T0" fmla="*/ 447 w 447"/>
                <a:gd name="T1" fmla="*/ 1363 h 1363"/>
                <a:gd name="T2" fmla="*/ 0 w 447"/>
                <a:gd name="T3" fmla="*/ 987 h 1363"/>
                <a:gd name="T4" fmla="*/ 0 w 447"/>
                <a:gd name="T5" fmla="*/ 0 h 1363"/>
                <a:gd name="T6" fmla="*/ 447 w 447"/>
                <a:gd name="T7" fmla="*/ 376 h 1363"/>
                <a:gd name="T8" fmla="*/ 447 w 447"/>
                <a:gd name="T9" fmla="*/ 1363 h 1363"/>
              </a:gdLst>
              <a:ahLst/>
              <a:cxnLst>
                <a:cxn ang="0">
                  <a:pos x="T0" y="T1"/>
                </a:cxn>
                <a:cxn ang="0">
                  <a:pos x="T2" y="T3"/>
                </a:cxn>
                <a:cxn ang="0">
                  <a:pos x="T4" y="T5"/>
                </a:cxn>
                <a:cxn ang="0">
                  <a:pos x="T6" y="T7"/>
                </a:cxn>
                <a:cxn ang="0">
                  <a:pos x="T8" y="T9"/>
                </a:cxn>
              </a:cxnLst>
              <a:rect l="0" t="0" r="r" b="b"/>
              <a:pathLst>
                <a:path w="447" h="1363">
                  <a:moveTo>
                    <a:pt x="447" y="1363"/>
                  </a:moveTo>
                  <a:lnTo>
                    <a:pt x="0" y="987"/>
                  </a:lnTo>
                  <a:lnTo>
                    <a:pt x="0" y="0"/>
                  </a:lnTo>
                  <a:lnTo>
                    <a:pt x="447" y="376"/>
                  </a:lnTo>
                  <a:lnTo>
                    <a:pt x="447" y="1363"/>
                  </a:lnTo>
                  <a:close/>
                </a:path>
              </a:pathLst>
            </a:custGeom>
            <a:solidFill>
              <a:schemeClr val="accent1">
                <a:lumMod val="5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8" name="Freeform 46">
              <a:extLst>
                <a:ext uri="{FF2B5EF4-FFF2-40B4-BE49-F238E27FC236}">
                  <a16:creationId xmlns:a16="http://schemas.microsoft.com/office/drawing/2014/main" id="{82C18C67-80FA-4738-AA53-0AF2419F98E0}"/>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409710" y="837744"/>
              <a:ext cx="403225" cy="1705431"/>
            </a:xfrm>
            <a:custGeom>
              <a:avLst/>
              <a:gdLst>
                <a:gd name="T0" fmla="*/ 254 w 254"/>
                <a:gd name="T1" fmla="*/ 987 h 1109"/>
                <a:gd name="T2" fmla="*/ 0 w 254"/>
                <a:gd name="T3" fmla="*/ 1109 h 1109"/>
                <a:gd name="T4" fmla="*/ 0 w 254"/>
                <a:gd name="T5" fmla="*/ 119 h 1109"/>
                <a:gd name="T6" fmla="*/ 254 w 254"/>
                <a:gd name="T7" fmla="*/ 0 h 1109"/>
                <a:gd name="T8" fmla="*/ 254 w 254"/>
                <a:gd name="T9" fmla="*/ 987 h 1109"/>
              </a:gdLst>
              <a:ahLst/>
              <a:cxnLst>
                <a:cxn ang="0">
                  <a:pos x="T0" y="T1"/>
                </a:cxn>
                <a:cxn ang="0">
                  <a:pos x="T2" y="T3"/>
                </a:cxn>
                <a:cxn ang="0">
                  <a:pos x="T4" y="T5"/>
                </a:cxn>
                <a:cxn ang="0">
                  <a:pos x="T6" y="T7"/>
                </a:cxn>
                <a:cxn ang="0">
                  <a:pos x="T8" y="T9"/>
                </a:cxn>
              </a:cxnLst>
              <a:rect l="0" t="0" r="r" b="b"/>
              <a:pathLst>
                <a:path w="254" h="1109">
                  <a:moveTo>
                    <a:pt x="254" y="987"/>
                  </a:moveTo>
                  <a:lnTo>
                    <a:pt x="0" y="1109"/>
                  </a:lnTo>
                  <a:lnTo>
                    <a:pt x="0" y="119"/>
                  </a:lnTo>
                  <a:lnTo>
                    <a:pt x="254" y="0"/>
                  </a:lnTo>
                  <a:lnTo>
                    <a:pt x="254" y="987"/>
                  </a:lnTo>
                  <a:close/>
                </a:path>
              </a:pathLst>
            </a:custGeom>
            <a:solidFill>
              <a:schemeClr val="accent1">
                <a:lumMod val="7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9" name="Freeform 47">
              <a:extLst>
                <a:ext uri="{FF2B5EF4-FFF2-40B4-BE49-F238E27FC236}">
                  <a16:creationId xmlns:a16="http://schemas.microsoft.com/office/drawing/2014/main" id="{48543B1A-8BF5-4C63-8404-41B2EA70B33E}"/>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644660" y="640894"/>
              <a:ext cx="168275" cy="1713195"/>
            </a:xfrm>
            <a:custGeom>
              <a:avLst/>
              <a:gdLst>
                <a:gd name="T0" fmla="*/ 106 w 106"/>
                <a:gd name="T1" fmla="*/ 1114 h 1114"/>
                <a:gd name="T2" fmla="*/ 0 w 106"/>
                <a:gd name="T3" fmla="*/ 1005 h 1114"/>
                <a:gd name="T4" fmla="*/ 0 w 106"/>
                <a:gd name="T5" fmla="*/ 0 h 1114"/>
                <a:gd name="T6" fmla="*/ 106 w 106"/>
                <a:gd name="T7" fmla="*/ 110 h 1114"/>
                <a:gd name="T8" fmla="*/ 106 w 106"/>
                <a:gd name="T9" fmla="*/ 1114 h 1114"/>
              </a:gdLst>
              <a:ahLst/>
              <a:cxnLst>
                <a:cxn ang="0">
                  <a:pos x="T0" y="T1"/>
                </a:cxn>
                <a:cxn ang="0">
                  <a:pos x="T2" y="T3"/>
                </a:cxn>
                <a:cxn ang="0">
                  <a:pos x="T4" y="T5"/>
                </a:cxn>
                <a:cxn ang="0">
                  <a:pos x="T6" y="T7"/>
                </a:cxn>
                <a:cxn ang="0">
                  <a:pos x="T8" y="T9"/>
                </a:cxn>
              </a:cxnLst>
              <a:rect l="0" t="0" r="r" b="b"/>
              <a:pathLst>
                <a:path w="106" h="1114">
                  <a:moveTo>
                    <a:pt x="106" y="1114"/>
                  </a:moveTo>
                  <a:lnTo>
                    <a:pt x="0" y="1005"/>
                  </a:lnTo>
                  <a:lnTo>
                    <a:pt x="0" y="0"/>
                  </a:lnTo>
                  <a:lnTo>
                    <a:pt x="106" y="110"/>
                  </a:lnTo>
                  <a:lnTo>
                    <a:pt x="106" y="1114"/>
                  </a:lnTo>
                  <a:close/>
                </a:path>
              </a:pathLst>
            </a:custGeom>
            <a:solidFill>
              <a:schemeClr val="accent1">
                <a:lumMod val="5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20" name="Rectangle 19">
              <a:extLst>
                <a:ext uri="{FF2B5EF4-FFF2-40B4-BE49-F238E27FC236}">
                  <a16:creationId xmlns:a16="http://schemas.microsoft.com/office/drawing/2014/main" id="{92DF5096-E051-498C-A3ED-CBA77A813AAC}"/>
                </a:ext>
                <a:ext uri="{C183D7F6-B498-43B3-948B-1728B52AA6E4}">
                  <adec:decorative xmlns:adec="http://schemas.microsoft.com/office/drawing/2017/decorative" val="1"/>
                </a:ext>
              </a:extLst>
            </p:cNvPr>
            <p:cNvSpPr>
              <a:spLocks noChangeArrowheads="1"/>
            </p:cNvSpPr>
            <p:nvPr>
              <p:extLst>
                <p:ext uri="{386F3935-93C4-4BCD-93E2-E3B085C9AB24}">
                  <p16:designElem xmlns:p16="http://schemas.microsoft.com/office/powerpoint/2015/main" val="1"/>
                </p:ext>
              </p:extLst>
            </p:nvPr>
          </p:nvSpPr>
          <p:spPr bwMode="auto">
            <a:xfrm>
              <a:off x="644055" y="635715"/>
              <a:ext cx="10907863" cy="1541457"/>
            </a:xfrm>
            <a:prstGeom prst="rect">
              <a:avLst/>
            </a:prstGeom>
            <a:solidFill>
              <a:schemeClr val="accent1"/>
            </a:solidFill>
            <a:ln>
              <a:noFill/>
            </a:ln>
          </p:spPr>
          <p:txBody>
            <a:bodyPr vert="horz" wrap="square" lIns="91440" tIns="45720" rIns="91440" bIns="45720" numCol="1" anchor="t" anchorCtr="0" compatLnSpc="1">
              <a:prstTxWarp prst="textNoShape">
                <a:avLst/>
              </a:prstTxWarp>
            </a:bodyPr>
            <a:lstStyle/>
            <a:p>
              <a:endParaRPr lang="en-US"/>
            </a:p>
          </p:txBody>
        </p:sp>
      </p:grpSp>
      <p:sp>
        <p:nvSpPr>
          <p:cNvPr id="2" name="Title 1"/>
          <p:cNvSpPr>
            <a:spLocks noGrp="1"/>
          </p:cNvSpPr>
          <p:nvPr>
            <p:ph type="title"/>
          </p:nvPr>
        </p:nvSpPr>
        <p:spPr>
          <a:xfrm>
            <a:off x="1047280" y="759805"/>
            <a:ext cx="10306520" cy="1325563"/>
          </a:xfrm>
        </p:spPr>
        <p:txBody>
          <a:bodyPr vert="horz" lIns="91440" tIns="45720" rIns="91440" bIns="45720" rtlCol="0" anchor="ctr">
            <a:normAutofit/>
          </a:bodyPr>
          <a:lstStyle/>
          <a:p>
            <a:r>
              <a:rPr lang="en-US" sz="4000" b="1">
                <a:solidFill>
                  <a:srgbClr val="FFFFFF"/>
                </a:solidFill>
              </a:rPr>
              <a:t>Guiding Principles for Implementing Interprofessional Collaborative Practice </a:t>
            </a:r>
            <a:endParaRPr lang="en-US" sz="4000" i="1">
              <a:solidFill>
                <a:srgbClr val="FFFFFF"/>
              </a:solidFill>
            </a:endParaRPr>
          </a:p>
        </p:txBody>
      </p:sp>
      <p:sp>
        <p:nvSpPr>
          <p:cNvPr id="3" name="Content Placeholder 2"/>
          <p:cNvSpPr>
            <a:spLocks noGrp="1"/>
          </p:cNvSpPr>
          <p:nvPr>
            <p:ph sz="half" idx="1"/>
          </p:nvPr>
        </p:nvSpPr>
        <p:spPr>
          <a:xfrm>
            <a:off x="1424904" y="2494450"/>
            <a:ext cx="4053545" cy="3563159"/>
          </a:xfrm>
          <a:prstGeom prst="rect">
            <a:avLst/>
          </a:prstGeom>
        </p:spPr>
        <p:txBody>
          <a:bodyPr vert="horz" lIns="91440" tIns="45720" rIns="91440" bIns="45720" rtlCol="0">
            <a:normAutofit/>
          </a:bodyPr>
          <a:lstStyle/>
          <a:p>
            <a:pPr lvl="1"/>
            <a:endParaRPr lang="en-US" b="1"/>
          </a:p>
          <a:p>
            <a:pPr lvl="1"/>
            <a:r>
              <a:rPr lang="en-US" b="1"/>
              <a:t>Name it. ICP must be named in order to become embedded in the culture of the organization. </a:t>
            </a:r>
          </a:p>
        </p:txBody>
      </p:sp>
      <p:pic>
        <p:nvPicPr>
          <p:cNvPr id="8" name="Picture 8" descr=".jpg">
            <a:extLst>
              <a:ext uri="{FF2B5EF4-FFF2-40B4-BE49-F238E27FC236}">
                <a16:creationId xmlns:a16="http://schemas.microsoft.com/office/drawing/2014/main" id="{4E3B23AC-7C01-4944-8EB1-C7A12F2C9119}"/>
              </a:ext>
            </a:extLst>
          </p:cNvPr>
          <p:cNvPicPr>
            <a:picLocks noChangeAspect="1"/>
          </p:cNvPicPr>
          <p:nvPr/>
        </p:nvPicPr>
        <p:blipFill rotWithShape="1">
          <a:blip r:embed="rId4"/>
          <a:srcRect l="1003" r="9037"/>
          <a:stretch/>
        </p:blipFill>
        <p:spPr>
          <a:xfrm>
            <a:off x="6501457" y="2765545"/>
            <a:ext cx="4687386" cy="3448354"/>
          </a:xfrm>
          <a:prstGeom prst="rect">
            <a:avLst/>
          </a:prstGeom>
        </p:spPr>
      </p:pic>
    </p:spTree>
    <p:custDataLst>
      <p:tags r:id="rId1"/>
    </p:custDataLst>
    <p:extLst>
      <p:ext uri="{BB962C8B-B14F-4D97-AF65-F5344CB8AC3E}">
        <p14:creationId xmlns:p14="http://schemas.microsoft.com/office/powerpoint/2010/main" val="207828679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2" name="Rectangle 11">
            <a:extLst>
              <a:ext uri="{FF2B5EF4-FFF2-40B4-BE49-F238E27FC236}">
                <a16:creationId xmlns:a16="http://schemas.microsoft.com/office/drawing/2014/main" id="{F4C0B10B-D2C4-4A54-AFAD-3D27DF88BB3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4" name="Group 13">
            <a:extLst>
              <a:ext uri="{FF2B5EF4-FFF2-40B4-BE49-F238E27FC236}">
                <a16:creationId xmlns:a16="http://schemas.microsoft.com/office/drawing/2014/main" id="{B6BADB90-C74B-40D6-86DC-503F65FCE8DC}"/>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409710" y="635715"/>
            <a:ext cx="11142208" cy="2482136"/>
            <a:chOff x="409710" y="635715"/>
            <a:chExt cx="11142208" cy="2482136"/>
          </a:xfrm>
        </p:grpSpPr>
        <p:sp>
          <p:nvSpPr>
            <p:cNvPr id="15" name="Freeform 44">
              <a:extLst>
                <a:ext uri="{FF2B5EF4-FFF2-40B4-BE49-F238E27FC236}">
                  <a16:creationId xmlns:a16="http://schemas.microsoft.com/office/drawing/2014/main" id="{6559431D-1886-4AE0-9B87-9AD2ECAB8439}"/>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11223203" y="635716"/>
              <a:ext cx="328612" cy="1742360"/>
            </a:xfrm>
            <a:custGeom>
              <a:avLst/>
              <a:gdLst>
                <a:gd name="T0" fmla="*/ 207 w 207"/>
                <a:gd name="T1" fmla="*/ 987 h 1114"/>
                <a:gd name="T2" fmla="*/ 0 w 207"/>
                <a:gd name="T3" fmla="*/ 1114 h 1114"/>
                <a:gd name="T4" fmla="*/ 0 w 207"/>
                <a:gd name="T5" fmla="*/ 127 h 1114"/>
                <a:gd name="T6" fmla="*/ 207 w 207"/>
                <a:gd name="T7" fmla="*/ 0 h 1114"/>
                <a:gd name="T8" fmla="*/ 207 w 207"/>
                <a:gd name="T9" fmla="*/ 987 h 1114"/>
              </a:gdLst>
              <a:ahLst/>
              <a:cxnLst>
                <a:cxn ang="0">
                  <a:pos x="T0" y="T1"/>
                </a:cxn>
                <a:cxn ang="0">
                  <a:pos x="T2" y="T3"/>
                </a:cxn>
                <a:cxn ang="0">
                  <a:pos x="T4" y="T5"/>
                </a:cxn>
                <a:cxn ang="0">
                  <a:pos x="T6" y="T7"/>
                </a:cxn>
                <a:cxn ang="0">
                  <a:pos x="T8" y="T9"/>
                </a:cxn>
              </a:cxnLst>
              <a:rect l="0" t="0" r="r" b="b"/>
              <a:pathLst>
                <a:path w="207" h="1114">
                  <a:moveTo>
                    <a:pt x="207" y="987"/>
                  </a:moveTo>
                  <a:lnTo>
                    <a:pt x="0" y="1114"/>
                  </a:lnTo>
                  <a:lnTo>
                    <a:pt x="0" y="127"/>
                  </a:lnTo>
                  <a:lnTo>
                    <a:pt x="207" y="0"/>
                  </a:lnTo>
                  <a:lnTo>
                    <a:pt x="207" y="987"/>
                  </a:lnTo>
                  <a:close/>
                </a:path>
              </a:pathLst>
            </a:custGeom>
            <a:solidFill>
              <a:schemeClr val="accent1">
                <a:lumMod val="5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6" name="Freeform 45">
              <a:extLst>
                <a:ext uri="{FF2B5EF4-FFF2-40B4-BE49-F238E27FC236}">
                  <a16:creationId xmlns:a16="http://schemas.microsoft.com/office/drawing/2014/main" id="{373850A5-B04A-4FCD-9E73-EE322167FB31}"/>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409710" y="1022350"/>
              <a:ext cx="709612" cy="2095501"/>
            </a:xfrm>
            <a:custGeom>
              <a:avLst/>
              <a:gdLst>
                <a:gd name="T0" fmla="*/ 447 w 447"/>
                <a:gd name="T1" fmla="*/ 1363 h 1363"/>
                <a:gd name="T2" fmla="*/ 0 w 447"/>
                <a:gd name="T3" fmla="*/ 987 h 1363"/>
                <a:gd name="T4" fmla="*/ 0 w 447"/>
                <a:gd name="T5" fmla="*/ 0 h 1363"/>
                <a:gd name="T6" fmla="*/ 447 w 447"/>
                <a:gd name="T7" fmla="*/ 376 h 1363"/>
                <a:gd name="T8" fmla="*/ 447 w 447"/>
                <a:gd name="T9" fmla="*/ 1363 h 1363"/>
              </a:gdLst>
              <a:ahLst/>
              <a:cxnLst>
                <a:cxn ang="0">
                  <a:pos x="T0" y="T1"/>
                </a:cxn>
                <a:cxn ang="0">
                  <a:pos x="T2" y="T3"/>
                </a:cxn>
                <a:cxn ang="0">
                  <a:pos x="T4" y="T5"/>
                </a:cxn>
                <a:cxn ang="0">
                  <a:pos x="T6" y="T7"/>
                </a:cxn>
                <a:cxn ang="0">
                  <a:pos x="T8" y="T9"/>
                </a:cxn>
              </a:cxnLst>
              <a:rect l="0" t="0" r="r" b="b"/>
              <a:pathLst>
                <a:path w="447" h="1363">
                  <a:moveTo>
                    <a:pt x="447" y="1363"/>
                  </a:moveTo>
                  <a:lnTo>
                    <a:pt x="0" y="987"/>
                  </a:lnTo>
                  <a:lnTo>
                    <a:pt x="0" y="0"/>
                  </a:lnTo>
                  <a:lnTo>
                    <a:pt x="447" y="376"/>
                  </a:lnTo>
                  <a:lnTo>
                    <a:pt x="447" y="1363"/>
                  </a:lnTo>
                  <a:close/>
                </a:path>
              </a:pathLst>
            </a:custGeom>
            <a:solidFill>
              <a:schemeClr val="accent1">
                <a:lumMod val="5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7" name="Freeform 46">
              <a:extLst>
                <a:ext uri="{FF2B5EF4-FFF2-40B4-BE49-F238E27FC236}">
                  <a16:creationId xmlns:a16="http://schemas.microsoft.com/office/drawing/2014/main" id="{82C18C67-80FA-4738-AA53-0AF2419F98E0}"/>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409710" y="837744"/>
              <a:ext cx="403225" cy="1705431"/>
            </a:xfrm>
            <a:custGeom>
              <a:avLst/>
              <a:gdLst>
                <a:gd name="T0" fmla="*/ 254 w 254"/>
                <a:gd name="T1" fmla="*/ 987 h 1109"/>
                <a:gd name="T2" fmla="*/ 0 w 254"/>
                <a:gd name="T3" fmla="*/ 1109 h 1109"/>
                <a:gd name="T4" fmla="*/ 0 w 254"/>
                <a:gd name="T5" fmla="*/ 119 h 1109"/>
                <a:gd name="T6" fmla="*/ 254 w 254"/>
                <a:gd name="T7" fmla="*/ 0 h 1109"/>
                <a:gd name="T8" fmla="*/ 254 w 254"/>
                <a:gd name="T9" fmla="*/ 987 h 1109"/>
              </a:gdLst>
              <a:ahLst/>
              <a:cxnLst>
                <a:cxn ang="0">
                  <a:pos x="T0" y="T1"/>
                </a:cxn>
                <a:cxn ang="0">
                  <a:pos x="T2" y="T3"/>
                </a:cxn>
                <a:cxn ang="0">
                  <a:pos x="T4" y="T5"/>
                </a:cxn>
                <a:cxn ang="0">
                  <a:pos x="T6" y="T7"/>
                </a:cxn>
                <a:cxn ang="0">
                  <a:pos x="T8" y="T9"/>
                </a:cxn>
              </a:cxnLst>
              <a:rect l="0" t="0" r="r" b="b"/>
              <a:pathLst>
                <a:path w="254" h="1109">
                  <a:moveTo>
                    <a:pt x="254" y="987"/>
                  </a:moveTo>
                  <a:lnTo>
                    <a:pt x="0" y="1109"/>
                  </a:lnTo>
                  <a:lnTo>
                    <a:pt x="0" y="119"/>
                  </a:lnTo>
                  <a:lnTo>
                    <a:pt x="254" y="0"/>
                  </a:lnTo>
                  <a:lnTo>
                    <a:pt x="254" y="987"/>
                  </a:lnTo>
                  <a:close/>
                </a:path>
              </a:pathLst>
            </a:custGeom>
            <a:solidFill>
              <a:schemeClr val="accent1">
                <a:lumMod val="7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8" name="Freeform 47">
              <a:extLst>
                <a:ext uri="{FF2B5EF4-FFF2-40B4-BE49-F238E27FC236}">
                  <a16:creationId xmlns:a16="http://schemas.microsoft.com/office/drawing/2014/main" id="{48543B1A-8BF5-4C63-8404-41B2EA70B33E}"/>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644660" y="640894"/>
              <a:ext cx="168275" cy="1713195"/>
            </a:xfrm>
            <a:custGeom>
              <a:avLst/>
              <a:gdLst>
                <a:gd name="T0" fmla="*/ 106 w 106"/>
                <a:gd name="T1" fmla="*/ 1114 h 1114"/>
                <a:gd name="T2" fmla="*/ 0 w 106"/>
                <a:gd name="T3" fmla="*/ 1005 h 1114"/>
                <a:gd name="T4" fmla="*/ 0 w 106"/>
                <a:gd name="T5" fmla="*/ 0 h 1114"/>
                <a:gd name="T6" fmla="*/ 106 w 106"/>
                <a:gd name="T7" fmla="*/ 110 h 1114"/>
                <a:gd name="T8" fmla="*/ 106 w 106"/>
                <a:gd name="T9" fmla="*/ 1114 h 1114"/>
              </a:gdLst>
              <a:ahLst/>
              <a:cxnLst>
                <a:cxn ang="0">
                  <a:pos x="T0" y="T1"/>
                </a:cxn>
                <a:cxn ang="0">
                  <a:pos x="T2" y="T3"/>
                </a:cxn>
                <a:cxn ang="0">
                  <a:pos x="T4" y="T5"/>
                </a:cxn>
                <a:cxn ang="0">
                  <a:pos x="T6" y="T7"/>
                </a:cxn>
                <a:cxn ang="0">
                  <a:pos x="T8" y="T9"/>
                </a:cxn>
              </a:cxnLst>
              <a:rect l="0" t="0" r="r" b="b"/>
              <a:pathLst>
                <a:path w="106" h="1114">
                  <a:moveTo>
                    <a:pt x="106" y="1114"/>
                  </a:moveTo>
                  <a:lnTo>
                    <a:pt x="0" y="1005"/>
                  </a:lnTo>
                  <a:lnTo>
                    <a:pt x="0" y="0"/>
                  </a:lnTo>
                  <a:lnTo>
                    <a:pt x="106" y="110"/>
                  </a:lnTo>
                  <a:lnTo>
                    <a:pt x="106" y="1114"/>
                  </a:lnTo>
                  <a:close/>
                </a:path>
              </a:pathLst>
            </a:custGeom>
            <a:solidFill>
              <a:schemeClr val="accent1">
                <a:lumMod val="5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9" name="Rectangle 18">
              <a:extLst>
                <a:ext uri="{FF2B5EF4-FFF2-40B4-BE49-F238E27FC236}">
                  <a16:creationId xmlns:a16="http://schemas.microsoft.com/office/drawing/2014/main" id="{92DF5096-E051-498C-A3ED-CBA77A813AAC}"/>
                </a:ext>
                <a:ext uri="{C183D7F6-B498-43B3-948B-1728B52AA6E4}">
                  <adec:decorative xmlns:adec="http://schemas.microsoft.com/office/drawing/2017/decorative" val="1"/>
                </a:ext>
              </a:extLst>
            </p:cNvPr>
            <p:cNvSpPr>
              <a:spLocks noChangeArrowheads="1"/>
            </p:cNvSpPr>
            <p:nvPr>
              <p:extLst>
                <p:ext uri="{386F3935-93C4-4BCD-93E2-E3B085C9AB24}">
                  <p16:designElem xmlns:p16="http://schemas.microsoft.com/office/powerpoint/2015/main" val="1"/>
                </p:ext>
              </p:extLst>
            </p:nvPr>
          </p:nvSpPr>
          <p:spPr bwMode="auto">
            <a:xfrm>
              <a:off x="644055" y="635715"/>
              <a:ext cx="10907863" cy="1541457"/>
            </a:xfrm>
            <a:prstGeom prst="rect">
              <a:avLst/>
            </a:prstGeom>
            <a:solidFill>
              <a:schemeClr val="accent1"/>
            </a:solidFill>
            <a:ln>
              <a:noFill/>
            </a:ln>
          </p:spPr>
          <p:txBody>
            <a:bodyPr vert="horz" wrap="square" lIns="91440" tIns="45720" rIns="91440" bIns="45720" numCol="1" anchor="t" anchorCtr="0" compatLnSpc="1">
              <a:prstTxWarp prst="textNoShape">
                <a:avLst/>
              </a:prstTxWarp>
            </a:bodyPr>
            <a:lstStyle/>
            <a:p>
              <a:endParaRPr lang="en-US"/>
            </a:p>
          </p:txBody>
        </p:sp>
      </p:grpSp>
      <p:sp>
        <p:nvSpPr>
          <p:cNvPr id="2" name="Title 1"/>
          <p:cNvSpPr>
            <a:spLocks noGrp="1"/>
          </p:cNvSpPr>
          <p:nvPr>
            <p:ph type="title"/>
          </p:nvPr>
        </p:nvSpPr>
        <p:spPr>
          <a:xfrm>
            <a:off x="1047280" y="759805"/>
            <a:ext cx="10306520" cy="1325563"/>
          </a:xfrm>
        </p:spPr>
        <p:txBody>
          <a:bodyPr vert="horz" lIns="91440" tIns="45720" rIns="91440" bIns="45720" rtlCol="0" anchor="ctr">
            <a:normAutofit/>
          </a:bodyPr>
          <a:lstStyle/>
          <a:p>
            <a:r>
              <a:rPr lang="en-US" sz="4000" b="1">
                <a:solidFill>
                  <a:srgbClr val="FFFFFF"/>
                </a:solidFill>
              </a:rPr>
              <a:t>Guiding Principles for Implementing Interprofessional Collaborative Practice </a:t>
            </a:r>
            <a:endParaRPr lang="en-US" sz="4000" i="1">
              <a:solidFill>
                <a:srgbClr val="FFFFFF"/>
              </a:solidFill>
            </a:endParaRPr>
          </a:p>
        </p:txBody>
      </p:sp>
      <p:sp>
        <p:nvSpPr>
          <p:cNvPr id="3" name="Content Placeholder 2"/>
          <p:cNvSpPr>
            <a:spLocks noGrp="1"/>
          </p:cNvSpPr>
          <p:nvPr>
            <p:ph sz="half" idx="1"/>
          </p:nvPr>
        </p:nvSpPr>
        <p:spPr>
          <a:xfrm>
            <a:off x="1424904" y="2494450"/>
            <a:ext cx="4053545" cy="3563159"/>
          </a:xfrm>
          <a:prstGeom prst="rect">
            <a:avLst/>
          </a:prstGeom>
        </p:spPr>
        <p:txBody>
          <a:bodyPr vert="horz" lIns="91440" tIns="45720" rIns="91440" bIns="45720" rtlCol="0">
            <a:normAutofit/>
          </a:bodyPr>
          <a:lstStyle/>
          <a:p>
            <a:pPr lvl="1"/>
            <a:endParaRPr lang="en-US"/>
          </a:p>
          <a:p>
            <a:pPr lvl="1"/>
            <a:r>
              <a:rPr lang="en-US" b="1"/>
              <a:t>Start small – find those with a passion and build from there</a:t>
            </a:r>
          </a:p>
        </p:txBody>
      </p:sp>
      <p:pic>
        <p:nvPicPr>
          <p:cNvPr id="7" name="Picture 7" descr=".png">
            <a:extLst>
              <a:ext uri="{FF2B5EF4-FFF2-40B4-BE49-F238E27FC236}">
                <a16:creationId xmlns:a16="http://schemas.microsoft.com/office/drawing/2014/main" id="{0D71D222-A116-47A0-8B05-8CD1D6353B5F}"/>
              </a:ext>
            </a:extLst>
          </p:cNvPr>
          <p:cNvPicPr>
            <a:picLocks noChangeAspect="1"/>
          </p:cNvPicPr>
          <p:nvPr/>
        </p:nvPicPr>
        <p:blipFill rotWithShape="1">
          <a:blip r:embed="rId4"/>
          <a:srcRect l="1148" r="9228" b="-1"/>
          <a:stretch/>
        </p:blipFill>
        <p:spPr>
          <a:xfrm>
            <a:off x="6098892" y="2492376"/>
            <a:ext cx="4802404" cy="3563372"/>
          </a:xfrm>
          <a:prstGeom prst="rect">
            <a:avLst/>
          </a:prstGeom>
        </p:spPr>
      </p:pic>
    </p:spTree>
    <p:custDataLst>
      <p:tags r:id="rId1"/>
    </p:custDataLst>
    <p:extLst>
      <p:ext uri="{BB962C8B-B14F-4D97-AF65-F5344CB8AC3E}">
        <p14:creationId xmlns:p14="http://schemas.microsoft.com/office/powerpoint/2010/main" val="73455995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2" name="Rectangle 11">
            <a:extLst>
              <a:ext uri="{FF2B5EF4-FFF2-40B4-BE49-F238E27FC236}">
                <a16:creationId xmlns:a16="http://schemas.microsoft.com/office/drawing/2014/main" id="{F4C0B10B-D2C4-4A54-AFAD-3D27DF88BB3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4" name="Group 13">
            <a:extLst>
              <a:ext uri="{FF2B5EF4-FFF2-40B4-BE49-F238E27FC236}">
                <a16:creationId xmlns:a16="http://schemas.microsoft.com/office/drawing/2014/main" id="{B6BADB90-C74B-40D6-86DC-503F65FCE8DC}"/>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409710" y="635715"/>
            <a:ext cx="11142208" cy="2482136"/>
            <a:chOff x="409710" y="635715"/>
            <a:chExt cx="11142208" cy="2482136"/>
          </a:xfrm>
        </p:grpSpPr>
        <p:sp>
          <p:nvSpPr>
            <p:cNvPr id="15" name="Freeform 44">
              <a:extLst>
                <a:ext uri="{FF2B5EF4-FFF2-40B4-BE49-F238E27FC236}">
                  <a16:creationId xmlns:a16="http://schemas.microsoft.com/office/drawing/2014/main" id="{6559431D-1886-4AE0-9B87-9AD2ECAB8439}"/>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11223203" y="635716"/>
              <a:ext cx="328612" cy="1742360"/>
            </a:xfrm>
            <a:custGeom>
              <a:avLst/>
              <a:gdLst>
                <a:gd name="T0" fmla="*/ 207 w 207"/>
                <a:gd name="T1" fmla="*/ 987 h 1114"/>
                <a:gd name="T2" fmla="*/ 0 w 207"/>
                <a:gd name="T3" fmla="*/ 1114 h 1114"/>
                <a:gd name="T4" fmla="*/ 0 w 207"/>
                <a:gd name="T5" fmla="*/ 127 h 1114"/>
                <a:gd name="T6" fmla="*/ 207 w 207"/>
                <a:gd name="T7" fmla="*/ 0 h 1114"/>
                <a:gd name="T8" fmla="*/ 207 w 207"/>
                <a:gd name="T9" fmla="*/ 987 h 1114"/>
              </a:gdLst>
              <a:ahLst/>
              <a:cxnLst>
                <a:cxn ang="0">
                  <a:pos x="T0" y="T1"/>
                </a:cxn>
                <a:cxn ang="0">
                  <a:pos x="T2" y="T3"/>
                </a:cxn>
                <a:cxn ang="0">
                  <a:pos x="T4" y="T5"/>
                </a:cxn>
                <a:cxn ang="0">
                  <a:pos x="T6" y="T7"/>
                </a:cxn>
                <a:cxn ang="0">
                  <a:pos x="T8" y="T9"/>
                </a:cxn>
              </a:cxnLst>
              <a:rect l="0" t="0" r="r" b="b"/>
              <a:pathLst>
                <a:path w="207" h="1114">
                  <a:moveTo>
                    <a:pt x="207" y="987"/>
                  </a:moveTo>
                  <a:lnTo>
                    <a:pt x="0" y="1114"/>
                  </a:lnTo>
                  <a:lnTo>
                    <a:pt x="0" y="127"/>
                  </a:lnTo>
                  <a:lnTo>
                    <a:pt x="207" y="0"/>
                  </a:lnTo>
                  <a:lnTo>
                    <a:pt x="207" y="987"/>
                  </a:lnTo>
                  <a:close/>
                </a:path>
              </a:pathLst>
            </a:custGeom>
            <a:solidFill>
              <a:schemeClr val="accent1">
                <a:lumMod val="5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6" name="Freeform 45">
              <a:extLst>
                <a:ext uri="{FF2B5EF4-FFF2-40B4-BE49-F238E27FC236}">
                  <a16:creationId xmlns:a16="http://schemas.microsoft.com/office/drawing/2014/main" id="{373850A5-B04A-4FCD-9E73-EE322167FB31}"/>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409710" y="1022350"/>
              <a:ext cx="709612" cy="2095501"/>
            </a:xfrm>
            <a:custGeom>
              <a:avLst/>
              <a:gdLst>
                <a:gd name="T0" fmla="*/ 447 w 447"/>
                <a:gd name="T1" fmla="*/ 1363 h 1363"/>
                <a:gd name="T2" fmla="*/ 0 w 447"/>
                <a:gd name="T3" fmla="*/ 987 h 1363"/>
                <a:gd name="T4" fmla="*/ 0 w 447"/>
                <a:gd name="T5" fmla="*/ 0 h 1363"/>
                <a:gd name="T6" fmla="*/ 447 w 447"/>
                <a:gd name="T7" fmla="*/ 376 h 1363"/>
                <a:gd name="T8" fmla="*/ 447 w 447"/>
                <a:gd name="T9" fmla="*/ 1363 h 1363"/>
              </a:gdLst>
              <a:ahLst/>
              <a:cxnLst>
                <a:cxn ang="0">
                  <a:pos x="T0" y="T1"/>
                </a:cxn>
                <a:cxn ang="0">
                  <a:pos x="T2" y="T3"/>
                </a:cxn>
                <a:cxn ang="0">
                  <a:pos x="T4" y="T5"/>
                </a:cxn>
                <a:cxn ang="0">
                  <a:pos x="T6" y="T7"/>
                </a:cxn>
                <a:cxn ang="0">
                  <a:pos x="T8" y="T9"/>
                </a:cxn>
              </a:cxnLst>
              <a:rect l="0" t="0" r="r" b="b"/>
              <a:pathLst>
                <a:path w="447" h="1363">
                  <a:moveTo>
                    <a:pt x="447" y="1363"/>
                  </a:moveTo>
                  <a:lnTo>
                    <a:pt x="0" y="987"/>
                  </a:lnTo>
                  <a:lnTo>
                    <a:pt x="0" y="0"/>
                  </a:lnTo>
                  <a:lnTo>
                    <a:pt x="447" y="376"/>
                  </a:lnTo>
                  <a:lnTo>
                    <a:pt x="447" y="1363"/>
                  </a:lnTo>
                  <a:close/>
                </a:path>
              </a:pathLst>
            </a:custGeom>
            <a:solidFill>
              <a:schemeClr val="accent1">
                <a:lumMod val="5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7" name="Freeform 46">
              <a:extLst>
                <a:ext uri="{FF2B5EF4-FFF2-40B4-BE49-F238E27FC236}">
                  <a16:creationId xmlns:a16="http://schemas.microsoft.com/office/drawing/2014/main" id="{82C18C67-80FA-4738-AA53-0AF2419F98E0}"/>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409710" y="837744"/>
              <a:ext cx="403225" cy="1705431"/>
            </a:xfrm>
            <a:custGeom>
              <a:avLst/>
              <a:gdLst>
                <a:gd name="T0" fmla="*/ 254 w 254"/>
                <a:gd name="T1" fmla="*/ 987 h 1109"/>
                <a:gd name="T2" fmla="*/ 0 w 254"/>
                <a:gd name="T3" fmla="*/ 1109 h 1109"/>
                <a:gd name="T4" fmla="*/ 0 w 254"/>
                <a:gd name="T5" fmla="*/ 119 h 1109"/>
                <a:gd name="T6" fmla="*/ 254 w 254"/>
                <a:gd name="T7" fmla="*/ 0 h 1109"/>
                <a:gd name="T8" fmla="*/ 254 w 254"/>
                <a:gd name="T9" fmla="*/ 987 h 1109"/>
              </a:gdLst>
              <a:ahLst/>
              <a:cxnLst>
                <a:cxn ang="0">
                  <a:pos x="T0" y="T1"/>
                </a:cxn>
                <a:cxn ang="0">
                  <a:pos x="T2" y="T3"/>
                </a:cxn>
                <a:cxn ang="0">
                  <a:pos x="T4" y="T5"/>
                </a:cxn>
                <a:cxn ang="0">
                  <a:pos x="T6" y="T7"/>
                </a:cxn>
                <a:cxn ang="0">
                  <a:pos x="T8" y="T9"/>
                </a:cxn>
              </a:cxnLst>
              <a:rect l="0" t="0" r="r" b="b"/>
              <a:pathLst>
                <a:path w="254" h="1109">
                  <a:moveTo>
                    <a:pt x="254" y="987"/>
                  </a:moveTo>
                  <a:lnTo>
                    <a:pt x="0" y="1109"/>
                  </a:lnTo>
                  <a:lnTo>
                    <a:pt x="0" y="119"/>
                  </a:lnTo>
                  <a:lnTo>
                    <a:pt x="254" y="0"/>
                  </a:lnTo>
                  <a:lnTo>
                    <a:pt x="254" y="987"/>
                  </a:lnTo>
                  <a:close/>
                </a:path>
              </a:pathLst>
            </a:custGeom>
            <a:solidFill>
              <a:schemeClr val="accent1">
                <a:lumMod val="7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8" name="Freeform 47">
              <a:extLst>
                <a:ext uri="{FF2B5EF4-FFF2-40B4-BE49-F238E27FC236}">
                  <a16:creationId xmlns:a16="http://schemas.microsoft.com/office/drawing/2014/main" id="{48543B1A-8BF5-4C63-8404-41B2EA70B33E}"/>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644660" y="640894"/>
              <a:ext cx="168275" cy="1713195"/>
            </a:xfrm>
            <a:custGeom>
              <a:avLst/>
              <a:gdLst>
                <a:gd name="T0" fmla="*/ 106 w 106"/>
                <a:gd name="T1" fmla="*/ 1114 h 1114"/>
                <a:gd name="T2" fmla="*/ 0 w 106"/>
                <a:gd name="T3" fmla="*/ 1005 h 1114"/>
                <a:gd name="T4" fmla="*/ 0 w 106"/>
                <a:gd name="T5" fmla="*/ 0 h 1114"/>
                <a:gd name="T6" fmla="*/ 106 w 106"/>
                <a:gd name="T7" fmla="*/ 110 h 1114"/>
                <a:gd name="T8" fmla="*/ 106 w 106"/>
                <a:gd name="T9" fmla="*/ 1114 h 1114"/>
              </a:gdLst>
              <a:ahLst/>
              <a:cxnLst>
                <a:cxn ang="0">
                  <a:pos x="T0" y="T1"/>
                </a:cxn>
                <a:cxn ang="0">
                  <a:pos x="T2" y="T3"/>
                </a:cxn>
                <a:cxn ang="0">
                  <a:pos x="T4" y="T5"/>
                </a:cxn>
                <a:cxn ang="0">
                  <a:pos x="T6" y="T7"/>
                </a:cxn>
                <a:cxn ang="0">
                  <a:pos x="T8" y="T9"/>
                </a:cxn>
              </a:cxnLst>
              <a:rect l="0" t="0" r="r" b="b"/>
              <a:pathLst>
                <a:path w="106" h="1114">
                  <a:moveTo>
                    <a:pt x="106" y="1114"/>
                  </a:moveTo>
                  <a:lnTo>
                    <a:pt x="0" y="1005"/>
                  </a:lnTo>
                  <a:lnTo>
                    <a:pt x="0" y="0"/>
                  </a:lnTo>
                  <a:lnTo>
                    <a:pt x="106" y="110"/>
                  </a:lnTo>
                  <a:lnTo>
                    <a:pt x="106" y="1114"/>
                  </a:lnTo>
                  <a:close/>
                </a:path>
              </a:pathLst>
            </a:custGeom>
            <a:solidFill>
              <a:schemeClr val="accent1">
                <a:lumMod val="5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9" name="Rectangle 18">
              <a:extLst>
                <a:ext uri="{FF2B5EF4-FFF2-40B4-BE49-F238E27FC236}">
                  <a16:creationId xmlns:a16="http://schemas.microsoft.com/office/drawing/2014/main" id="{92DF5096-E051-498C-A3ED-CBA77A813AAC}"/>
                </a:ext>
                <a:ext uri="{C183D7F6-B498-43B3-948B-1728B52AA6E4}">
                  <adec:decorative xmlns:adec="http://schemas.microsoft.com/office/drawing/2017/decorative" val="1"/>
                </a:ext>
              </a:extLst>
            </p:cNvPr>
            <p:cNvSpPr>
              <a:spLocks noChangeArrowheads="1"/>
            </p:cNvSpPr>
            <p:nvPr>
              <p:extLst>
                <p:ext uri="{386F3935-93C4-4BCD-93E2-E3B085C9AB24}">
                  <p16:designElem xmlns:p16="http://schemas.microsoft.com/office/powerpoint/2015/main" val="1"/>
                </p:ext>
              </p:extLst>
            </p:nvPr>
          </p:nvSpPr>
          <p:spPr bwMode="auto">
            <a:xfrm>
              <a:off x="644055" y="635715"/>
              <a:ext cx="10907863" cy="1541457"/>
            </a:xfrm>
            <a:prstGeom prst="rect">
              <a:avLst/>
            </a:prstGeom>
            <a:solidFill>
              <a:schemeClr val="accent1"/>
            </a:solidFill>
            <a:ln>
              <a:noFill/>
            </a:ln>
          </p:spPr>
          <p:txBody>
            <a:bodyPr vert="horz" wrap="square" lIns="91440" tIns="45720" rIns="91440" bIns="45720" numCol="1" anchor="t" anchorCtr="0" compatLnSpc="1">
              <a:prstTxWarp prst="textNoShape">
                <a:avLst/>
              </a:prstTxWarp>
            </a:bodyPr>
            <a:lstStyle/>
            <a:p>
              <a:endParaRPr lang="en-US"/>
            </a:p>
          </p:txBody>
        </p:sp>
      </p:grpSp>
      <p:sp>
        <p:nvSpPr>
          <p:cNvPr id="2" name="Title 1"/>
          <p:cNvSpPr>
            <a:spLocks noGrp="1"/>
          </p:cNvSpPr>
          <p:nvPr>
            <p:ph type="title"/>
          </p:nvPr>
        </p:nvSpPr>
        <p:spPr>
          <a:xfrm>
            <a:off x="1047280" y="759805"/>
            <a:ext cx="10306520" cy="1325563"/>
          </a:xfrm>
        </p:spPr>
        <p:txBody>
          <a:bodyPr vert="horz" lIns="91440" tIns="45720" rIns="91440" bIns="45720" rtlCol="0" anchor="ctr">
            <a:normAutofit/>
          </a:bodyPr>
          <a:lstStyle/>
          <a:p>
            <a:r>
              <a:rPr lang="en-US" sz="4000" b="1">
                <a:solidFill>
                  <a:srgbClr val="FFFFFF"/>
                </a:solidFill>
              </a:rPr>
              <a:t>Guiding Principles for Implementing Interprofessional Collaborative Practice </a:t>
            </a:r>
            <a:endParaRPr lang="en-US" sz="4000" i="1">
              <a:solidFill>
                <a:srgbClr val="FFFFFF"/>
              </a:solidFill>
            </a:endParaRPr>
          </a:p>
        </p:txBody>
      </p:sp>
      <p:sp>
        <p:nvSpPr>
          <p:cNvPr id="3" name="Content Placeholder 2"/>
          <p:cNvSpPr>
            <a:spLocks noGrp="1"/>
          </p:cNvSpPr>
          <p:nvPr>
            <p:ph sz="half" idx="1"/>
          </p:nvPr>
        </p:nvSpPr>
        <p:spPr>
          <a:xfrm>
            <a:off x="1424904" y="2494450"/>
            <a:ext cx="4053545" cy="3563159"/>
          </a:xfrm>
          <a:prstGeom prst="rect">
            <a:avLst/>
          </a:prstGeom>
        </p:spPr>
        <p:txBody>
          <a:bodyPr vert="horz" lIns="91440" tIns="45720" rIns="91440" bIns="45720" rtlCol="0">
            <a:normAutofit/>
          </a:bodyPr>
          <a:lstStyle/>
          <a:p>
            <a:pPr marL="457200" lvl="1"/>
            <a:endParaRPr lang="en-US"/>
          </a:p>
          <a:p>
            <a:pPr lvl="1"/>
            <a:r>
              <a:rPr lang="en-US"/>
              <a:t>Creating a culture of interprofessional collaboration requires multiple reinforcing practices. </a:t>
            </a:r>
          </a:p>
        </p:txBody>
      </p:sp>
      <p:pic>
        <p:nvPicPr>
          <p:cNvPr id="7" name="Picture 7" descr=".jpg">
            <a:extLst>
              <a:ext uri="{FF2B5EF4-FFF2-40B4-BE49-F238E27FC236}">
                <a16:creationId xmlns:a16="http://schemas.microsoft.com/office/drawing/2014/main" id="{015CDEEC-D894-4C33-B284-2847F5F8C0E8}"/>
              </a:ext>
            </a:extLst>
          </p:cNvPr>
          <p:cNvPicPr>
            <a:picLocks noChangeAspect="1"/>
          </p:cNvPicPr>
          <p:nvPr/>
        </p:nvPicPr>
        <p:blipFill rotWithShape="1">
          <a:blip r:embed="rId4"/>
          <a:srcRect l="458" r="9918" b="-1"/>
          <a:stretch/>
        </p:blipFill>
        <p:spPr>
          <a:xfrm>
            <a:off x="6098892" y="2492376"/>
            <a:ext cx="4802404" cy="3563372"/>
          </a:xfrm>
          <a:prstGeom prst="rect">
            <a:avLst/>
          </a:prstGeom>
        </p:spPr>
      </p:pic>
    </p:spTree>
    <p:custDataLst>
      <p:tags r:id="rId1"/>
    </p:custDataLst>
    <p:extLst>
      <p:ext uri="{BB962C8B-B14F-4D97-AF65-F5344CB8AC3E}">
        <p14:creationId xmlns:p14="http://schemas.microsoft.com/office/powerpoint/2010/main" val="264919824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426E409-6E3F-4F35-BA89-27F1E432764C}"/>
              </a:ext>
            </a:extLst>
          </p:cNvPr>
          <p:cNvSpPr>
            <a:spLocks noGrp="1"/>
          </p:cNvSpPr>
          <p:nvPr>
            <p:ph idx="1"/>
          </p:nvPr>
        </p:nvSpPr>
        <p:spPr>
          <a:xfrm>
            <a:off x="5573332" y="1815491"/>
            <a:ext cx="5665846" cy="4281153"/>
          </a:xfrm>
        </p:spPr>
        <p:txBody>
          <a:bodyPr vert="horz" lIns="91440" tIns="45720" rIns="91440" bIns="45720" rtlCol="0" anchor="ctr">
            <a:normAutofit/>
          </a:bodyPr>
          <a:lstStyle/>
          <a:p>
            <a:pPr marL="0" indent="0">
              <a:buNone/>
            </a:pPr>
            <a:r>
              <a:rPr lang="en-US" sz="3400" b="1" i="1" dirty="0">
                <a:solidFill>
                  <a:srgbClr val="1D6295"/>
                </a:solidFill>
                <a:ea typeface="+mn-lt"/>
                <a:cs typeface="+mn-lt"/>
              </a:rPr>
              <a:t>Making Interprofessional Collaborative Practice a Reality</a:t>
            </a:r>
            <a:r>
              <a:rPr lang="en-US" sz="3400" b="1" i="1" dirty="0">
                <a:ea typeface="+mn-lt"/>
                <a:cs typeface="+mn-lt"/>
              </a:rPr>
              <a:t> </a:t>
            </a:r>
            <a:endParaRPr lang="es-MX" sz="3400">
              <a:ea typeface="+mn-lt"/>
              <a:cs typeface="+mn-lt"/>
            </a:endParaRPr>
          </a:p>
          <a:p>
            <a:pPr marL="0" indent="0">
              <a:buNone/>
            </a:pPr>
            <a:endParaRPr lang="es-MX" sz="3400" b="1" i="1" dirty="0">
              <a:cs typeface="Calibri"/>
            </a:endParaRPr>
          </a:p>
          <a:p>
            <a:pPr marL="0" indent="0">
              <a:buNone/>
            </a:pPr>
            <a:endParaRPr lang="en-US" sz="3400" b="1" i="1">
              <a:cs typeface="Calibri" panose="020F0502020204030204"/>
            </a:endParaRPr>
          </a:p>
        </p:txBody>
      </p:sp>
      <p:sp>
        <p:nvSpPr>
          <p:cNvPr id="2" name="TextBox 1">
            <a:extLst>
              <a:ext uri="{FF2B5EF4-FFF2-40B4-BE49-F238E27FC236}">
                <a16:creationId xmlns:a16="http://schemas.microsoft.com/office/drawing/2014/main" id="{987A4EF1-4312-4909-956E-88BC5646516F}"/>
              </a:ext>
            </a:extLst>
          </p:cNvPr>
          <p:cNvSpPr txBox="1"/>
          <p:nvPr/>
        </p:nvSpPr>
        <p:spPr>
          <a:xfrm>
            <a:off x="452908" y="2470597"/>
            <a:ext cx="3215424" cy="2462213"/>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3400" dirty="0">
                <a:solidFill>
                  <a:srgbClr val="FFFFFF"/>
                </a:solidFill>
                <a:latin typeface="Calibri Light"/>
                <a:cs typeface="Calibri Light"/>
              </a:rPr>
              <a:t>Foundations of </a:t>
            </a:r>
            <a:endParaRPr lang="en-US" sz="3400">
              <a:solidFill>
                <a:srgbClr val="000000"/>
              </a:solidFill>
              <a:latin typeface="Calibri Light"/>
              <a:cs typeface="Calibri" panose="020F0502020204030204"/>
            </a:endParaRPr>
          </a:p>
          <a:p>
            <a:r>
              <a:rPr lang="en-US" sz="3400" dirty="0">
                <a:solidFill>
                  <a:srgbClr val="FFFFFF"/>
                </a:solidFill>
                <a:latin typeface="Calibri Light"/>
                <a:cs typeface="Calibri Light"/>
              </a:rPr>
              <a:t>Interprofessional Collaborative </a:t>
            </a:r>
            <a:endParaRPr lang="en-US" sz="3400">
              <a:solidFill>
                <a:srgbClr val="000000"/>
              </a:solidFill>
              <a:latin typeface="Calibri Light"/>
              <a:cs typeface="Calibri" panose="020F0502020204030204"/>
            </a:endParaRPr>
          </a:p>
          <a:p>
            <a:r>
              <a:rPr lang="en-US" sz="3400" dirty="0">
                <a:solidFill>
                  <a:srgbClr val="FFFFFF"/>
                </a:solidFill>
                <a:latin typeface="Calibri Light"/>
                <a:cs typeface="Calibri Light"/>
              </a:rPr>
              <a:t>Practice </a:t>
            </a:r>
            <a:endParaRPr lang="en-US" sz="3400">
              <a:latin typeface="Calibri Light"/>
              <a:ea typeface="+mn-lt"/>
              <a:cs typeface="+mn-lt"/>
            </a:endParaRPr>
          </a:p>
          <a:p>
            <a:pPr algn="l"/>
            <a:endParaRPr lang="en-US" dirty="0">
              <a:cs typeface="Calibri"/>
            </a:endParaRPr>
          </a:p>
        </p:txBody>
      </p:sp>
    </p:spTree>
    <p:extLst>
      <p:ext uri="{BB962C8B-B14F-4D97-AF65-F5344CB8AC3E}">
        <p14:creationId xmlns:p14="http://schemas.microsoft.com/office/powerpoint/2010/main" val="206117330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3" name="Rectangle 25">
            <a:extLst>
              <a:ext uri="{FF2B5EF4-FFF2-40B4-BE49-F238E27FC236}">
                <a16:creationId xmlns:a16="http://schemas.microsoft.com/office/drawing/2014/main" id="{523E859E-BCBF-4E66-BDB2-B45C407894B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2827419"/>
          </a:xfrm>
          <a:prstGeom prst="rect">
            <a:avLst/>
          </a:prstGeom>
          <a:gradFill>
            <a:gsLst>
              <a:gs pos="0">
                <a:schemeClr val="accent1">
                  <a:lumMod val="90000"/>
                </a:schemeClr>
              </a:gs>
              <a:gs pos="25000">
                <a:schemeClr val="accent1">
                  <a:lumMod val="90000"/>
                </a:schemeClr>
              </a:gs>
              <a:gs pos="94000">
                <a:schemeClr val="bg2">
                  <a:lumMod val="25000"/>
                </a:schemeClr>
              </a:gs>
              <a:gs pos="100000">
                <a:schemeClr val="bg2">
                  <a:lumMod val="25000"/>
                </a:schemeClr>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8" name="Picture 27">
            <a:extLst>
              <a:ext uri="{FF2B5EF4-FFF2-40B4-BE49-F238E27FC236}">
                <a16:creationId xmlns:a16="http://schemas.microsoft.com/office/drawing/2014/main" id="{3A9AEE7E-B925-446D-8A61-75BFE40B8B9E}"/>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rotWithShape="1">
          <a:blip r:embed="rId4">
            <a:extLst>
              <a:ext uri="{28A0092B-C50C-407E-A947-70E740481C1C}">
                <a14:useLocalDpi xmlns:a14="http://schemas.microsoft.com/office/drawing/2010/main" val="0"/>
              </a:ext>
            </a:extLst>
          </a:blip>
          <a:srcRect t="45716" b="33968"/>
          <a:stretch/>
        </p:blipFill>
        <p:spPr>
          <a:xfrm>
            <a:off x="0" y="1217573"/>
            <a:ext cx="12192000" cy="1393277"/>
          </a:xfrm>
          <a:custGeom>
            <a:avLst/>
            <a:gdLst>
              <a:gd name="connsiteX0" fmla="*/ 0 w 12192000"/>
              <a:gd name="connsiteY0" fmla="*/ 0 h 3049325"/>
              <a:gd name="connsiteX1" fmla="*/ 12192000 w 12192000"/>
              <a:gd name="connsiteY1" fmla="*/ 0 h 3049325"/>
              <a:gd name="connsiteX2" fmla="*/ 12192000 w 12192000"/>
              <a:gd name="connsiteY2" fmla="*/ 3049325 h 3049325"/>
              <a:gd name="connsiteX3" fmla="*/ 0 w 12192000"/>
              <a:gd name="connsiteY3" fmla="*/ 3049325 h 3049325"/>
            </a:gdLst>
            <a:ahLst/>
            <a:cxnLst>
              <a:cxn ang="0">
                <a:pos x="connsiteX0" y="connsiteY0"/>
              </a:cxn>
              <a:cxn ang="0">
                <a:pos x="connsiteX1" y="connsiteY1"/>
              </a:cxn>
              <a:cxn ang="0">
                <a:pos x="connsiteX2" y="connsiteY2"/>
              </a:cxn>
              <a:cxn ang="0">
                <a:pos x="connsiteX3" y="connsiteY3"/>
              </a:cxn>
            </a:cxnLst>
            <a:rect l="l" t="t" r="r" b="b"/>
            <a:pathLst>
              <a:path w="12192000" h="3049325">
                <a:moveTo>
                  <a:pt x="0" y="0"/>
                </a:moveTo>
                <a:lnTo>
                  <a:pt x="12192000" y="0"/>
                </a:lnTo>
                <a:lnTo>
                  <a:pt x="12192000" y="3049325"/>
                </a:lnTo>
                <a:lnTo>
                  <a:pt x="0" y="3049325"/>
                </a:lnTo>
                <a:close/>
              </a:path>
            </a:pathLst>
          </a:custGeom>
        </p:spPr>
      </p:pic>
      <p:sp>
        <p:nvSpPr>
          <p:cNvPr id="2" name="Title 1"/>
          <p:cNvSpPr>
            <a:spLocks noGrp="1"/>
          </p:cNvSpPr>
          <p:nvPr>
            <p:ph type="title"/>
          </p:nvPr>
        </p:nvSpPr>
        <p:spPr>
          <a:xfrm>
            <a:off x="804672" y="457200"/>
            <a:ext cx="10579398" cy="1299411"/>
          </a:xfrm>
        </p:spPr>
        <p:txBody>
          <a:bodyPr>
            <a:normAutofit/>
          </a:bodyPr>
          <a:lstStyle/>
          <a:p>
            <a:r>
              <a:rPr lang="en-US">
                <a:solidFill>
                  <a:srgbClr val="FFFFFF"/>
                </a:solidFill>
              </a:rPr>
              <a:t>The Interprofessional Collaborative Practice  Challenge</a:t>
            </a:r>
          </a:p>
        </p:txBody>
      </p:sp>
      <p:sp>
        <p:nvSpPr>
          <p:cNvPr id="30" name="Rectangle 29">
            <a:extLst>
              <a:ext uri="{FF2B5EF4-FFF2-40B4-BE49-F238E27FC236}">
                <a16:creationId xmlns:a16="http://schemas.microsoft.com/office/drawing/2014/main" id="{B45D527E-542C-44E0-8FC2-F03B24CFA25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V="1">
            <a:off x="0" y="2466471"/>
            <a:ext cx="12188952" cy="4391528"/>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Graphic 6" descr="A close up of a piece of paper&#10;&#10;Description automatically generated">
            <a:extLst>
              <a:ext uri="{FF2B5EF4-FFF2-40B4-BE49-F238E27FC236}">
                <a16:creationId xmlns:a16="http://schemas.microsoft.com/office/drawing/2014/main" id="{6508B59A-853E-481F-B3F6-7C0DF5352788}"/>
              </a:ext>
            </a:extLst>
          </p:cNvPr>
          <p:cNvPicPr>
            <a:picLocks noChangeAspect="1"/>
          </p:cNvPicPr>
          <p:nvPr/>
        </p:nvPicPr>
        <p:blipFill rotWithShape="1">
          <a:blip r:embed="rId5">
            <a:extLst>
              <a:ext uri="{28A0092B-C50C-407E-A947-70E740481C1C}">
                <a14:useLocalDpi xmlns:a14="http://schemas.microsoft.com/office/drawing/2010/main" val="0"/>
              </a:ext>
              <a:ext uri="{837473B0-CC2E-450A-ABE3-18F120FF3D39}">
                <a1611:picAttrSrcUrl xmlns:a1611="http://schemas.microsoft.com/office/drawing/2016/11/main" r:id="rId6"/>
              </a:ext>
            </a:extLst>
          </a:blip>
          <a:srcRect r="14519" b="-1"/>
          <a:stretch/>
        </p:blipFill>
        <p:spPr>
          <a:xfrm>
            <a:off x="1213297" y="2837712"/>
            <a:ext cx="4137441" cy="3217333"/>
          </a:xfrm>
          <a:prstGeom prst="rect">
            <a:avLst/>
          </a:prstGeom>
        </p:spPr>
      </p:pic>
      <p:sp>
        <p:nvSpPr>
          <p:cNvPr id="3" name="Content Placeholder 2"/>
          <p:cNvSpPr>
            <a:spLocks noGrp="1"/>
          </p:cNvSpPr>
          <p:nvPr>
            <p:ph idx="1"/>
          </p:nvPr>
        </p:nvSpPr>
        <p:spPr>
          <a:xfrm>
            <a:off x="5667375" y="2213812"/>
            <a:ext cx="5716696" cy="4320338"/>
          </a:xfrm>
        </p:spPr>
        <p:txBody>
          <a:bodyPr anchor="ctr">
            <a:normAutofit/>
          </a:bodyPr>
          <a:lstStyle/>
          <a:p>
            <a:r>
              <a:rPr lang="en-US" sz="2400">
                <a:solidFill>
                  <a:srgbClr val="000000"/>
                </a:solidFill>
              </a:rPr>
              <a:t>There is considerable demand for the implementation of ICP despite the fact the science of ICP and the evidence supporting ICP is currently evolving.</a:t>
            </a:r>
          </a:p>
          <a:p>
            <a:r>
              <a:rPr lang="en-US" sz="2400">
                <a:solidFill>
                  <a:srgbClr val="000000"/>
                </a:solidFill>
              </a:rPr>
              <a:t>ICP is being implemented within a healthcare system that in many ways is unstable and in crisis.</a:t>
            </a:r>
          </a:p>
          <a:p>
            <a:r>
              <a:rPr lang="en-US" sz="2400">
                <a:solidFill>
                  <a:srgbClr val="000000"/>
                </a:solidFill>
              </a:rPr>
              <a:t>Current workforce needs to be retrained while at the same time current workforce is training the future workforce.</a:t>
            </a:r>
          </a:p>
          <a:p>
            <a:r>
              <a:rPr lang="en-US" sz="2400">
                <a:solidFill>
                  <a:srgbClr val="000000"/>
                </a:solidFill>
              </a:rPr>
              <a:t>Exciting times!!! </a:t>
            </a:r>
          </a:p>
        </p:txBody>
      </p:sp>
    </p:spTree>
    <p:custDataLst>
      <p:tags r:id="rId1"/>
    </p:custData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Title 3"/>
          <p:cNvSpPr>
            <a:spLocks noGrp="1"/>
          </p:cNvSpPr>
          <p:nvPr>
            <p:ph type="title"/>
          </p:nvPr>
        </p:nvSpPr>
        <p:spPr>
          <a:xfrm>
            <a:off x="838200" y="365125"/>
            <a:ext cx="10515600" cy="1325563"/>
          </a:xfrm>
        </p:spPr>
        <p:txBody>
          <a:bodyPr>
            <a:normAutofit/>
          </a:bodyPr>
          <a:lstStyle/>
          <a:p>
            <a:pPr algn="ctr"/>
            <a:r>
              <a:rPr lang="en-US"/>
              <a:t>Barriers to Collaboration </a:t>
            </a:r>
          </a:p>
        </p:txBody>
      </p:sp>
      <p:graphicFrame>
        <p:nvGraphicFramePr>
          <p:cNvPr id="6" name="Content Placeholder 1">
            <a:extLst>
              <a:ext uri="{FF2B5EF4-FFF2-40B4-BE49-F238E27FC236}">
                <a16:creationId xmlns:a16="http://schemas.microsoft.com/office/drawing/2014/main" id="{E7390345-4169-4D87-AD44-D6026586A40C}"/>
              </a:ext>
            </a:extLst>
          </p:cNvPr>
          <p:cNvGraphicFramePr>
            <a:graphicFrameLocks noGrp="1"/>
          </p:cNvGraphicFramePr>
          <p:nvPr>
            <p:ph idx="1"/>
            <p:extLst>
              <p:ext uri="{D42A27DB-BD31-4B8C-83A1-F6EECF244321}">
                <p14:modId xmlns:p14="http://schemas.microsoft.com/office/powerpoint/2010/main" val="603645894"/>
              </p:ext>
            </p:extLst>
          </p:nvPr>
        </p:nvGraphicFramePr>
        <p:xfrm>
          <a:off x="838200" y="1828800"/>
          <a:ext cx="10515600" cy="4352544"/>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custDataLst>
      <p:tags r:id="rId1"/>
    </p:custDataLst>
    <p:extLst>
      <p:ext uri="{BB962C8B-B14F-4D97-AF65-F5344CB8AC3E}">
        <p14:creationId xmlns:p14="http://schemas.microsoft.com/office/powerpoint/2010/main" val="276240641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Title 3"/>
          <p:cNvSpPr>
            <a:spLocks noGrp="1"/>
          </p:cNvSpPr>
          <p:nvPr>
            <p:ph type="title"/>
          </p:nvPr>
        </p:nvSpPr>
        <p:spPr>
          <a:xfrm>
            <a:off x="838200" y="365125"/>
            <a:ext cx="10515600" cy="1325563"/>
          </a:xfrm>
        </p:spPr>
        <p:txBody>
          <a:bodyPr>
            <a:normAutofit/>
          </a:bodyPr>
          <a:lstStyle/>
          <a:p>
            <a:pPr algn="ctr"/>
            <a:r>
              <a:rPr lang="en-US"/>
              <a:t>Barriers to Collaboration </a:t>
            </a:r>
          </a:p>
        </p:txBody>
      </p:sp>
      <p:graphicFrame>
        <p:nvGraphicFramePr>
          <p:cNvPr id="6" name="Content Placeholder 1">
            <a:extLst>
              <a:ext uri="{FF2B5EF4-FFF2-40B4-BE49-F238E27FC236}">
                <a16:creationId xmlns:a16="http://schemas.microsoft.com/office/drawing/2014/main" id="{E7390345-4169-4D87-AD44-D6026586A40C}"/>
              </a:ext>
            </a:extLst>
          </p:cNvPr>
          <p:cNvGraphicFramePr>
            <a:graphicFrameLocks noGrp="1"/>
          </p:cNvGraphicFramePr>
          <p:nvPr>
            <p:ph idx="1"/>
            <p:extLst>
              <p:ext uri="{D42A27DB-BD31-4B8C-83A1-F6EECF244321}">
                <p14:modId xmlns:p14="http://schemas.microsoft.com/office/powerpoint/2010/main" val="2425710813"/>
              </p:ext>
            </p:extLst>
          </p:nvPr>
        </p:nvGraphicFramePr>
        <p:xfrm>
          <a:off x="838200" y="1828800"/>
          <a:ext cx="10515600" cy="4352544"/>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custDataLst>
      <p:tags r:id="rId1"/>
    </p:custDataLst>
    <p:extLst>
      <p:ext uri="{BB962C8B-B14F-4D97-AF65-F5344CB8AC3E}">
        <p14:creationId xmlns:p14="http://schemas.microsoft.com/office/powerpoint/2010/main" val="389896639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Title 3"/>
          <p:cNvSpPr>
            <a:spLocks noGrp="1"/>
          </p:cNvSpPr>
          <p:nvPr>
            <p:ph type="title"/>
          </p:nvPr>
        </p:nvSpPr>
        <p:spPr>
          <a:xfrm>
            <a:off x="838200" y="365125"/>
            <a:ext cx="10515600" cy="1325563"/>
          </a:xfrm>
        </p:spPr>
        <p:txBody>
          <a:bodyPr>
            <a:normAutofit/>
          </a:bodyPr>
          <a:lstStyle/>
          <a:p>
            <a:pPr algn="ctr"/>
            <a:r>
              <a:rPr lang="en-US"/>
              <a:t>Barriers to Collaboration </a:t>
            </a:r>
          </a:p>
        </p:txBody>
      </p:sp>
      <p:graphicFrame>
        <p:nvGraphicFramePr>
          <p:cNvPr id="6" name="Content Placeholder 1">
            <a:extLst>
              <a:ext uri="{FF2B5EF4-FFF2-40B4-BE49-F238E27FC236}">
                <a16:creationId xmlns:a16="http://schemas.microsoft.com/office/drawing/2014/main" id="{E7390345-4169-4D87-AD44-D6026586A40C}"/>
              </a:ext>
            </a:extLst>
          </p:cNvPr>
          <p:cNvGraphicFramePr>
            <a:graphicFrameLocks noGrp="1"/>
          </p:cNvGraphicFramePr>
          <p:nvPr>
            <p:ph idx="1"/>
            <p:extLst>
              <p:ext uri="{D42A27DB-BD31-4B8C-83A1-F6EECF244321}">
                <p14:modId xmlns:p14="http://schemas.microsoft.com/office/powerpoint/2010/main" val="2334215724"/>
              </p:ext>
            </p:extLst>
          </p:nvPr>
        </p:nvGraphicFramePr>
        <p:xfrm>
          <a:off x="838200" y="1828800"/>
          <a:ext cx="10515600" cy="4352544"/>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custDataLst>
      <p:tags r:id="rId1"/>
    </p:custDataLst>
    <p:extLst>
      <p:ext uri="{BB962C8B-B14F-4D97-AF65-F5344CB8AC3E}">
        <p14:creationId xmlns:p14="http://schemas.microsoft.com/office/powerpoint/2010/main" val="380404225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Title 3"/>
          <p:cNvSpPr>
            <a:spLocks noGrp="1"/>
          </p:cNvSpPr>
          <p:nvPr>
            <p:ph type="title"/>
          </p:nvPr>
        </p:nvSpPr>
        <p:spPr>
          <a:xfrm>
            <a:off x="838200" y="365125"/>
            <a:ext cx="10515600" cy="1325563"/>
          </a:xfrm>
        </p:spPr>
        <p:txBody>
          <a:bodyPr>
            <a:normAutofit/>
          </a:bodyPr>
          <a:lstStyle/>
          <a:p>
            <a:pPr algn="ctr"/>
            <a:r>
              <a:rPr lang="en-US"/>
              <a:t>Barriers to Collaboration </a:t>
            </a:r>
          </a:p>
        </p:txBody>
      </p:sp>
      <p:graphicFrame>
        <p:nvGraphicFramePr>
          <p:cNvPr id="6" name="Content Placeholder 1">
            <a:extLst>
              <a:ext uri="{FF2B5EF4-FFF2-40B4-BE49-F238E27FC236}">
                <a16:creationId xmlns:a16="http://schemas.microsoft.com/office/drawing/2014/main" id="{E7390345-4169-4D87-AD44-D6026586A40C}"/>
              </a:ext>
            </a:extLst>
          </p:cNvPr>
          <p:cNvGraphicFramePr>
            <a:graphicFrameLocks noGrp="1"/>
          </p:cNvGraphicFramePr>
          <p:nvPr>
            <p:ph idx="1"/>
            <p:extLst>
              <p:ext uri="{D42A27DB-BD31-4B8C-83A1-F6EECF244321}">
                <p14:modId xmlns:p14="http://schemas.microsoft.com/office/powerpoint/2010/main" val="3484763106"/>
              </p:ext>
            </p:extLst>
          </p:nvPr>
        </p:nvGraphicFramePr>
        <p:xfrm>
          <a:off x="838200" y="1828800"/>
          <a:ext cx="10515600" cy="4352544"/>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custDataLst>
      <p:tags r:id="rId1"/>
    </p:custDataLst>
    <p:extLst>
      <p:ext uri="{BB962C8B-B14F-4D97-AF65-F5344CB8AC3E}">
        <p14:creationId xmlns:p14="http://schemas.microsoft.com/office/powerpoint/2010/main" val="31529808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2CFA67AC-5C61-4270-8766-BB17F64D2422}"/>
              </a:ext>
            </a:extLst>
          </p:cNvPr>
          <p:cNvGrpSpPr/>
          <p:nvPr/>
        </p:nvGrpSpPr>
        <p:grpSpPr>
          <a:xfrm>
            <a:off x="2771481" y="2432117"/>
            <a:ext cx="7098040" cy="3883842"/>
            <a:chOff x="0" y="40290"/>
            <a:chExt cx="3286125" cy="1971675"/>
          </a:xfrm>
          <a:scene3d>
            <a:camera prst="orthographicFront"/>
            <a:lightRig rig="threePt" dir="t">
              <a:rot lat="0" lon="0" rev="7500000"/>
            </a:lightRig>
          </a:scene3d>
        </p:grpSpPr>
        <p:sp>
          <p:nvSpPr>
            <p:cNvPr id="3" name="Rectangle 2">
              <a:extLst>
                <a:ext uri="{FF2B5EF4-FFF2-40B4-BE49-F238E27FC236}">
                  <a16:creationId xmlns:a16="http://schemas.microsoft.com/office/drawing/2014/main" id="{26CE831B-16AF-4A35-ADB8-0D556D35CF74}"/>
                </a:ext>
              </a:extLst>
            </p:cNvPr>
            <p:cNvSpPr/>
            <p:nvPr/>
          </p:nvSpPr>
          <p:spPr>
            <a:xfrm>
              <a:off x="0" y="40290"/>
              <a:ext cx="3286125" cy="1971675"/>
            </a:xfrm>
            <a:prstGeom prst="rect">
              <a:avLst/>
            </a:prstGeom>
            <a:sp3d prstMaterial="plastic">
              <a:bevelT w="127000" h="25400" prst="relaxedInset"/>
            </a:sp3d>
          </p:spPr>
          <p:style>
            <a:lnRef idx="0">
              <a:schemeClr val="lt1">
                <a:hueOff val="0"/>
                <a:satOff val="0"/>
                <a:lumOff val="0"/>
                <a:alphaOff val="0"/>
              </a:schemeClr>
            </a:lnRef>
            <a:fillRef idx="3">
              <a:schemeClr val="accent5">
                <a:hueOff val="0"/>
                <a:satOff val="0"/>
                <a:lumOff val="0"/>
                <a:alphaOff val="0"/>
              </a:schemeClr>
            </a:fillRef>
            <a:effectRef idx="2">
              <a:schemeClr val="accent5">
                <a:hueOff val="0"/>
                <a:satOff val="0"/>
                <a:lumOff val="0"/>
                <a:alphaOff val="0"/>
              </a:schemeClr>
            </a:effectRef>
            <a:fontRef idx="minor">
              <a:schemeClr val="lt1"/>
            </a:fontRef>
          </p:style>
        </p:sp>
        <p:sp>
          <p:nvSpPr>
            <p:cNvPr id="4" name="TextBox 3">
              <a:extLst>
                <a:ext uri="{FF2B5EF4-FFF2-40B4-BE49-F238E27FC236}">
                  <a16:creationId xmlns:a16="http://schemas.microsoft.com/office/drawing/2014/main" id="{5BA4F1CC-043E-41DC-8D39-B65EF5677389}"/>
                </a:ext>
              </a:extLst>
            </p:cNvPr>
            <p:cNvSpPr txBox="1"/>
            <p:nvPr/>
          </p:nvSpPr>
          <p:spPr>
            <a:xfrm>
              <a:off x="0" y="40290"/>
              <a:ext cx="3286125" cy="1971675"/>
            </a:xfrm>
            <a:prstGeom prst="rect">
              <a:avLst/>
            </a:prstGeom>
            <a:sp3d/>
          </p:spPr>
          <p:style>
            <a:lnRef idx="0">
              <a:scrgbClr r="0" g="0" b="0"/>
            </a:lnRef>
            <a:fillRef idx="0">
              <a:scrgbClr r="0" g="0" b="0"/>
            </a:fillRef>
            <a:effectRef idx="0">
              <a:scrgbClr r="0" g="0" b="0"/>
            </a:effectRef>
            <a:fontRef idx="minor">
              <a:schemeClr val="lt1"/>
            </a:fontRef>
          </p:style>
          <p:txBody>
            <a:bodyPr spcFirstLastPara="0" vert="horz" wrap="square" lIns="95250" tIns="95250" rIns="95250" bIns="95250" numCol="1" spcCol="1270" anchor="ctr" anchorCtr="0">
              <a:noAutofit/>
            </a:bodyPr>
            <a:lstStyle/>
            <a:p>
              <a:pPr marL="0" lvl="0" indent="0" algn="ctr" defTabSz="1111250">
                <a:lnSpc>
                  <a:spcPct val="90000"/>
                </a:lnSpc>
                <a:spcBef>
                  <a:spcPct val="0"/>
                </a:spcBef>
                <a:spcAft>
                  <a:spcPct val="35000"/>
                </a:spcAft>
                <a:buNone/>
              </a:pPr>
              <a:r>
                <a:rPr lang="en-US" sz="6500" kern="1200"/>
                <a:t>The Emerging Science of ICP</a:t>
              </a:r>
            </a:p>
          </p:txBody>
        </p:sp>
      </p:grpSp>
      <p:sp>
        <p:nvSpPr>
          <p:cNvPr id="5" name="Title 1">
            <a:extLst>
              <a:ext uri="{FF2B5EF4-FFF2-40B4-BE49-F238E27FC236}">
                <a16:creationId xmlns:a16="http://schemas.microsoft.com/office/drawing/2014/main" id="{E832DDFD-0FCD-417E-87D3-74A091638BEB}"/>
              </a:ext>
            </a:extLst>
          </p:cNvPr>
          <p:cNvSpPr txBox="1">
            <a:spLocks/>
          </p:cNvSpPr>
          <p:nvPr/>
        </p:nvSpPr>
        <p:spPr>
          <a:xfrm>
            <a:off x="838200" y="542041"/>
            <a:ext cx="10515600" cy="1148647"/>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a:t>Facilitators of Collaboration</a:t>
            </a:r>
          </a:p>
        </p:txBody>
      </p:sp>
    </p:spTree>
    <p:custDataLst>
      <p:tags r:id="rId1"/>
    </p:custDataLst>
    <p:extLst>
      <p:ext uri="{BB962C8B-B14F-4D97-AF65-F5344CB8AC3E}">
        <p14:creationId xmlns:p14="http://schemas.microsoft.com/office/powerpoint/2010/main" val="352486980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0DA8E92C-09F9-4AF3-AB14-BDF2FD1301CC}"/>
              </a:ext>
            </a:extLst>
          </p:cNvPr>
          <p:cNvGrpSpPr/>
          <p:nvPr/>
        </p:nvGrpSpPr>
        <p:grpSpPr>
          <a:xfrm>
            <a:off x="2535811" y="1932496"/>
            <a:ext cx="7550870" cy="4383463"/>
            <a:chOff x="3614737" y="40290"/>
            <a:chExt cx="3286125" cy="1971675"/>
          </a:xfrm>
          <a:scene3d>
            <a:camera prst="orthographicFront"/>
            <a:lightRig rig="threePt" dir="t">
              <a:rot lat="0" lon="0" rev="7500000"/>
            </a:lightRig>
          </a:scene3d>
        </p:grpSpPr>
        <p:sp>
          <p:nvSpPr>
            <p:cNvPr id="3" name="Rectangle 2">
              <a:extLst>
                <a:ext uri="{FF2B5EF4-FFF2-40B4-BE49-F238E27FC236}">
                  <a16:creationId xmlns:a16="http://schemas.microsoft.com/office/drawing/2014/main" id="{8CAA3A11-796D-4F88-9A0E-BAAB3F609714}"/>
                </a:ext>
              </a:extLst>
            </p:cNvPr>
            <p:cNvSpPr/>
            <p:nvPr/>
          </p:nvSpPr>
          <p:spPr>
            <a:xfrm>
              <a:off x="3614737" y="40290"/>
              <a:ext cx="3286125" cy="1971675"/>
            </a:xfrm>
            <a:prstGeom prst="rect">
              <a:avLst/>
            </a:prstGeom>
            <a:sp3d prstMaterial="plastic">
              <a:bevelT w="127000" h="25400" prst="relaxedInset"/>
            </a:sp3d>
          </p:spPr>
          <p:style>
            <a:lnRef idx="0">
              <a:schemeClr val="lt1">
                <a:hueOff val="0"/>
                <a:satOff val="0"/>
                <a:lumOff val="0"/>
                <a:alphaOff val="0"/>
              </a:schemeClr>
            </a:lnRef>
            <a:fillRef idx="3">
              <a:schemeClr val="accent5">
                <a:hueOff val="101914"/>
                <a:satOff val="-2350"/>
                <a:lumOff val="4275"/>
                <a:alphaOff val="0"/>
              </a:schemeClr>
            </a:fillRef>
            <a:effectRef idx="2">
              <a:schemeClr val="accent5">
                <a:hueOff val="101914"/>
                <a:satOff val="-2350"/>
                <a:lumOff val="4275"/>
                <a:alphaOff val="0"/>
              </a:schemeClr>
            </a:effectRef>
            <a:fontRef idx="minor">
              <a:schemeClr val="lt1"/>
            </a:fontRef>
          </p:style>
        </p:sp>
        <p:sp>
          <p:nvSpPr>
            <p:cNvPr id="4" name="TextBox 3">
              <a:extLst>
                <a:ext uri="{FF2B5EF4-FFF2-40B4-BE49-F238E27FC236}">
                  <a16:creationId xmlns:a16="http://schemas.microsoft.com/office/drawing/2014/main" id="{B6518235-6EC9-4BA1-AB03-799612C4DBB9}"/>
                </a:ext>
              </a:extLst>
            </p:cNvPr>
            <p:cNvSpPr txBox="1"/>
            <p:nvPr/>
          </p:nvSpPr>
          <p:spPr>
            <a:xfrm>
              <a:off x="3614737" y="40290"/>
              <a:ext cx="3286125" cy="1971675"/>
            </a:xfrm>
            <a:prstGeom prst="rect">
              <a:avLst/>
            </a:prstGeom>
            <a:sp3d/>
          </p:spPr>
          <p:style>
            <a:lnRef idx="0">
              <a:scrgbClr r="0" g="0" b="0"/>
            </a:lnRef>
            <a:fillRef idx="0">
              <a:scrgbClr r="0" g="0" b="0"/>
            </a:fillRef>
            <a:effectRef idx="0">
              <a:scrgbClr r="0" g="0" b="0"/>
            </a:effectRef>
            <a:fontRef idx="minor">
              <a:schemeClr val="lt1"/>
            </a:fontRef>
          </p:style>
          <p:txBody>
            <a:bodyPr spcFirstLastPara="0" vert="horz" wrap="square" lIns="95250" tIns="95250" rIns="95250" bIns="95250" numCol="1" spcCol="1270" anchor="ctr" anchorCtr="0">
              <a:noAutofit/>
            </a:bodyPr>
            <a:lstStyle/>
            <a:p>
              <a:pPr marL="0" lvl="0" indent="0" algn="ctr" defTabSz="1111250">
                <a:lnSpc>
                  <a:spcPct val="90000"/>
                </a:lnSpc>
                <a:spcBef>
                  <a:spcPct val="0"/>
                </a:spcBef>
                <a:spcAft>
                  <a:spcPct val="35000"/>
                </a:spcAft>
                <a:buNone/>
              </a:pPr>
              <a:r>
                <a:rPr lang="en-US" sz="6500" kern="1200"/>
                <a:t>Understanding of the training needed to successfully engage in ICP </a:t>
              </a:r>
            </a:p>
          </p:txBody>
        </p:sp>
      </p:grpSp>
      <p:sp>
        <p:nvSpPr>
          <p:cNvPr id="6" name="Title 1">
            <a:extLst>
              <a:ext uri="{FF2B5EF4-FFF2-40B4-BE49-F238E27FC236}">
                <a16:creationId xmlns:a16="http://schemas.microsoft.com/office/drawing/2014/main" id="{78299796-F3E8-4F0F-A754-5141D2E365EB}"/>
              </a:ext>
            </a:extLst>
          </p:cNvPr>
          <p:cNvSpPr txBox="1">
            <a:spLocks/>
          </p:cNvSpPr>
          <p:nvPr/>
        </p:nvSpPr>
        <p:spPr>
          <a:xfrm>
            <a:off x="838200" y="542041"/>
            <a:ext cx="10515600" cy="1148647"/>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a:t>Facilitators of Collaboration</a:t>
            </a:r>
          </a:p>
        </p:txBody>
      </p:sp>
    </p:spTree>
    <p:custDataLst>
      <p:tags r:id="rId1"/>
    </p:custDataLst>
    <p:extLst>
      <p:ext uri="{BB962C8B-B14F-4D97-AF65-F5344CB8AC3E}">
        <p14:creationId xmlns:p14="http://schemas.microsoft.com/office/powerpoint/2010/main" val="332320604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C4A7F05B-7409-48DD-A409-A1828DC42D6D}"/>
              </a:ext>
            </a:extLst>
          </p:cNvPr>
          <p:cNvGrpSpPr/>
          <p:nvPr/>
        </p:nvGrpSpPr>
        <p:grpSpPr>
          <a:xfrm>
            <a:off x="2579973" y="2384981"/>
            <a:ext cx="7258297" cy="3930977"/>
            <a:chOff x="7229475" y="40290"/>
            <a:chExt cx="3286125" cy="1971675"/>
          </a:xfrm>
          <a:scene3d>
            <a:camera prst="orthographicFront"/>
            <a:lightRig rig="threePt" dir="t">
              <a:rot lat="0" lon="0" rev="7500000"/>
            </a:lightRig>
          </a:scene3d>
        </p:grpSpPr>
        <p:sp>
          <p:nvSpPr>
            <p:cNvPr id="3" name="Rectangle 2">
              <a:extLst>
                <a:ext uri="{FF2B5EF4-FFF2-40B4-BE49-F238E27FC236}">
                  <a16:creationId xmlns:a16="http://schemas.microsoft.com/office/drawing/2014/main" id="{4FC65AA0-D274-4FF0-B6DE-951BC6B3E06E}"/>
                </a:ext>
              </a:extLst>
            </p:cNvPr>
            <p:cNvSpPr/>
            <p:nvPr/>
          </p:nvSpPr>
          <p:spPr>
            <a:xfrm>
              <a:off x="7229475" y="40290"/>
              <a:ext cx="3286125" cy="1971675"/>
            </a:xfrm>
            <a:prstGeom prst="rect">
              <a:avLst/>
            </a:prstGeom>
            <a:sp3d prstMaterial="plastic">
              <a:bevelT w="127000" h="25400" prst="relaxedInset"/>
            </a:sp3d>
          </p:spPr>
          <p:style>
            <a:lnRef idx="0">
              <a:schemeClr val="lt1">
                <a:hueOff val="0"/>
                <a:satOff val="0"/>
                <a:lumOff val="0"/>
                <a:alphaOff val="0"/>
              </a:schemeClr>
            </a:lnRef>
            <a:fillRef idx="3">
              <a:schemeClr val="accent5">
                <a:hueOff val="203828"/>
                <a:satOff val="-4699"/>
                <a:lumOff val="8550"/>
                <a:alphaOff val="0"/>
              </a:schemeClr>
            </a:fillRef>
            <a:effectRef idx="2">
              <a:schemeClr val="accent5">
                <a:hueOff val="203828"/>
                <a:satOff val="-4699"/>
                <a:lumOff val="8550"/>
                <a:alphaOff val="0"/>
              </a:schemeClr>
            </a:effectRef>
            <a:fontRef idx="minor">
              <a:schemeClr val="lt1"/>
            </a:fontRef>
          </p:style>
        </p:sp>
        <p:sp>
          <p:nvSpPr>
            <p:cNvPr id="4" name="TextBox 3">
              <a:extLst>
                <a:ext uri="{FF2B5EF4-FFF2-40B4-BE49-F238E27FC236}">
                  <a16:creationId xmlns:a16="http://schemas.microsoft.com/office/drawing/2014/main" id="{C9A3ACE3-B94C-4E43-9384-34764C64B4D5}"/>
                </a:ext>
              </a:extLst>
            </p:cNvPr>
            <p:cNvSpPr txBox="1"/>
            <p:nvPr/>
          </p:nvSpPr>
          <p:spPr>
            <a:xfrm>
              <a:off x="7229475" y="40290"/>
              <a:ext cx="3286125" cy="1971675"/>
            </a:xfrm>
            <a:prstGeom prst="rect">
              <a:avLst/>
            </a:prstGeom>
            <a:sp3d/>
          </p:spPr>
          <p:style>
            <a:lnRef idx="0">
              <a:scrgbClr r="0" g="0" b="0"/>
            </a:lnRef>
            <a:fillRef idx="0">
              <a:scrgbClr r="0" g="0" b="0"/>
            </a:fillRef>
            <a:effectRef idx="0">
              <a:scrgbClr r="0" g="0" b="0"/>
            </a:effectRef>
            <a:fontRef idx="minor">
              <a:schemeClr val="lt1"/>
            </a:fontRef>
          </p:style>
          <p:txBody>
            <a:bodyPr spcFirstLastPara="0" vert="horz" wrap="square" lIns="95250" tIns="95250" rIns="95250" bIns="95250" numCol="1" spcCol="1270" anchor="ctr" anchorCtr="0">
              <a:noAutofit/>
            </a:bodyPr>
            <a:lstStyle/>
            <a:p>
              <a:pPr marL="0" lvl="0" indent="0" algn="ctr" defTabSz="1111250">
                <a:lnSpc>
                  <a:spcPct val="90000"/>
                </a:lnSpc>
                <a:spcBef>
                  <a:spcPct val="0"/>
                </a:spcBef>
                <a:spcAft>
                  <a:spcPct val="35000"/>
                </a:spcAft>
                <a:buNone/>
              </a:pPr>
              <a:r>
                <a:rPr lang="en-US" sz="6500" kern="1200"/>
                <a:t>Dissemination of Patient Centered Care Models</a:t>
              </a:r>
            </a:p>
          </p:txBody>
        </p:sp>
      </p:grpSp>
      <p:sp>
        <p:nvSpPr>
          <p:cNvPr id="6" name="Title 1">
            <a:extLst>
              <a:ext uri="{FF2B5EF4-FFF2-40B4-BE49-F238E27FC236}">
                <a16:creationId xmlns:a16="http://schemas.microsoft.com/office/drawing/2014/main" id="{6EB68FD9-3AFE-4E49-AD54-D590EC3C6A7A}"/>
              </a:ext>
            </a:extLst>
          </p:cNvPr>
          <p:cNvSpPr txBox="1">
            <a:spLocks/>
          </p:cNvSpPr>
          <p:nvPr/>
        </p:nvSpPr>
        <p:spPr>
          <a:xfrm>
            <a:off x="838200" y="815419"/>
            <a:ext cx="10515600" cy="919114"/>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a:t>Facilitators of Collaboration</a:t>
            </a:r>
          </a:p>
        </p:txBody>
      </p:sp>
    </p:spTree>
    <p:custDataLst>
      <p:tags r:id="rId1"/>
    </p:custDataLst>
    <p:extLst>
      <p:ext uri="{BB962C8B-B14F-4D97-AF65-F5344CB8AC3E}">
        <p14:creationId xmlns:p14="http://schemas.microsoft.com/office/powerpoint/2010/main" val="1443513830"/>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 name="ARTICULATE_SLIDE_THUMBNAIL_REFRESH" val="1"/>
  <p:tag name="ARTICULATE_SLIDE_COUNT" val="20"/>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Office Theme">
  <a:themeElements>
    <a:clrScheme name="Custom 14">
      <a:dk1>
        <a:sysClr val="windowText" lastClr="000000"/>
      </a:dk1>
      <a:lt1>
        <a:sysClr val="window" lastClr="FFFFFF"/>
      </a:lt1>
      <a:dk2>
        <a:srgbClr val="335B74"/>
      </a:dk2>
      <a:lt2>
        <a:srgbClr val="DFE3E5"/>
      </a:lt2>
      <a:accent1>
        <a:srgbClr val="1CADE4"/>
      </a:accent1>
      <a:accent2>
        <a:srgbClr val="2683C6"/>
      </a:accent2>
      <a:accent3>
        <a:srgbClr val="27CED7"/>
      </a:accent3>
      <a:accent4>
        <a:srgbClr val="42BA97"/>
      </a:accent4>
      <a:accent5>
        <a:srgbClr val="0D5672"/>
      </a:accent5>
      <a:accent6>
        <a:srgbClr val="2683C6"/>
      </a:accent6>
      <a:hlink>
        <a:srgbClr val="6EAC1C"/>
      </a:hlink>
      <a:folHlink>
        <a:srgbClr val="B26B0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99C645146B5F6D4690B2299F9A0ED570" ma:contentTypeVersion="13" ma:contentTypeDescription="Create a new document." ma:contentTypeScope="" ma:versionID="f9c8d89158ab189b5a3f737640a999b9">
  <xsd:schema xmlns:xsd="http://www.w3.org/2001/XMLSchema" xmlns:xs="http://www.w3.org/2001/XMLSchema" xmlns:p="http://schemas.microsoft.com/office/2006/metadata/properties" xmlns:ns3="af79862c-7b74-4824-8ae9-be7494348222" xmlns:ns4="1887b2ba-6daf-4cc0-9141-8879c9799539" targetNamespace="http://schemas.microsoft.com/office/2006/metadata/properties" ma:root="true" ma:fieldsID="28d303c4d670348099651497ee1f8b9d" ns3:_="" ns4:_="">
    <xsd:import namespace="af79862c-7b74-4824-8ae9-be7494348222"/>
    <xsd:import namespace="1887b2ba-6daf-4cc0-9141-8879c9799539"/>
    <xsd:element name="properties">
      <xsd:complexType>
        <xsd:sequence>
          <xsd:element name="documentManagement">
            <xsd:complexType>
              <xsd:all>
                <xsd:element ref="ns3:MediaServiceMetadata" minOccurs="0"/>
                <xsd:element ref="ns3:MediaServiceFastMetadata" minOccurs="0"/>
                <xsd:element ref="ns3:MediaServiceAutoTags" minOccurs="0"/>
                <xsd:element ref="ns3:MediaServiceOCR" minOccurs="0"/>
                <xsd:element ref="ns3:MediaServiceGenerationTime" minOccurs="0"/>
                <xsd:element ref="ns3:MediaServiceEventHashCode" minOccurs="0"/>
                <xsd:element ref="ns3:MediaServiceDateTaken" minOccurs="0"/>
                <xsd:element ref="ns3:MediaServiceLocation" minOccurs="0"/>
                <xsd:element ref="ns4:SharedWithUsers" minOccurs="0"/>
                <xsd:element ref="ns4:SharedWithDetails" minOccurs="0"/>
                <xsd:element ref="ns4:SharingHintHash" minOccurs="0"/>
                <xsd:element ref="ns3:MediaServiceAutoKeyPoints" minOccurs="0"/>
                <xsd:element ref="ns3: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f79862c-7b74-4824-8ae9-be749434822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OCR" ma:index="11" nillable="true" ma:displayName="Extracted Text" ma:internalName="MediaServiceOCR" ma:readOnly="true">
      <xsd:simpleType>
        <xsd:restriction base="dms:Note">
          <xsd:maxLength value="255"/>
        </xsd:restriction>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DateTaken" ma:index="14" nillable="true" ma:displayName="MediaServiceDateTaken" ma:hidden="true" ma:internalName="MediaServiceDateTaken"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1887b2ba-6daf-4cc0-9141-8879c9799539" elementFormDefault="qualified">
    <xsd:import namespace="http://schemas.microsoft.com/office/2006/documentManagement/types"/>
    <xsd:import namespace="http://schemas.microsoft.com/office/infopath/2007/PartnerControls"/>
    <xsd:element name="SharedWithUsers" ma:index="16"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7" nillable="true" ma:displayName="Shared With Details" ma:internalName="SharedWithDetails" ma:readOnly="true">
      <xsd:simpleType>
        <xsd:restriction base="dms:Note">
          <xsd:maxLength value="255"/>
        </xsd:restriction>
      </xsd:simpleType>
    </xsd:element>
    <xsd:element name="SharingHintHash" ma:index="18"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94A59041-8D10-48E8-B474-4D380A9E7A6B}">
  <ds:schemaRefs>
    <ds:schemaRef ds:uri="1887b2ba-6daf-4cc0-9141-8879c9799539"/>
    <ds:schemaRef ds:uri="af79862c-7b74-4824-8ae9-be7494348222"/>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2.xml><?xml version="1.0" encoding="utf-8"?>
<ds:datastoreItem xmlns:ds="http://schemas.openxmlformats.org/officeDocument/2006/customXml" ds:itemID="{EC4782D5-8F68-452C-91ED-7622D16E88B6}">
  <ds:schemaRefs>
    <ds:schemaRef ds:uri="1887b2ba-6daf-4cc0-9141-8879c9799539"/>
    <ds:schemaRef ds:uri="af79862c-7b74-4824-8ae9-be7494348222"/>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D9AEA3DC-1CDC-4572-9A66-E8E2BD0D05E1}">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0</TotalTime>
  <Words>4985</Words>
  <Application>Microsoft Office PowerPoint</Application>
  <PresentationFormat>Widescreen</PresentationFormat>
  <Paragraphs>222</Paragraphs>
  <Slides>20</Slides>
  <Notes>14</Notes>
  <HiddenSlides>0</HiddenSlides>
  <MMClips>0</MMClips>
  <ScaleCrop>false</ScaleCrop>
  <HeadingPairs>
    <vt:vector size="4" baseType="variant">
      <vt:variant>
        <vt:lpstr>Theme</vt:lpstr>
      </vt:variant>
      <vt:variant>
        <vt:i4>1</vt:i4>
      </vt:variant>
      <vt:variant>
        <vt:lpstr>Slide Titles</vt:lpstr>
      </vt:variant>
      <vt:variant>
        <vt:i4>20</vt:i4>
      </vt:variant>
    </vt:vector>
  </HeadingPairs>
  <TitlesOfParts>
    <vt:vector size="21" baseType="lpstr">
      <vt:lpstr>Office Theme</vt:lpstr>
      <vt:lpstr>    </vt:lpstr>
      <vt:lpstr>PowerPoint Presentation</vt:lpstr>
      <vt:lpstr>Barriers to Collaboration </vt:lpstr>
      <vt:lpstr>Barriers to Collaboration </vt:lpstr>
      <vt:lpstr>Barriers to Collaboration </vt:lpstr>
      <vt:lpstr>Barriers to Collaboration </vt:lpstr>
      <vt:lpstr>PowerPoint Presentation</vt:lpstr>
      <vt:lpstr>PowerPoint Presentation</vt:lpstr>
      <vt:lpstr>PowerPoint Presentation</vt:lpstr>
      <vt:lpstr>PowerPoint Presentation</vt:lpstr>
      <vt:lpstr>PowerPoint Presentation</vt:lpstr>
      <vt:lpstr>Facilitators of Collaboration</vt:lpstr>
      <vt:lpstr>Guiding Principles for Implementing Interprofessional Collaborative Practice </vt:lpstr>
      <vt:lpstr>Guiding Principles for Implementing Interprofessional Collaborative Practice </vt:lpstr>
      <vt:lpstr>Guiding Principles for Implementing Interprofessional Collaborative Practice </vt:lpstr>
      <vt:lpstr>Guiding Principles for Implementing Interprofessional Collaborative Practice </vt:lpstr>
      <vt:lpstr>Guiding Principles for Implementing Interprofessional Collaborative Practice </vt:lpstr>
      <vt:lpstr>Guiding Principles for Implementing Interprofessional Collaborative Practice </vt:lpstr>
      <vt:lpstr>Guiding Principles for Implementing Interprofessional Collaborative Practice </vt:lpstr>
      <vt:lpstr>The Interprofessional Collaborative Practice  Challenge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title>
  <dc:creator>Mary Keehn</dc:creator>
  <cp:lastModifiedBy>Steven Herda</cp:lastModifiedBy>
  <cp:revision>89</cp:revision>
  <cp:lastPrinted>2020-02-19T19:52:14Z</cp:lastPrinted>
  <dcterms:created xsi:type="dcterms:W3CDTF">2020-02-17T15:02:34Z</dcterms:created>
  <dcterms:modified xsi:type="dcterms:W3CDTF">2020-10-22T14:32:00Z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0x01010099C645146B5F6D4690B2299F9A0ED570</vt:lpwstr>
  </property>
  <property fmtid="{D5CDD505-2E9C-101B-9397-08002B2CF9AE}" pid="3" name="ArticulateGUID">
    <vt:lpwstr>AC53A070-0173-4A52-A297-E99BD75E44D4</vt:lpwstr>
  </property>
  <property fmtid="{D5CDD505-2E9C-101B-9397-08002B2CF9AE}" pid="4" name="ArticulatePath">
    <vt:lpwstr>Foundations Module - Intro to ICP Part 3 - Jan 2020</vt:lpwstr>
  </property>
</Properties>
</file>