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tags/tag41.xml" ContentType="application/vnd.openxmlformats-officedocument.presentationml.tags+xml"/>
  <Override PartName="/ppt/notesSlides/notesSlide1.xml" ContentType="application/vnd.openxmlformats-officedocument.presentationml.notesSlide+xml"/>
  <Override PartName="/ppt/tags/tag42.xml" ContentType="application/vnd.openxmlformats-officedocument.presentationml.tags+xml"/>
  <Override PartName="/ppt/notesSlides/notesSlide2.xml" ContentType="application/vnd.openxmlformats-officedocument.presentationml.notesSlide+xml"/>
  <Override PartName="/ppt/tags/tag43.xml" ContentType="application/vnd.openxmlformats-officedocument.presentationml.tags+xml"/>
  <Override PartName="/ppt/notesSlides/notesSlide3.xml" ContentType="application/vnd.openxmlformats-officedocument.presentationml.notesSlide+xml"/>
  <Override PartName="/ppt/tags/tag44.xml" ContentType="application/vnd.openxmlformats-officedocument.presentationml.tags+xml"/>
  <Override PartName="/ppt/notesSlides/notesSlide4.xml" ContentType="application/vnd.openxmlformats-officedocument.presentationml.notesSlide+xml"/>
  <Override PartName="/ppt/tags/tag45.xml" ContentType="application/vnd.openxmlformats-officedocument.presentationml.tags+xml"/>
  <Override PartName="/ppt/notesSlides/notesSlide5.xml" ContentType="application/vnd.openxmlformats-officedocument.presentationml.notesSlide+xml"/>
  <Override PartName="/ppt/tags/tag46.xml" ContentType="application/vnd.openxmlformats-officedocument.presentationml.tags+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47.xml" ContentType="application/vnd.openxmlformats-officedocument.presentationml.tags+xml"/>
  <Override PartName="/ppt/notesSlides/notesSlide7.xml" ContentType="application/vnd.openxmlformats-officedocument.presentationml.notesSlide+xml"/>
  <Override PartName="/ppt/tags/tag48.xml" ContentType="application/vnd.openxmlformats-officedocument.presentationml.tags+xml"/>
  <Override PartName="/ppt/notesSlides/notesSlide8.xml" ContentType="application/vnd.openxmlformats-officedocument.presentationml.notesSlide+xml"/>
  <Override PartName="/ppt/tags/tag49.xml" ContentType="application/vnd.openxmlformats-officedocument.presentationml.tags+xml"/>
  <Override PartName="/ppt/notesSlides/notesSlide9.xml" ContentType="application/vnd.openxmlformats-officedocument.presentationml.notesSlide+xml"/>
  <Override PartName="/ppt/tags/tag50.xml" ContentType="application/vnd.openxmlformats-officedocument.presentationml.tags+xml"/>
  <Override PartName="/ppt/notesSlides/notesSlide10.xml" ContentType="application/vnd.openxmlformats-officedocument.presentationml.notesSlide+xml"/>
  <Override PartName="/ppt/tags/tag51.xml" ContentType="application/vnd.openxmlformats-officedocument.presentationml.tags+xml"/>
  <Override PartName="/ppt/notesSlides/notesSlide11.xml" ContentType="application/vnd.openxmlformats-officedocument.presentationml.notesSlide+xml"/>
  <Override PartName="/ppt/tags/tag52.xml" ContentType="application/vnd.openxmlformats-officedocument.presentationml.tags+xml"/>
  <Override PartName="/ppt/notesSlides/notesSlide12.xml" ContentType="application/vnd.openxmlformats-officedocument.presentationml.notesSlide+xml"/>
  <Override PartName="/ppt/tags/tag53.xml" ContentType="application/vnd.openxmlformats-officedocument.presentationml.tags+xml"/>
  <Override PartName="/ppt/notesSlides/notesSlide13.xml" ContentType="application/vnd.openxmlformats-officedocument.presentationml.notesSlide+xml"/>
  <Override PartName="/ppt/tags/tag54.xml" ContentType="application/vnd.openxmlformats-officedocument.presentationml.tags+xml"/>
  <Override PartName="/ppt/notesSlides/notesSlide14.xml" ContentType="application/vnd.openxmlformats-officedocument.presentationml.notesSlide+xml"/>
  <Override PartName="/ppt/tags/tag55.xml" ContentType="application/vnd.openxmlformats-officedocument.presentationml.tags+xml"/>
  <Override PartName="/ppt/notesSlides/notesSlide15.xml" ContentType="application/vnd.openxmlformats-officedocument.presentationml.notesSlide+xml"/>
  <Override PartName="/ppt/tags/tag56.xml" ContentType="application/vnd.openxmlformats-officedocument.presentationml.tags+xml"/>
  <Override PartName="/ppt/notesSlides/notesSlide16.xml" ContentType="application/vnd.openxmlformats-officedocument.presentationml.notesSlide+xml"/>
  <Override PartName="/ppt/tags/tag57.xml" ContentType="application/vnd.openxmlformats-officedocument.presentationml.tags+xml"/>
  <Override PartName="/ppt/notesSlides/notesSlide17.xml" ContentType="application/vnd.openxmlformats-officedocument.presentationml.notesSlide+xml"/>
  <Override PartName="/ppt/tags/tag58.xml" ContentType="application/vnd.openxmlformats-officedocument.presentationml.tags+xml"/>
  <Override PartName="/ppt/notesSlides/notesSlide18.xml" ContentType="application/vnd.openxmlformats-officedocument.presentationml.notesSlide+xml"/>
  <Override PartName="/ppt/tags/tag59.xml" ContentType="application/vnd.openxmlformats-officedocument.presentationml.tags+xml"/>
  <Override PartName="/ppt/notesSlides/notesSlide19.xml" ContentType="application/vnd.openxmlformats-officedocument.presentationml.notesSlide+xml"/>
  <Override PartName="/ppt/tags/tag60.xml" ContentType="application/vnd.openxmlformats-officedocument.presentationml.tags+xml"/>
  <Override PartName="/ppt/notesSlides/notesSlide20.xml" ContentType="application/vnd.openxmlformats-officedocument.presentationml.notesSlide+xml"/>
  <Override PartName="/ppt/tags/tag61.xml" ContentType="application/vnd.openxmlformats-officedocument.presentationml.tags+xml"/>
  <Override PartName="/ppt/notesSlides/notesSlide2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62.xml" ContentType="application/vnd.openxmlformats-officedocument.presentationml.tags+xml"/>
  <Override PartName="/ppt/notesSlides/notesSlide2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 id="2147483685" r:id="rId5"/>
  </p:sldMasterIdLst>
  <p:notesMasterIdLst>
    <p:notesMasterId r:id="rId28"/>
  </p:notesMasterIdLst>
  <p:handoutMasterIdLst>
    <p:handoutMasterId r:id="rId29"/>
  </p:handoutMasterIdLst>
  <p:sldIdLst>
    <p:sldId id="265" r:id="rId6"/>
    <p:sldId id="477" r:id="rId7"/>
    <p:sldId id="278" r:id="rId8"/>
    <p:sldId id="256" r:id="rId9"/>
    <p:sldId id="260" r:id="rId10"/>
    <p:sldId id="261" r:id="rId11"/>
    <p:sldId id="484" r:id="rId12"/>
    <p:sldId id="266" r:id="rId13"/>
    <p:sldId id="483" r:id="rId14"/>
    <p:sldId id="482" r:id="rId15"/>
    <p:sldId id="500" r:id="rId16"/>
    <p:sldId id="501" r:id="rId17"/>
    <p:sldId id="495" r:id="rId18"/>
    <p:sldId id="496" r:id="rId19"/>
    <p:sldId id="497" r:id="rId20"/>
    <p:sldId id="498" r:id="rId21"/>
    <p:sldId id="499" r:id="rId22"/>
    <p:sldId id="494" r:id="rId23"/>
    <p:sldId id="476" r:id="rId24"/>
    <p:sldId id="503" r:id="rId25"/>
    <p:sldId id="480" r:id="rId26"/>
    <p:sldId id="502" r:id="rId27"/>
  </p:sldIdLst>
  <p:sldSz cx="12192000" cy="6858000"/>
  <p:notesSz cx="6858000" cy="9240838"/>
  <p:custDataLst>
    <p:tags r:id="rId30"/>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y Keehn" initials="MK" lastIdx="3" clrIdx="0">
    <p:extLst>
      <p:ext uri="{19B8F6BF-5375-455C-9EA6-DF929625EA0E}">
        <p15:presenceInfo xmlns:p15="http://schemas.microsoft.com/office/powerpoint/2012/main" userId="d134cb3eaf96a793"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D62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868B537-6D0C-3F91-020E-35A114C3EC90}" v="9" dt="2020-11-03T01:22:52.683"/>
    <p1510:client id="{C09E6576-2F8D-7D71-913A-E63EA9819B6E}" v="63" dt="2020-11-04T17:04:29.11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779" autoAdjust="0"/>
  </p:normalViewPr>
  <p:slideViewPr>
    <p:cSldViewPr snapToGrid="0">
      <p:cViewPr varScale="1">
        <p:scale>
          <a:sx n="66" d="100"/>
          <a:sy n="66" d="100"/>
        </p:scale>
        <p:origin x="1301" y="53"/>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presProps" Target="presProps.xml"/><Relationship Id="rId37"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notesMaster" Target="notesMasters/notesMaster1.xml"/><Relationship Id="rId36"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tags" Target="tags/tag1.xml"/><Relationship Id="rId35"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tapleton-Corcoran, Erin" userId="S::erinls2@uic.edu::028f4a3f-3d42-4797-ad92-e93d0b109bd1" providerId="AD" clId="Web-{0868B537-6D0C-3F91-020E-35A114C3EC90}"/>
    <pc:docChg chg="addSld delSld modSld">
      <pc:chgData name="Stapleton-Corcoran, Erin" userId="S::erinls2@uic.edu::028f4a3f-3d42-4797-ad92-e93d0b109bd1" providerId="AD" clId="Web-{0868B537-6D0C-3F91-020E-35A114C3EC90}" dt="2020-11-03T01:22:52.683" v="7" actId="20577"/>
      <pc:docMkLst>
        <pc:docMk/>
      </pc:docMkLst>
      <pc:sldChg chg="del">
        <pc:chgData name="Stapleton-Corcoran, Erin" userId="S::erinls2@uic.edu::028f4a3f-3d42-4797-ad92-e93d0b109bd1" providerId="AD" clId="Web-{0868B537-6D0C-3F91-020E-35A114C3EC90}" dt="2020-11-03T00:35:50.613" v="2"/>
        <pc:sldMkLst>
          <pc:docMk/>
          <pc:sldMk cId="1006264129" sldId="267"/>
        </pc:sldMkLst>
      </pc:sldChg>
      <pc:sldChg chg="add del">
        <pc:chgData name="Stapleton-Corcoran, Erin" userId="S::erinls2@uic.edu::028f4a3f-3d42-4797-ad92-e93d0b109bd1" providerId="AD" clId="Web-{0868B537-6D0C-3F91-020E-35A114C3EC90}" dt="2020-11-03T00:35:42.738" v="1"/>
        <pc:sldMkLst>
          <pc:docMk/>
          <pc:sldMk cId="2420591441" sldId="500"/>
        </pc:sldMkLst>
      </pc:sldChg>
      <pc:sldChg chg="modSp">
        <pc:chgData name="Stapleton-Corcoran, Erin" userId="S::erinls2@uic.edu::028f4a3f-3d42-4797-ad92-e93d0b109bd1" providerId="AD" clId="Web-{0868B537-6D0C-3F91-020E-35A114C3EC90}" dt="2020-11-03T01:22:49.448" v="6" actId="20577"/>
        <pc:sldMkLst>
          <pc:docMk/>
          <pc:sldMk cId="1766574373" sldId="503"/>
        </pc:sldMkLst>
        <pc:spChg chg="mod">
          <ac:chgData name="Stapleton-Corcoran, Erin" userId="S::erinls2@uic.edu::028f4a3f-3d42-4797-ad92-e93d0b109bd1" providerId="AD" clId="Web-{0868B537-6D0C-3F91-020E-35A114C3EC90}" dt="2020-11-03T01:22:49.448" v="6" actId="20577"/>
          <ac:spMkLst>
            <pc:docMk/>
            <pc:sldMk cId="1766574373" sldId="503"/>
            <ac:spMk id="2" creationId="{E790236E-45FE-4AE5-A296-39A8C0398811}"/>
          </ac:spMkLst>
        </pc:spChg>
      </pc:sldChg>
    </pc:docChg>
  </pc:docChgLst>
  <pc:docChgLst>
    <pc:chgData name="Stapleton-Corcoran, Erin" userId="S::erinls2@uic.edu::028f4a3f-3d42-4797-ad92-e93d0b109bd1" providerId="AD" clId="Web-{C09E6576-2F8D-7D71-913A-E63EA9819B6E}"/>
    <pc:docChg chg="modSld">
      <pc:chgData name="Stapleton-Corcoran, Erin" userId="S::erinls2@uic.edu::028f4a3f-3d42-4797-ad92-e93d0b109bd1" providerId="AD" clId="Web-{C09E6576-2F8D-7D71-913A-E63EA9819B6E}" dt="2020-11-04T17:04:29.113" v="59" actId="20577"/>
      <pc:docMkLst>
        <pc:docMk/>
      </pc:docMkLst>
      <pc:sldChg chg="addSp delSp modSp">
        <pc:chgData name="Stapleton-Corcoran, Erin" userId="S::erinls2@uic.edu::028f4a3f-3d42-4797-ad92-e93d0b109bd1" providerId="AD" clId="Web-{C09E6576-2F8D-7D71-913A-E63EA9819B6E}" dt="2020-11-04T16:52:24.276" v="42" actId="1076"/>
        <pc:sldMkLst>
          <pc:docMk/>
          <pc:sldMk cId="2190907063" sldId="265"/>
        </pc:sldMkLst>
        <pc:spChg chg="add del mod">
          <ac:chgData name="Stapleton-Corcoran, Erin" userId="S::erinls2@uic.edu::028f4a3f-3d42-4797-ad92-e93d0b109bd1" providerId="AD" clId="Web-{C09E6576-2F8D-7D71-913A-E63EA9819B6E}" dt="2020-11-04T16:50:30.418" v="4"/>
          <ac:spMkLst>
            <pc:docMk/>
            <pc:sldMk cId="2190907063" sldId="265"/>
            <ac:spMk id="3" creationId="{9A219432-323D-41FC-8B21-820D52FEE7FA}"/>
          </ac:spMkLst>
        </pc:spChg>
        <pc:spChg chg="mod">
          <ac:chgData name="Stapleton-Corcoran, Erin" userId="S::erinls2@uic.edu::028f4a3f-3d42-4797-ad92-e93d0b109bd1" providerId="AD" clId="Web-{C09E6576-2F8D-7D71-913A-E63EA9819B6E}" dt="2020-11-04T16:51:57.214" v="41" actId="1076"/>
          <ac:spMkLst>
            <pc:docMk/>
            <pc:sldMk cId="2190907063" sldId="265"/>
            <ac:spMk id="4" creationId="{00000000-0000-0000-0000-000000000000}"/>
          </ac:spMkLst>
        </pc:spChg>
        <pc:spChg chg="add mod">
          <ac:chgData name="Stapleton-Corcoran, Erin" userId="S::erinls2@uic.edu::028f4a3f-3d42-4797-ad92-e93d0b109bd1" providerId="AD" clId="Web-{C09E6576-2F8D-7D71-913A-E63EA9819B6E}" dt="2020-11-04T16:52:24.276" v="42" actId="1076"/>
          <ac:spMkLst>
            <pc:docMk/>
            <pc:sldMk cId="2190907063" sldId="265"/>
            <ac:spMk id="5" creationId="{C1BDA335-8CA7-442A-91EC-0CBAECC4F63C}"/>
          </ac:spMkLst>
        </pc:spChg>
        <pc:spChg chg="add del">
          <ac:chgData name="Stapleton-Corcoran, Erin" userId="S::erinls2@uic.edu::028f4a3f-3d42-4797-ad92-e93d0b109bd1" providerId="AD" clId="Web-{C09E6576-2F8D-7D71-913A-E63EA9819B6E}" dt="2020-11-04T16:50:51.589" v="8"/>
          <ac:spMkLst>
            <pc:docMk/>
            <pc:sldMk cId="2190907063" sldId="265"/>
            <ac:spMk id="6" creationId="{D800E73E-1A69-427A-BB1E-A9DDDF22BC2A}"/>
          </ac:spMkLst>
        </pc:spChg>
        <pc:spChg chg="add del">
          <ac:chgData name="Stapleton-Corcoran, Erin" userId="S::erinls2@uic.edu::028f4a3f-3d42-4797-ad92-e93d0b109bd1" providerId="AD" clId="Web-{C09E6576-2F8D-7D71-913A-E63EA9819B6E}" dt="2020-11-04T16:50:44.449" v="7"/>
          <ac:spMkLst>
            <pc:docMk/>
            <pc:sldMk cId="2190907063" sldId="265"/>
            <ac:spMk id="7" creationId="{D800E73E-1A69-427A-BB1E-A9DDDF22BC2A}"/>
          </ac:spMkLst>
        </pc:spChg>
      </pc:sldChg>
      <pc:sldChg chg="modSp">
        <pc:chgData name="Stapleton-Corcoran, Erin" userId="S::erinls2@uic.edu::028f4a3f-3d42-4797-ad92-e93d0b109bd1" providerId="AD" clId="Web-{C09E6576-2F8D-7D71-913A-E63EA9819B6E}" dt="2020-11-04T17:03:30.004" v="53" actId="20577"/>
        <pc:sldMkLst>
          <pc:docMk/>
          <pc:sldMk cId="3933928056" sldId="476"/>
        </pc:sldMkLst>
        <pc:spChg chg="mod">
          <ac:chgData name="Stapleton-Corcoran, Erin" userId="S::erinls2@uic.edu::028f4a3f-3d42-4797-ad92-e93d0b109bd1" providerId="AD" clId="Web-{C09E6576-2F8D-7D71-913A-E63EA9819B6E}" dt="2020-11-04T17:03:30.004" v="53" actId="20577"/>
          <ac:spMkLst>
            <pc:docMk/>
            <pc:sldMk cId="3933928056" sldId="476"/>
            <ac:spMk id="2" creationId="{E790236E-45FE-4AE5-A296-39A8C0398811}"/>
          </ac:spMkLst>
        </pc:spChg>
      </pc:sldChg>
      <pc:sldChg chg="modSp">
        <pc:chgData name="Stapleton-Corcoran, Erin" userId="S::erinls2@uic.edu::028f4a3f-3d42-4797-ad92-e93d0b109bd1" providerId="AD" clId="Web-{C09E6576-2F8D-7D71-913A-E63EA9819B6E}" dt="2020-11-04T16:55:07.618" v="49" actId="1076"/>
        <pc:sldMkLst>
          <pc:docMk/>
          <pc:sldMk cId="280807392" sldId="477"/>
        </pc:sldMkLst>
        <pc:spChg chg="mod">
          <ac:chgData name="Stapleton-Corcoran, Erin" userId="S::erinls2@uic.edu::028f4a3f-3d42-4797-ad92-e93d0b109bd1" providerId="AD" clId="Web-{C09E6576-2F8D-7D71-913A-E63EA9819B6E}" dt="2020-11-04T16:55:07.618" v="49" actId="1076"/>
          <ac:spMkLst>
            <pc:docMk/>
            <pc:sldMk cId="280807392" sldId="477"/>
            <ac:spMk id="3" creationId="{DB8B3790-E9F6-4A22-9D81-1C1C742B7D33}"/>
          </ac:spMkLst>
        </pc:spChg>
      </pc:sldChg>
      <pc:sldChg chg="modSp">
        <pc:chgData name="Stapleton-Corcoran, Erin" userId="S::erinls2@uic.edu::028f4a3f-3d42-4797-ad92-e93d0b109bd1" providerId="AD" clId="Web-{C09E6576-2F8D-7D71-913A-E63EA9819B6E}" dt="2020-11-04T17:04:29.113" v="58" actId="20577"/>
        <pc:sldMkLst>
          <pc:docMk/>
          <pc:sldMk cId="3603185816" sldId="480"/>
        </pc:sldMkLst>
        <pc:spChg chg="mod">
          <ac:chgData name="Stapleton-Corcoran, Erin" userId="S::erinls2@uic.edu::028f4a3f-3d42-4797-ad92-e93d0b109bd1" providerId="AD" clId="Web-{C09E6576-2F8D-7D71-913A-E63EA9819B6E}" dt="2020-11-04T17:04:29.113" v="58" actId="20577"/>
          <ac:spMkLst>
            <pc:docMk/>
            <pc:sldMk cId="3603185816" sldId="480"/>
            <ac:spMk id="2" creationId="{46FF79BC-FF5E-4A85-BACC-2A89FA317A71}"/>
          </ac:spMkLst>
        </pc:spChg>
      </pc:sldChg>
      <pc:sldChg chg="modSp">
        <pc:chgData name="Stapleton-Corcoran, Erin" userId="S::erinls2@uic.edu::028f4a3f-3d42-4797-ad92-e93d0b109bd1" providerId="AD" clId="Web-{C09E6576-2F8D-7D71-913A-E63EA9819B6E}" dt="2020-11-04T17:00:50.927" v="50" actId="20577"/>
        <pc:sldMkLst>
          <pc:docMk/>
          <pc:sldMk cId="3009443887" sldId="496"/>
        </pc:sldMkLst>
        <pc:spChg chg="mod">
          <ac:chgData name="Stapleton-Corcoran, Erin" userId="S::erinls2@uic.edu::028f4a3f-3d42-4797-ad92-e93d0b109bd1" providerId="AD" clId="Web-{C09E6576-2F8D-7D71-913A-E63EA9819B6E}" dt="2020-11-04T17:00:50.927" v="50" actId="20577"/>
          <ac:spMkLst>
            <pc:docMk/>
            <pc:sldMk cId="3009443887" sldId="496"/>
            <ac:spMk id="3" creationId="{00000000-0000-0000-0000-000000000000}"/>
          </ac:spMkLst>
        </pc:spChg>
      </pc:sldChg>
      <pc:sldChg chg="modSp">
        <pc:chgData name="Stapleton-Corcoran, Erin" userId="S::erinls2@uic.edu::028f4a3f-3d42-4797-ad92-e93d0b109bd1" providerId="AD" clId="Web-{C09E6576-2F8D-7D71-913A-E63EA9819B6E}" dt="2020-11-04T17:01:22.083" v="52" actId="1076"/>
        <pc:sldMkLst>
          <pc:docMk/>
          <pc:sldMk cId="4035231580" sldId="497"/>
        </pc:sldMkLst>
        <pc:spChg chg="mod">
          <ac:chgData name="Stapleton-Corcoran, Erin" userId="S::erinls2@uic.edu::028f4a3f-3d42-4797-ad92-e93d0b109bd1" providerId="AD" clId="Web-{C09E6576-2F8D-7D71-913A-E63EA9819B6E}" dt="2020-11-04T17:01:22.083" v="52" actId="1076"/>
          <ac:spMkLst>
            <pc:docMk/>
            <pc:sldMk cId="4035231580" sldId="497"/>
            <ac:spMk id="3" creationId="{00000000-0000-0000-0000-000000000000}"/>
          </ac:spMkLst>
        </pc:sp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DE72D1F-809F-4E90-8094-2542BC2DBF45}" type="doc">
      <dgm:prSet loTypeId="urn:microsoft.com/office/officeart/2005/8/layout/vList5" loCatId="list" qsTypeId="urn:microsoft.com/office/officeart/2005/8/quickstyle/simple1" qsCatId="simple" csTypeId="urn:microsoft.com/office/officeart/2005/8/colors/accent0_3" csCatId="mainScheme" phldr="1"/>
      <dgm:spPr/>
      <dgm:t>
        <a:bodyPr/>
        <a:lstStyle/>
        <a:p>
          <a:endParaRPr lang="en-US"/>
        </a:p>
      </dgm:t>
    </dgm:pt>
    <dgm:pt modelId="{AB6DF444-7D73-48EA-B8A0-713FA3197A8E}">
      <dgm:prSet/>
      <dgm:spPr>
        <a:solidFill>
          <a:schemeClr val="accent1">
            <a:lumMod val="75000"/>
          </a:schemeClr>
        </a:solidFill>
      </dgm:spPr>
      <dgm:t>
        <a:bodyPr/>
        <a:lstStyle/>
        <a:p>
          <a:pPr rtl="0"/>
          <a:r>
            <a:rPr lang="en-US" b="1"/>
            <a:t>Values/Ethics for Interprofessional Practice</a:t>
          </a:r>
        </a:p>
      </dgm:t>
    </dgm:pt>
    <dgm:pt modelId="{91E22AF4-DBA6-45DF-888A-1BD215D45C75}" type="parTrans" cxnId="{6DA4C001-70F6-46CB-93B4-FB85DCA8312D}">
      <dgm:prSet/>
      <dgm:spPr/>
      <dgm:t>
        <a:bodyPr/>
        <a:lstStyle/>
        <a:p>
          <a:endParaRPr lang="en-US"/>
        </a:p>
      </dgm:t>
    </dgm:pt>
    <dgm:pt modelId="{FC356083-3A74-4574-92BC-033E95DA527A}" type="sibTrans" cxnId="{6DA4C001-70F6-46CB-93B4-FB85DCA8312D}">
      <dgm:prSet/>
      <dgm:spPr/>
      <dgm:t>
        <a:bodyPr/>
        <a:lstStyle/>
        <a:p>
          <a:endParaRPr lang="en-US"/>
        </a:p>
      </dgm:t>
    </dgm:pt>
    <dgm:pt modelId="{3B1DFEFC-F474-42BD-B2C2-21ABB8088B1E}">
      <dgm:prSet/>
      <dgm:spPr>
        <a:solidFill>
          <a:schemeClr val="accent1">
            <a:lumMod val="75000"/>
          </a:schemeClr>
        </a:solidFill>
      </dgm:spPr>
      <dgm:t>
        <a:bodyPr/>
        <a:lstStyle/>
        <a:p>
          <a:pPr rtl="0"/>
          <a:r>
            <a:rPr lang="en-US" b="1"/>
            <a:t>Roles &amp; Responsibilities</a:t>
          </a:r>
        </a:p>
      </dgm:t>
    </dgm:pt>
    <dgm:pt modelId="{5BB0769D-CC94-4A65-ACAA-49C2BA6EA9C9}" type="parTrans" cxnId="{4F2A1375-2422-4530-AC39-F70FA18E076E}">
      <dgm:prSet/>
      <dgm:spPr/>
      <dgm:t>
        <a:bodyPr/>
        <a:lstStyle/>
        <a:p>
          <a:endParaRPr lang="en-US"/>
        </a:p>
      </dgm:t>
    </dgm:pt>
    <dgm:pt modelId="{4D6C9F48-25BD-4CFE-AB70-688B61AC60F4}" type="sibTrans" cxnId="{4F2A1375-2422-4530-AC39-F70FA18E076E}">
      <dgm:prSet/>
      <dgm:spPr/>
      <dgm:t>
        <a:bodyPr/>
        <a:lstStyle/>
        <a:p>
          <a:endParaRPr lang="en-US"/>
        </a:p>
      </dgm:t>
    </dgm:pt>
    <dgm:pt modelId="{C4E69C1B-ED49-4F4E-8E33-979016BFAA47}">
      <dgm:prSet/>
      <dgm:spPr>
        <a:solidFill>
          <a:schemeClr val="accent1">
            <a:lumMod val="75000"/>
          </a:schemeClr>
        </a:solidFill>
      </dgm:spPr>
      <dgm:t>
        <a:bodyPr/>
        <a:lstStyle/>
        <a:p>
          <a:pPr rtl="0"/>
          <a:r>
            <a:rPr lang="en-US" b="1"/>
            <a:t>Interprofessional Communication</a:t>
          </a:r>
        </a:p>
      </dgm:t>
    </dgm:pt>
    <dgm:pt modelId="{421A0259-D6F1-4CEA-878D-0B3EF73114F5}" type="parTrans" cxnId="{03D361D6-F205-48E4-B693-5E5EBD7B3589}">
      <dgm:prSet/>
      <dgm:spPr/>
      <dgm:t>
        <a:bodyPr/>
        <a:lstStyle/>
        <a:p>
          <a:endParaRPr lang="en-US"/>
        </a:p>
      </dgm:t>
    </dgm:pt>
    <dgm:pt modelId="{D07533B8-8E9A-426C-BA19-26345EE0E672}" type="sibTrans" cxnId="{03D361D6-F205-48E4-B693-5E5EBD7B3589}">
      <dgm:prSet/>
      <dgm:spPr/>
      <dgm:t>
        <a:bodyPr/>
        <a:lstStyle/>
        <a:p>
          <a:endParaRPr lang="en-US"/>
        </a:p>
      </dgm:t>
    </dgm:pt>
    <dgm:pt modelId="{6B635926-8A45-4CD7-8D70-93EC4E5A16C4}">
      <dgm:prSet/>
      <dgm:spPr>
        <a:solidFill>
          <a:schemeClr val="accent1">
            <a:lumMod val="75000"/>
          </a:schemeClr>
        </a:solidFill>
      </dgm:spPr>
      <dgm:t>
        <a:bodyPr/>
        <a:lstStyle/>
        <a:p>
          <a:pPr rtl="0"/>
          <a:r>
            <a:rPr lang="en-US" b="1"/>
            <a:t>Teams and Teamwork</a:t>
          </a:r>
        </a:p>
      </dgm:t>
    </dgm:pt>
    <dgm:pt modelId="{4CBA30DC-9CAC-4017-9EB9-BFAB89D0DC51}" type="parTrans" cxnId="{429E9A67-314C-4CC3-B417-102CE2998553}">
      <dgm:prSet/>
      <dgm:spPr/>
      <dgm:t>
        <a:bodyPr/>
        <a:lstStyle/>
        <a:p>
          <a:endParaRPr lang="en-US"/>
        </a:p>
      </dgm:t>
    </dgm:pt>
    <dgm:pt modelId="{6BEA60C1-4FBF-435F-A7BD-2BED3F043DFE}" type="sibTrans" cxnId="{429E9A67-314C-4CC3-B417-102CE2998553}">
      <dgm:prSet/>
      <dgm:spPr/>
      <dgm:t>
        <a:bodyPr/>
        <a:lstStyle/>
        <a:p>
          <a:endParaRPr lang="en-US"/>
        </a:p>
      </dgm:t>
    </dgm:pt>
    <dgm:pt modelId="{084D4EC8-F3B5-4F6A-9957-4C4453E8A4F9}">
      <dgm:prSet/>
      <dgm:spPr>
        <a:solidFill>
          <a:schemeClr val="accent1">
            <a:lumMod val="20000"/>
            <a:lumOff val="80000"/>
          </a:schemeClr>
        </a:solidFill>
      </dgm:spPr>
      <dgm:t>
        <a:bodyPr/>
        <a:lstStyle/>
        <a:p>
          <a:pPr marL="0" indent="0" rtl="0">
            <a:buFontTx/>
            <a:buNone/>
          </a:pPr>
          <a:r>
            <a:rPr lang="en-US" b="1"/>
            <a:t>Work with individuals of other professions to maintain a climate of mutual respect and shared values.</a:t>
          </a:r>
        </a:p>
      </dgm:t>
    </dgm:pt>
    <dgm:pt modelId="{FB30EBEC-46C3-446A-A93E-64D1E505814E}" type="parTrans" cxnId="{8B2BA110-85A9-4D4C-8D0D-E8A81019B8C3}">
      <dgm:prSet/>
      <dgm:spPr/>
      <dgm:t>
        <a:bodyPr/>
        <a:lstStyle/>
        <a:p>
          <a:endParaRPr lang="en-US"/>
        </a:p>
      </dgm:t>
    </dgm:pt>
    <dgm:pt modelId="{684A8833-D2A6-46F7-A9D4-02EDA35F598C}" type="sibTrans" cxnId="{8B2BA110-85A9-4D4C-8D0D-E8A81019B8C3}">
      <dgm:prSet/>
      <dgm:spPr/>
      <dgm:t>
        <a:bodyPr/>
        <a:lstStyle/>
        <a:p>
          <a:endParaRPr lang="en-US"/>
        </a:p>
      </dgm:t>
    </dgm:pt>
    <dgm:pt modelId="{F7F387D6-DE8D-4700-83CE-8B4034716CD0}">
      <dgm:prSet/>
      <dgm:spPr>
        <a:solidFill>
          <a:schemeClr val="accent1">
            <a:lumMod val="20000"/>
            <a:lumOff val="80000"/>
          </a:schemeClr>
        </a:solidFill>
      </dgm:spPr>
      <dgm:t>
        <a:bodyPr/>
        <a:lstStyle/>
        <a:p>
          <a:pPr marL="0" indent="0" rtl="0">
            <a:buFontTx/>
            <a:buNone/>
          </a:pPr>
          <a:r>
            <a:rPr lang="en-US" b="1"/>
            <a:t>Use the knowledge of one’s own role and those of other professions to appropriately assess and address the health care needs of patients and to promote and advance the health of populations</a:t>
          </a:r>
        </a:p>
      </dgm:t>
    </dgm:pt>
    <dgm:pt modelId="{CB067AEB-232F-4823-AC49-F97D259AD8E1}" type="parTrans" cxnId="{75E97D43-B5BB-4A31-9966-81DCF2B0F4C4}">
      <dgm:prSet/>
      <dgm:spPr/>
      <dgm:t>
        <a:bodyPr/>
        <a:lstStyle/>
        <a:p>
          <a:endParaRPr lang="en-US"/>
        </a:p>
      </dgm:t>
    </dgm:pt>
    <dgm:pt modelId="{04D0475E-92ED-4B6D-8B7B-706BC3864931}" type="sibTrans" cxnId="{75E97D43-B5BB-4A31-9966-81DCF2B0F4C4}">
      <dgm:prSet/>
      <dgm:spPr/>
      <dgm:t>
        <a:bodyPr/>
        <a:lstStyle/>
        <a:p>
          <a:endParaRPr lang="en-US"/>
        </a:p>
      </dgm:t>
    </dgm:pt>
    <dgm:pt modelId="{EC3D646F-59FD-46D3-A075-DEA726B3392C}">
      <dgm:prSet/>
      <dgm:spPr>
        <a:solidFill>
          <a:schemeClr val="accent1">
            <a:lumMod val="20000"/>
            <a:lumOff val="80000"/>
          </a:schemeClr>
        </a:solidFill>
      </dgm:spPr>
      <dgm:t>
        <a:bodyPr/>
        <a:lstStyle/>
        <a:p>
          <a:pPr marL="0" indent="0" rtl="0">
            <a:buFontTx/>
            <a:buNone/>
          </a:pPr>
          <a:r>
            <a:rPr lang="en-US" b="1"/>
            <a:t>Communicate with patients, families, communities and professionals in health and other fields in a responsive and responsible manner that supports a team approach to the promotion and maintenance of health and the prevention and treatment of disease.</a:t>
          </a:r>
        </a:p>
      </dgm:t>
    </dgm:pt>
    <dgm:pt modelId="{3A41C078-9804-43D9-9549-3702913B22DB}" type="parTrans" cxnId="{D1A0322E-949B-4C9F-8546-2D7CE6332372}">
      <dgm:prSet/>
      <dgm:spPr/>
      <dgm:t>
        <a:bodyPr/>
        <a:lstStyle/>
        <a:p>
          <a:endParaRPr lang="en-US"/>
        </a:p>
      </dgm:t>
    </dgm:pt>
    <dgm:pt modelId="{81129CF6-6C49-42F3-846D-536FCAA183F6}" type="sibTrans" cxnId="{D1A0322E-949B-4C9F-8546-2D7CE6332372}">
      <dgm:prSet/>
      <dgm:spPr/>
      <dgm:t>
        <a:bodyPr/>
        <a:lstStyle/>
        <a:p>
          <a:endParaRPr lang="en-US"/>
        </a:p>
      </dgm:t>
    </dgm:pt>
    <dgm:pt modelId="{7FF78A63-7DC5-41E9-83B8-F37EBE6B9267}">
      <dgm:prSet/>
      <dgm:spPr>
        <a:solidFill>
          <a:schemeClr val="accent1">
            <a:lumMod val="20000"/>
            <a:lumOff val="80000"/>
          </a:schemeClr>
        </a:solidFill>
      </dgm:spPr>
      <dgm:t>
        <a:bodyPr/>
        <a:lstStyle/>
        <a:p>
          <a:pPr marL="0" indent="-182880" rtl="0">
            <a:buFontTx/>
            <a:buNone/>
          </a:pPr>
          <a:r>
            <a:rPr lang="en-US" b="1"/>
            <a:t>Apply relationship-building values and the principles of team dynamics to perform effectively in different team roles to plan, deliver, and evaluation patient/population centered care and population health programs and policies that are safe, timely, efficient, effective and equitable.</a:t>
          </a:r>
        </a:p>
      </dgm:t>
    </dgm:pt>
    <dgm:pt modelId="{8B8A0FAA-A125-4930-A208-361611B6E082}" type="parTrans" cxnId="{E860890B-9D1B-4811-BDFA-C2266DBCF1EE}">
      <dgm:prSet/>
      <dgm:spPr/>
      <dgm:t>
        <a:bodyPr/>
        <a:lstStyle/>
        <a:p>
          <a:endParaRPr lang="en-US"/>
        </a:p>
      </dgm:t>
    </dgm:pt>
    <dgm:pt modelId="{175510DE-F022-4749-8EF4-ECF3074692D2}" type="sibTrans" cxnId="{E860890B-9D1B-4811-BDFA-C2266DBCF1EE}">
      <dgm:prSet/>
      <dgm:spPr/>
      <dgm:t>
        <a:bodyPr/>
        <a:lstStyle/>
        <a:p>
          <a:endParaRPr lang="en-US"/>
        </a:p>
      </dgm:t>
    </dgm:pt>
    <dgm:pt modelId="{AADBBB82-1E37-46D7-A8ED-0E86E5A74481}" type="pres">
      <dgm:prSet presAssocID="{5DE72D1F-809F-4E90-8094-2542BC2DBF45}" presName="Name0" presStyleCnt="0">
        <dgm:presLayoutVars>
          <dgm:dir/>
          <dgm:animLvl val="lvl"/>
          <dgm:resizeHandles val="exact"/>
        </dgm:presLayoutVars>
      </dgm:prSet>
      <dgm:spPr/>
    </dgm:pt>
    <dgm:pt modelId="{3E5181DC-09FF-4871-B6A4-EF6FB3AAD43E}" type="pres">
      <dgm:prSet presAssocID="{AB6DF444-7D73-48EA-B8A0-713FA3197A8E}" presName="linNode" presStyleCnt="0"/>
      <dgm:spPr/>
    </dgm:pt>
    <dgm:pt modelId="{856EA835-378F-4506-8C22-1F95B3E69AF3}" type="pres">
      <dgm:prSet presAssocID="{AB6DF444-7D73-48EA-B8A0-713FA3197A8E}" presName="parentText" presStyleLbl="node1" presStyleIdx="0" presStyleCnt="4">
        <dgm:presLayoutVars>
          <dgm:chMax val="1"/>
          <dgm:bulletEnabled val="1"/>
        </dgm:presLayoutVars>
      </dgm:prSet>
      <dgm:spPr/>
    </dgm:pt>
    <dgm:pt modelId="{05D1233C-001B-4AB8-9C40-776C489B82BE}" type="pres">
      <dgm:prSet presAssocID="{AB6DF444-7D73-48EA-B8A0-713FA3197A8E}" presName="descendantText" presStyleLbl="alignAccFollowNode1" presStyleIdx="0" presStyleCnt="4">
        <dgm:presLayoutVars>
          <dgm:bulletEnabled val="1"/>
        </dgm:presLayoutVars>
      </dgm:prSet>
      <dgm:spPr/>
    </dgm:pt>
    <dgm:pt modelId="{44730379-A559-40B2-B5AC-426EDF7C973A}" type="pres">
      <dgm:prSet presAssocID="{FC356083-3A74-4574-92BC-033E95DA527A}" presName="sp" presStyleCnt="0"/>
      <dgm:spPr/>
    </dgm:pt>
    <dgm:pt modelId="{35B1D381-F1EC-428F-8457-E6491F70BA7D}" type="pres">
      <dgm:prSet presAssocID="{3B1DFEFC-F474-42BD-B2C2-21ABB8088B1E}" presName="linNode" presStyleCnt="0"/>
      <dgm:spPr/>
    </dgm:pt>
    <dgm:pt modelId="{1F5FAAF0-E12B-4E73-8DE6-04FF8847D4E3}" type="pres">
      <dgm:prSet presAssocID="{3B1DFEFC-F474-42BD-B2C2-21ABB8088B1E}" presName="parentText" presStyleLbl="node1" presStyleIdx="1" presStyleCnt="4">
        <dgm:presLayoutVars>
          <dgm:chMax val="1"/>
          <dgm:bulletEnabled val="1"/>
        </dgm:presLayoutVars>
      </dgm:prSet>
      <dgm:spPr/>
    </dgm:pt>
    <dgm:pt modelId="{78B499E1-8256-4408-9B29-90704AD0439D}" type="pres">
      <dgm:prSet presAssocID="{3B1DFEFC-F474-42BD-B2C2-21ABB8088B1E}" presName="descendantText" presStyleLbl="alignAccFollowNode1" presStyleIdx="1" presStyleCnt="4">
        <dgm:presLayoutVars>
          <dgm:bulletEnabled val="1"/>
        </dgm:presLayoutVars>
      </dgm:prSet>
      <dgm:spPr/>
    </dgm:pt>
    <dgm:pt modelId="{5399FAFC-13AE-412D-8A68-89E5203EF718}" type="pres">
      <dgm:prSet presAssocID="{4D6C9F48-25BD-4CFE-AB70-688B61AC60F4}" presName="sp" presStyleCnt="0"/>
      <dgm:spPr/>
    </dgm:pt>
    <dgm:pt modelId="{C6DE88A8-606F-4CD5-B5AC-C8D2C75A18A7}" type="pres">
      <dgm:prSet presAssocID="{C4E69C1B-ED49-4F4E-8E33-979016BFAA47}" presName="linNode" presStyleCnt="0"/>
      <dgm:spPr/>
    </dgm:pt>
    <dgm:pt modelId="{D0BF3002-755F-4006-93AD-50A6ABCC21FE}" type="pres">
      <dgm:prSet presAssocID="{C4E69C1B-ED49-4F4E-8E33-979016BFAA47}" presName="parentText" presStyleLbl="node1" presStyleIdx="2" presStyleCnt="4">
        <dgm:presLayoutVars>
          <dgm:chMax val="1"/>
          <dgm:bulletEnabled val="1"/>
        </dgm:presLayoutVars>
      </dgm:prSet>
      <dgm:spPr/>
    </dgm:pt>
    <dgm:pt modelId="{CC29E14B-559E-42CC-B285-35BFB91AB2BE}" type="pres">
      <dgm:prSet presAssocID="{C4E69C1B-ED49-4F4E-8E33-979016BFAA47}" presName="descendantText" presStyleLbl="alignAccFollowNode1" presStyleIdx="2" presStyleCnt="4">
        <dgm:presLayoutVars>
          <dgm:bulletEnabled val="1"/>
        </dgm:presLayoutVars>
      </dgm:prSet>
      <dgm:spPr/>
    </dgm:pt>
    <dgm:pt modelId="{2C624CB4-93BA-4B65-BA15-47656FCA2F4B}" type="pres">
      <dgm:prSet presAssocID="{D07533B8-8E9A-426C-BA19-26345EE0E672}" presName="sp" presStyleCnt="0"/>
      <dgm:spPr/>
    </dgm:pt>
    <dgm:pt modelId="{8BA37CE0-FC34-495A-997B-4A955FCD2919}" type="pres">
      <dgm:prSet presAssocID="{6B635926-8A45-4CD7-8D70-93EC4E5A16C4}" presName="linNode" presStyleCnt="0"/>
      <dgm:spPr/>
    </dgm:pt>
    <dgm:pt modelId="{C0B1493E-6E36-4165-A010-0DD7909C7277}" type="pres">
      <dgm:prSet presAssocID="{6B635926-8A45-4CD7-8D70-93EC4E5A16C4}" presName="parentText" presStyleLbl="node1" presStyleIdx="3" presStyleCnt="4">
        <dgm:presLayoutVars>
          <dgm:chMax val="1"/>
          <dgm:bulletEnabled val="1"/>
        </dgm:presLayoutVars>
      </dgm:prSet>
      <dgm:spPr/>
    </dgm:pt>
    <dgm:pt modelId="{69595D5A-C028-4BB9-99BC-0EFE6CFA2B85}" type="pres">
      <dgm:prSet presAssocID="{6B635926-8A45-4CD7-8D70-93EC4E5A16C4}" presName="descendantText" presStyleLbl="alignAccFollowNode1" presStyleIdx="3" presStyleCnt="4">
        <dgm:presLayoutVars>
          <dgm:bulletEnabled val="1"/>
        </dgm:presLayoutVars>
      </dgm:prSet>
      <dgm:spPr/>
    </dgm:pt>
  </dgm:ptLst>
  <dgm:cxnLst>
    <dgm:cxn modelId="{6DA4C001-70F6-46CB-93B4-FB85DCA8312D}" srcId="{5DE72D1F-809F-4E90-8094-2542BC2DBF45}" destId="{AB6DF444-7D73-48EA-B8A0-713FA3197A8E}" srcOrd="0" destOrd="0" parTransId="{91E22AF4-DBA6-45DF-888A-1BD215D45C75}" sibTransId="{FC356083-3A74-4574-92BC-033E95DA527A}"/>
    <dgm:cxn modelId="{E860890B-9D1B-4811-BDFA-C2266DBCF1EE}" srcId="{6B635926-8A45-4CD7-8D70-93EC4E5A16C4}" destId="{7FF78A63-7DC5-41E9-83B8-F37EBE6B9267}" srcOrd="0" destOrd="0" parTransId="{8B8A0FAA-A125-4930-A208-361611B6E082}" sibTransId="{175510DE-F022-4749-8EF4-ECF3074692D2}"/>
    <dgm:cxn modelId="{8B2BA110-85A9-4D4C-8D0D-E8A81019B8C3}" srcId="{AB6DF444-7D73-48EA-B8A0-713FA3197A8E}" destId="{084D4EC8-F3B5-4F6A-9957-4C4453E8A4F9}" srcOrd="0" destOrd="0" parTransId="{FB30EBEC-46C3-446A-A93E-64D1E505814E}" sibTransId="{684A8833-D2A6-46F7-A9D4-02EDA35F598C}"/>
    <dgm:cxn modelId="{FB2ECF11-53FD-4FD6-946D-81F441C5BAD0}" type="presOf" srcId="{5DE72D1F-809F-4E90-8094-2542BC2DBF45}" destId="{AADBBB82-1E37-46D7-A8ED-0E86E5A74481}" srcOrd="0" destOrd="0" presId="urn:microsoft.com/office/officeart/2005/8/layout/vList5"/>
    <dgm:cxn modelId="{FED9DC2C-4473-4AD4-98FF-3DA2A483C968}" type="presOf" srcId="{F7F387D6-DE8D-4700-83CE-8B4034716CD0}" destId="{78B499E1-8256-4408-9B29-90704AD0439D}" srcOrd="0" destOrd="0" presId="urn:microsoft.com/office/officeart/2005/8/layout/vList5"/>
    <dgm:cxn modelId="{D1A0322E-949B-4C9F-8546-2D7CE6332372}" srcId="{C4E69C1B-ED49-4F4E-8E33-979016BFAA47}" destId="{EC3D646F-59FD-46D3-A075-DEA726B3392C}" srcOrd="0" destOrd="0" parTransId="{3A41C078-9804-43D9-9549-3702913B22DB}" sibTransId="{81129CF6-6C49-42F3-846D-536FCAA183F6}"/>
    <dgm:cxn modelId="{E9D98060-FBF6-4806-85BD-A8EC3250CF51}" type="presOf" srcId="{6B635926-8A45-4CD7-8D70-93EC4E5A16C4}" destId="{C0B1493E-6E36-4165-A010-0DD7909C7277}" srcOrd="0" destOrd="0" presId="urn:microsoft.com/office/officeart/2005/8/layout/vList5"/>
    <dgm:cxn modelId="{DDCF7843-0B1D-4E1A-BAF6-5C1B6C5AFB81}" type="presOf" srcId="{AB6DF444-7D73-48EA-B8A0-713FA3197A8E}" destId="{856EA835-378F-4506-8C22-1F95B3E69AF3}" srcOrd="0" destOrd="0" presId="urn:microsoft.com/office/officeart/2005/8/layout/vList5"/>
    <dgm:cxn modelId="{75E97D43-B5BB-4A31-9966-81DCF2B0F4C4}" srcId="{3B1DFEFC-F474-42BD-B2C2-21ABB8088B1E}" destId="{F7F387D6-DE8D-4700-83CE-8B4034716CD0}" srcOrd="0" destOrd="0" parTransId="{CB067AEB-232F-4823-AC49-F97D259AD8E1}" sibTransId="{04D0475E-92ED-4B6D-8B7B-706BC3864931}"/>
    <dgm:cxn modelId="{429E9A67-314C-4CC3-B417-102CE2998553}" srcId="{5DE72D1F-809F-4E90-8094-2542BC2DBF45}" destId="{6B635926-8A45-4CD7-8D70-93EC4E5A16C4}" srcOrd="3" destOrd="0" parTransId="{4CBA30DC-9CAC-4017-9EB9-BFAB89D0DC51}" sibTransId="{6BEA60C1-4FBF-435F-A7BD-2BED3F043DFE}"/>
    <dgm:cxn modelId="{61A27553-D40E-48EB-AD59-974D5BBA8506}" type="presOf" srcId="{7FF78A63-7DC5-41E9-83B8-F37EBE6B9267}" destId="{69595D5A-C028-4BB9-99BC-0EFE6CFA2B85}" srcOrd="0" destOrd="0" presId="urn:microsoft.com/office/officeart/2005/8/layout/vList5"/>
    <dgm:cxn modelId="{4F2A1375-2422-4530-AC39-F70FA18E076E}" srcId="{5DE72D1F-809F-4E90-8094-2542BC2DBF45}" destId="{3B1DFEFC-F474-42BD-B2C2-21ABB8088B1E}" srcOrd="1" destOrd="0" parTransId="{5BB0769D-CC94-4A65-ACAA-49C2BA6EA9C9}" sibTransId="{4D6C9F48-25BD-4CFE-AB70-688B61AC60F4}"/>
    <dgm:cxn modelId="{AFD51E7C-6E92-4726-B9CC-6FFA1225EE81}" type="presOf" srcId="{C4E69C1B-ED49-4F4E-8E33-979016BFAA47}" destId="{D0BF3002-755F-4006-93AD-50A6ABCC21FE}" srcOrd="0" destOrd="0" presId="urn:microsoft.com/office/officeart/2005/8/layout/vList5"/>
    <dgm:cxn modelId="{23D6AA90-C6B5-4FAC-AADC-C4AC3D9BE69B}" type="presOf" srcId="{3B1DFEFC-F474-42BD-B2C2-21ABB8088B1E}" destId="{1F5FAAF0-E12B-4E73-8DE6-04FF8847D4E3}" srcOrd="0" destOrd="0" presId="urn:microsoft.com/office/officeart/2005/8/layout/vList5"/>
    <dgm:cxn modelId="{DB17F3A9-E656-40EB-A555-1CAF5E9F2601}" type="presOf" srcId="{EC3D646F-59FD-46D3-A075-DEA726B3392C}" destId="{CC29E14B-559E-42CC-B285-35BFB91AB2BE}" srcOrd="0" destOrd="0" presId="urn:microsoft.com/office/officeart/2005/8/layout/vList5"/>
    <dgm:cxn modelId="{220D8CB1-1895-453D-9409-8D7850055E1C}" type="presOf" srcId="{084D4EC8-F3B5-4F6A-9957-4C4453E8A4F9}" destId="{05D1233C-001B-4AB8-9C40-776C489B82BE}" srcOrd="0" destOrd="0" presId="urn:microsoft.com/office/officeart/2005/8/layout/vList5"/>
    <dgm:cxn modelId="{03D361D6-F205-48E4-B693-5E5EBD7B3589}" srcId="{5DE72D1F-809F-4E90-8094-2542BC2DBF45}" destId="{C4E69C1B-ED49-4F4E-8E33-979016BFAA47}" srcOrd="2" destOrd="0" parTransId="{421A0259-D6F1-4CEA-878D-0B3EF73114F5}" sibTransId="{D07533B8-8E9A-426C-BA19-26345EE0E672}"/>
    <dgm:cxn modelId="{03456AC4-81F0-41AB-964F-B5E48CAD2FCE}" type="presParOf" srcId="{AADBBB82-1E37-46D7-A8ED-0E86E5A74481}" destId="{3E5181DC-09FF-4871-B6A4-EF6FB3AAD43E}" srcOrd="0" destOrd="0" presId="urn:microsoft.com/office/officeart/2005/8/layout/vList5"/>
    <dgm:cxn modelId="{6BA4FC8C-D34D-4E3D-A4AD-F9A5884E5465}" type="presParOf" srcId="{3E5181DC-09FF-4871-B6A4-EF6FB3AAD43E}" destId="{856EA835-378F-4506-8C22-1F95B3E69AF3}" srcOrd="0" destOrd="0" presId="urn:microsoft.com/office/officeart/2005/8/layout/vList5"/>
    <dgm:cxn modelId="{E716E78A-FC9A-408A-BFBB-EAB597D77B55}" type="presParOf" srcId="{3E5181DC-09FF-4871-B6A4-EF6FB3AAD43E}" destId="{05D1233C-001B-4AB8-9C40-776C489B82BE}" srcOrd="1" destOrd="0" presId="urn:microsoft.com/office/officeart/2005/8/layout/vList5"/>
    <dgm:cxn modelId="{D432EFA4-7158-4056-84A5-6579D0C1A1E6}" type="presParOf" srcId="{AADBBB82-1E37-46D7-A8ED-0E86E5A74481}" destId="{44730379-A559-40B2-B5AC-426EDF7C973A}" srcOrd="1" destOrd="0" presId="urn:microsoft.com/office/officeart/2005/8/layout/vList5"/>
    <dgm:cxn modelId="{FA5EE507-B97D-46CE-A279-C2EE8BAB64A2}" type="presParOf" srcId="{AADBBB82-1E37-46D7-A8ED-0E86E5A74481}" destId="{35B1D381-F1EC-428F-8457-E6491F70BA7D}" srcOrd="2" destOrd="0" presId="urn:microsoft.com/office/officeart/2005/8/layout/vList5"/>
    <dgm:cxn modelId="{BDDB0C1D-C214-46DA-9274-9DB0370C2E63}" type="presParOf" srcId="{35B1D381-F1EC-428F-8457-E6491F70BA7D}" destId="{1F5FAAF0-E12B-4E73-8DE6-04FF8847D4E3}" srcOrd="0" destOrd="0" presId="urn:microsoft.com/office/officeart/2005/8/layout/vList5"/>
    <dgm:cxn modelId="{75D42AA2-1E30-440C-8A92-84EEE2098F9D}" type="presParOf" srcId="{35B1D381-F1EC-428F-8457-E6491F70BA7D}" destId="{78B499E1-8256-4408-9B29-90704AD0439D}" srcOrd="1" destOrd="0" presId="urn:microsoft.com/office/officeart/2005/8/layout/vList5"/>
    <dgm:cxn modelId="{55EA52BF-36C9-4DF9-889D-90CDEFACDFA7}" type="presParOf" srcId="{AADBBB82-1E37-46D7-A8ED-0E86E5A74481}" destId="{5399FAFC-13AE-412D-8A68-89E5203EF718}" srcOrd="3" destOrd="0" presId="urn:microsoft.com/office/officeart/2005/8/layout/vList5"/>
    <dgm:cxn modelId="{61FFA600-AA7B-423C-A2A0-CCB78FF18055}" type="presParOf" srcId="{AADBBB82-1E37-46D7-A8ED-0E86E5A74481}" destId="{C6DE88A8-606F-4CD5-B5AC-C8D2C75A18A7}" srcOrd="4" destOrd="0" presId="urn:microsoft.com/office/officeart/2005/8/layout/vList5"/>
    <dgm:cxn modelId="{3F1C06CE-6B75-4C70-AF9A-F6A925B1BAFF}" type="presParOf" srcId="{C6DE88A8-606F-4CD5-B5AC-C8D2C75A18A7}" destId="{D0BF3002-755F-4006-93AD-50A6ABCC21FE}" srcOrd="0" destOrd="0" presId="urn:microsoft.com/office/officeart/2005/8/layout/vList5"/>
    <dgm:cxn modelId="{15DB51B4-DFDE-4C94-A499-47B103B4637A}" type="presParOf" srcId="{C6DE88A8-606F-4CD5-B5AC-C8D2C75A18A7}" destId="{CC29E14B-559E-42CC-B285-35BFB91AB2BE}" srcOrd="1" destOrd="0" presId="urn:microsoft.com/office/officeart/2005/8/layout/vList5"/>
    <dgm:cxn modelId="{D91A9565-70F2-44B4-85B2-8F56659C7559}" type="presParOf" srcId="{AADBBB82-1E37-46D7-A8ED-0E86E5A74481}" destId="{2C624CB4-93BA-4B65-BA15-47656FCA2F4B}" srcOrd="5" destOrd="0" presId="urn:microsoft.com/office/officeart/2005/8/layout/vList5"/>
    <dgm:cxn modelId="{E4579BB7-4C50-4D4E-BA8B-A16C829CB14D}" type="presParOf" srcId="{AADBBB82-1E37-46D7-A8ED-0E86E5A74481}" destId="{8BA37CE0-FC34-495A-997B-4A955FCD2919}" srcOrd="6" destOrd="0" presId="urn:microsoft.com/office/officeart/2005/8/layout/vList5"/>
    <dgm:cxn modelId="{D21B3096-D4FB-40DE-BD9F-89B5F4BABBA1}" type="presParOf" srcId="{8BA37CE0-FC34-495A-997B-4A955FCD2919}" destId="{C0B1493E-6E36-4165-A010-0DD7909C7277}" srcOrd="0" destOrd="0" presId="urn:microsoft.com/office/officeart/2005/8/layout/vList5"/>
    <dgm:cxn modelId="{3DE35AD9-2EEE-4B41-BAD1-746FAEB99DB9}" type="presParOf" srcId="{8BA37CE0-FC34-495A-997B-4A955FCD2919}" destId="{69595D5A-C028-4BB9-99BC-0EFE6CFA2B85}" srcOrd="1" destOrd="0" presId="urn:microsoft.com/office/officeart/2005/8/layout/vList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A1F93F1-C08A-4A84-9ABC-9098968DB180}" type="doc">
      <dgm:prSet loTypeId="urn:microsoft.com/office/officeart/2005/8/layout/vProcess5" loCatId="process" qsTypeId="urn:microsoft.com/office/officeart/2005/8/quickstyle/simple1" qsCatId="simple" csTypeId="urn:microsoft.com/office/officeart/2005/8/colors/accent1_2" csCatId="accent1" phldr="1"/>
      <dgm:spPr/>
      <dgm:t>
        <a:bodyPr/>
        <a:lstStyle/>
        <a:p>
          <a:endParaRPr lang="en-US"/>
        </a:p>
      </dgm:t>
    </dgm:pt>
    <dgm:pt modelId="{EEB3BDDE-2272-4E8D-9F73-E0E84E0FFE73}">
      <dgm:prSet custT="1"/>
      <dgm:spPr/>
      <dgm:t>
        <a:bodyPr/>
        <a:lstStyle/>
        <a:p>
          <a:r>
            <a:rPr lang="en-US" sz="1800"/>
            <a:t>A team member responds immediately. Other team members adjust  what they are engaged in doing to put the patient in immediate need at the center of their decision making. (VE1, RR9, TT11)</a:t>
          </a:r>
        </a:p>
      </dgm:t>
    </dgm:pt>
    <dgm:pt modelId="{31F0C6F9-7395-4B02-802B-FBD0206CAEF9}" type="parTrans" cxnId="{FED7B341-9DC7-47FB-940D-A92AE047780D}">
      <dgm:prSet/>
      <dgm:spPr/>
      <dgm:t>
        <a:bodyPr/>
        <a:lstStyle/>
        <a:p>
          <a:endParaRPr lang="en-US"/>
        </a:p>
      </dgm:t>
    </dgm:pt>
    <dgm:pt modelId="{8A347429-528B-4B39-920E-ACC6D45EDEFC}" type="sibTrans" cxnId="{FED7B341-9DC7-47FB-940D-A92AE047780D}">
      <dgm:prSet/>
      <dgm:spPr/>
      <dgm:t>
        <a:bodyPr/>
        <a:lstStyle/>
        <a:p>
          <a:endParaRPr lang="en-US"/>
        </a:p>
      </dgm:t>
    </dgm:pt>
    <dgm:pt modelId="{A431C765-14C4-423F-8005-ECFE62E0ECE3}">
      <dgm:prSet custT="1"/>
      <dgm:spPr/>
      <dgm:t>
        <a:bodyPr/>
        <a:lstStyle/>
        <a:p>
          <a:r>
            <a:rPr lang="en-US" sz="1800"/>
            <a:t>A team member who is qualified to safely move the patient steps in and other team members triage the activities left behind by the members who intervene. (VE4, VE6, RR6, CC2)</a:t>
          </a:r>
        </a:p>
      </dgm:t>
    </dgm:pt>
    <dgm:pt modelId="{E868849F-77F6-4FBA-AA67-4D20E8CC8A9B}" type="parTrans" cxnId="{3EE52663-7EC4-4D7C-A077-E770B404027B}">
      <dgm:prSet/>
      <dgm:spPr/>
      <dgm:t>
        <a:bodyPr/>
        <a:lstStyle/>
        <a:p>
          <a:endParaRPr lang="en-US"/>
        </a:p>
      </dgm:t>
    </dgm:pt>
    <dgm:pt modelId="{797C8B8E-119C-403F-8A2B-5D4D38C8ED98}" type="sibTrans" cxnId="{3EE52663-7EC4-4D7C-A077-E770B404027B}">
      <dgm:prSet/>
      <dgm:spPr/>
      <dgm:t>
        <a:bodyPr/>
        <a:lstStyle/>
        <a:p>
          <a:endParaRPr lang="en-US"/>
        </a:p>
      </dgm:t>
    </dgm:pt>
    <dgm:pt modelId="{DAF14340-AD64-4456-A043-E2108D2D9587}">
      <dgm:prSet custT="1"/>
      <dgm:spPr/>
      <dgm:t>
        <a:bodyPr/>
        <a:lstStyle/>
        <a:p>
          <a:r>
            <a:rPr lang="en-US" sz="1800"/>
            <a:t>A qualified team member assesses for injuries, assesses any reason for the fall that requires further evaluation and shares their assessment with the rest of the team. (VE8, VE10, RR9, CC2, TT4)</a:t>
          </a:r>
        </a:p>
      </dgm:t>
    </dgm:pt>
    <dgm:pt modelId="{2C6C4333-0C0A-4A9E-81E0-0E2FC21E0C7A}" type="parTrans" cxnId="{9572EE38-9C4B-436B-B6AA-DC1A42DB4CE5}">
      <dgm:prSet/>
      <dgm:spPr/>
      <dgm:t>
        <a:bodyPr/>
        <a:lstStyle/>
        <a:p>
          <a:endParaRPr lang="en-US"/>
        </a:p>
      </dgm:t>
    </dgm:pt>
    <dgm:pt modelId="{9C9D43BA-3CC5-489F-B743-25B5F2FB748D}" type="sibTrans" cxnId="{9572EE38-9C4B-436B-B6AA-DC1A42DB4CE5}">
      <dgm:prSet/>
      <dgm:spPr/>
      <dgm:t>
        <a:bodyPr/>
        <a:lstStyle/>
        <a:p>
          <a:endParaRPr lang="en-US"/>
        </a:p>
      </dgm:t>
    </dgm:pt>
    <dgm:pt modelId="{E63A2683-DD18-42C8-B6D9-75F55B63E310}">
      <dgm:prSet custT="1"/>
      <dgm:spPr/>
      <dgm:t>
        <a:bodyPr/>
        <a:lstStyle/>
        <a:p>
          <a:r>
            <a:rPr lang="en-US" sz="1800"/>
            <a:t>The patient, who is uninjured, participates in a discussion with a designated team member to determine what the patient’s thinks about the fall. (VE2, VE9, CC2, TT7)</a:t>
          </a:r>
        </a:p>
      </dgm:t>
    </dgm:pt>
    <dgm:pt modelId="{08128336-8562-4282-A60B-92A9406C8119}" type="parTrans" cxnId="{265D9129-1B71-4FD5-B17D-5AF99ACFCA1A}">
      <dgm:prSet/>
      <dgm:spPr/>
      <dgm:t>
        <a:bodyPr/>
        <a:lstStyle/>
        <a:p>
          <a:endParaRPr lang="en-US"/>
        </a:p>
      </dgm:t>
    </dgm:pt>
    <dgm:pt modelId="{9170D958-6F81-4236-B219-1D9130027A55}" type="sibTrans" cxnId="{265D9129-1B71-4FD5-B17D-5AF99ACFCA1A}">
      <dgm:prSet/>
      <dgm:spPr/>
      <dgm:t>
        <a:bodyPr/>
        <a:lstStyle/>
        <a:p>
          <a:endParaRPr lang="en-US"/>
        </a:p>
      </dgm:t>
    </dgm:pt>
    <dgm:pt modelId="{F13899EE-CDC7-4774-8697-0136E7DCFD53}">
      <dgm:prSet custT="1"/>
      <dgm:spPr/>
      <dgm:t>
        <a:bodyPr/>
        <a:lstStyle/>
        <a:p>
          <a:r>
            <a:rPr lang="en-US" sz="1800"/>
            <a:t>Team members discuss the situation, decide on next steps, who will be responsible for each action, and review the plan with the patient who either agrees or proposes their own plan. (VE1, RR6, CC2,TT3, TT4)  </a:t>
          </a:r>
        </a:p>
      </dgm:t>
    </dgm:pt>
    <dgm:pt modelId="{983D4B04-B28C-4E2A-8E33-742EC2299B32}" type="parTrans" cxnId="{B9418026-0CFD-423D-9305-7A2BCF808FB7}">
      <dgm:prSet/>
      <dgm:spPr/>
      <dgm:t>
        <a:bodyPr/>
        <a:lstStyle/>
        <a:p>
          <a:endParaRPr lang="en-US"/>
        </a:p>
      </dgm:t>
    </dgm:pt>
    <dgm:pt modelId="{3BB15AC0-4C29-4399-858E-23DEA057943C}" type="sibTrans" cxnId="{B9418026-0CFD-423D-9305-7A2BCF808FB7}">
      <dgm:prSet/>
      <dgm:spPr/>
      <dgm:t>
        <a:bodyPr/>
        <a:lstStyle/>
        <a:p>
          <a:endParaRPr lang="en-US"/>
        </a:p>
      </dgm:t>
    </dgm:pt>
    <dgm:pt modelId="{03D2C30C-1994-4095-906F-1B922BD8F6F9}">
      <dgm:prSet/>
      <dgm:spPr/>
      <dgm:t>
        <a:bodyPr/>
        <a:lstStyle/>
        <a:p>
          <a:endParaRPr lang="en-US"/>
        </a:p>
      </dgm:t>
    </dgm:pt>
    <dgm:pt modelId="{A3C3CF89-5FC1-4511-9906-9349DE4246DE}" type="parTrans" cxnId="{EBA3C854-7F79-446A-BC9C-8EE5FD9413E9}">
      <dgm:prSet/>
      <dgm:spPr/>
      <dgm:t>
        <a:bodyPr/>
        <a:lstStyle/>
        <a:p>
          <a:endParaRPr lang="en-US"/>
        </a:p>
      </dgm:t>
    </dgm:pt>
    <dgm:pt modelId="{60EF5B4D-6F25-4FFA-9E31-6104138F2F12}" type="sibTrans" cxnId="{EBA3C854-7F79-446A-BC9C-8EE5FD9413E9}">
      <dgm:prSet/>
      <dgm:spPr/>
      <dgm:t>
        <a:bodyPr/>
        <a:lstStyle/>
        <a:p>
          <a:endParaRPr lang="en-US"/>
        </a:p>
      </dgm:t>
    </dgm:pt>
    <dgm:pt modelId="{A43C8EA6-C572-49B6-8F84-F6577289AF64}" type="pres">
      <dgm:prSet presAssocID="{6A1F93F1-C08A-4A84-9ABC-9098968DB180}" presName="outerComposite" presStyleCnt="0">
        <dgm:presLayoutVars>
          <dgm:chMax val="5"/>
          <dgm:dir/>
          <dgm:resizeHandles val="exact"/>
        </dgm:presLayoutVars>
      </dgm:prSet>
      <dgm:spPr/>
    </dgm:pt>
    <dgm:pt modelId="{914E4DE1-7953-455F-A894-9AF4546785FE}" type="pres">
      <dgm:prSet presAssocID="{6A1F93F1-C08A-4A84-9ABC-9098968DB180}" presName="dummyMaxCanvas" presStyleCnt="0">
        <dgm:presLayoutVars/>
      </dgm:prSet>
      <dgm:spPr/>
    </dgm:pt>
    <dgm:pt modelId="{1FDD424A-5276-4D17-92B9-68598ACA79C5}" type="pres">
      <dgm:prSet presAssocID="{6A1F93F1-C08A-4A84-9ABC-9098968DB180}" presName="FiveNodes_1" presStyleLbl="node1" presStyleIdx="0" presStyleCnt="5">
        <dgm:presLayoutVars>
          <dgm:bulletEnabled val="1"/>
        </dgm:presLayoutVars>
      </dgm:prSet>
      <dgm:spPr/>
    </dgm:pt>
    <dgm:pt modelId="{327199AE-4CEB-41C2-B56E-00C8C4A10D85}" type="pres">
      <dgm:prSet presAssocID="{6A1F93F1-C08A-4A84-9ABC-9098968DB180}" presName="FiveNodes_2" presStyleLbl="node1" presStyleIdx="1" presStyleCnt="5">
        <dgm:presLayoutVars>
          <dgm:bulletEnabled val="1"/>
        </dgm:presLayoutVars>
      </dgm:prSet>
      <dgm:spPr/>
    </dgm:pt>
    <dgm:pt modelId="{7AC60C47-5F01-4570-B5B1-B52103DAACE4}" type="pres">
      <dgm:prSet presAssocID="{6A1F93F1-C08A-4A84-9ABC-9098968DB180}" presName="FiveNodes_3" presStyleLbl="node1" presStyleIdx="2" presStyleCnt="5">
        <dgm:presLayoutVars>
          <dgm:bulletEnabled val="1"/>
        </dgm:presLayoutVars>
      </dgm:prSet>
      <dgm:spPr/>
    </dgm:pt>
    <dgm:pt modelId="{7CBDD72D-F5F2-4888-A9DB-CBB79CAAEF18}" type="pres">
      <dgm:prSet presAssocID="{6A1F93F1-C08A-4A84-9ABC-9098968DB180}" presName="FiveNodes_4" presStyleLbl="node1" presStyleIdx="3" presStyleCnt="5">
        <dgm:presLayoutVars>
          <dgm:bulletEnabled val="1"/>
        </dgm:presLayoutVars>
      </dgm:prSet>
      <dgm:spPr/>
    </dgm:pt>
    <dgm:pt modelId="{F7984230-2546-4940-97BD-5C57045BBF2E}" type="pres">
      <dgm:prSet presAssocID="{6A1F93F1-C08A-4A84-9ABC-9098968DB180}" presName="FiveNodes_5" presStyleLbl="node1" presStyleIdx="4" presStyleCnt="5" custScaleY="112278">
        <dgm:presLayoutVars>
          <dgm:bulletEnabled val="1"/>
        </dgm:presLayoutVars>
      </dgm:prSet>
      <dgm:spPr/>
    </dgm:pt>
    <dgm:pt modelId="{A81160BE-9526-40F2-9875-8D1662575A17}" type="pres">
      <dgm:prSet presAssocID="{6A1F93F1-C08A-4A84-9ABC-9098968DB180}" presName="FiveConn_1-2" presStyleLbl="fgAccFollowNode1" presStyleIdx="0" presStyleCnt="4">
        <dgm:presLayoutVars>
          <dgm:bulletEnabled val="1"/>
        </dgm:presLayoutVars>
      </dgm:prSet>
      <dgm:spPr/>
    </dgm:pt>
    <dgm:pt modelId="{F01276E1-0525-4C7A-AB15-A0056203BF0C}" type="pres">
      <dgm:prSet presAssocID="{6A1F93F1-C08A-4A84-9ABC-9098968DB180}" presName="FiveConn_2-3" presStyleLbl="fgAccFollowNode1" presStyleIdx="1" presStyleCnt="4">
        <dgm:presLayoutVars>
          <dgm:bulletEnabled val="1"/>
        </dgm:presLayoutVars>
      </dgm:prSet>
      <dgm:spPr/>
    </dgm:pt>
    <dgm:pt modelId="{5B4B493F-1909-439B-A8A3-B9B165DC71EC}" type="pres">
      <dgm:prSet presAssocID="{6A1F93F1-C08A-4A84-9ABC-9098968DB180}" presName="FiveConn_3-4" presStyleLbl="fgAccFollowNode1" presStyleIdx="2" presStyleCnt="4">
        <dgm:presLayoutVars>
          <dgm:bulletEnabled val="1"/>
        </dgm:presLayoutVars>
      </dgm:prSet>
      <dgm:spPr/>
    </dgm:pt>
    <dgm:pt modelId="{AA659459-BFED-4C76-A327-1B519F08CEDB}" type="pres">
      <dgm:prSet presAssocID="{6A1F93F1-C08A-4A84-9ABC-9098968DB180}" presName="FiveConn_4-5" presStyleLbl="fgAccFollowNode1" presStyleIdx="3" presStyleCnt="4">
        <dgm:presLayoutVars>
          <dgm:bulletEnabled val="1"/>
        </dgm:presLayoutVars>
      </dgm:prSet>
      <dgm:spPr/>
    </dgm:pt>
    <dgm:pt modelId="{4C40BFC5-36F2-4484-8A69-0B3E2619625C}" type="pres">
      <dgm:prSet presAssocID="{6A1F93F1-C08A-4A84-9ABC-9098968DB180}" presName="FiveNodes_1_text" presStyleLbl="node1" presStyleIdx="4" presStyleCnt="5">
        <dgm:presLayoutVars>
          <dgm:bulletEnabled val="1"/>
        </dgm:presLayoutVars>
      </dgm:prSet>
      <dgm:spPr/>
    </dgm:pt>
    <dgm:pt modelId="{72A41DA9-2A89-428E-9A34-6815D90BD1FC}" type="pres">
      <dgm:prSet presAssocID="{6A1F93F1-C08A-4A84-9ABC-9098968DB180}" presName="FiveNodes_2_text" presStyleLbl="node1" presStyleIdx="4" presStyleCnt="5">
        <dgm:presLayoutVars>
          <dgm:bulletEnabled val="1"/>
        </dgm:presLayoutVars>
      </dgm:prSet>
      <dgm:spPr/>
    </dgm:pt>
    <dgm:pt modelId="{AC465B32-C139-496C-87A5-ADA9C5CDBB03}" type="pres">
      <dgm:prSet presAssocID="{6A1F93F1-C08A-4A84-9ABC-9098968DB180}" presName="FiveNodes_3_text" presStyleLbl="node1" presStyleIdx="4" presStyleCnt="5">
        <dgm:presLayoutVars>
          <dgm:bulletEnabled val="1"/>
        </dgm:presLayoutVars>
      </dgm:prSet>
      <dgm:spPr/>
    </dgm:pt>
    <dgm:pt modelId="{F4A9292F-0526-40BD-B297-67966A0B170E}" type="pres">
      <dgm:prSet presAssocID="{6A1F93F1-C08A-4A84-9ABC-9098968DB180}" presName="FiveNodes_4_text" presStyleLbl="node1" presStyleIdx="4" presStyleCnt="5">
        <dgm:presLayoutVars>
          <dgm:bulletEnabled val="1"/>
        </dgm:presLayoutVars>
      </dgm:prSet>
      <dgm:spPr/>
    </dgm:pt>
    <dgm:pt modelId="{791C8B70-0A70-4135-ACE2-FFA8DA18E282}" type="pres">
      <dgm:prSet presAssocID="{6A1F93F1-C08A-4A84-9ABC-9098968DB180}" presName="FiveNodes_5_text" presStyleLbl="node1" presStyleIdx="4" presStyleCnt="5">
        <dgm:presLayoutVars>
          <dgm:bulletEnabled val="1"/>
        </dgm:presLayoutVars>
      </dgm:prSet>
      <dgm:spPr/>
    </dgm:pt>
  </dgm:ptLst>
  <dgm:cxnLst>
    <dgm:cxn modelId="{0134490A-B9C9-4DAE-A2A3-09FA65F6A4FF}" type="presOf" srcId="{A431C765-14C4-423F-8005-ECFE62E0ECE3}" destId="{72A41DA9-2A89-428E-9A34-6815D90BD1FC}" srcOrd="1" destOrd="0" presId="urn:microsoft.com/office/officeart/2005/8/layout/vProcess5"/>
    <dgm:cxn modelId="{9CFD8415-067D-400B-BEC1-4EFEBF1054CD}" type="presOf" srcId="{F13899EE-CDC7-4774-8697-0136E7DCFD53}" destId="{F7984230-2546-4940-97BD-5C57045BBF2E}" srcOrd="0" destOrd="0" presId="urn:microsoft.com/office/officeart/2005/8/layout/vProcess5"/>
    <dgm:cxn modelId="{B9418026-0CFD-423D-9305-7A2BCF808FB7}" srcId="{6A1F93F1-C08A-4A84-9ABC-9098968DB180}" destId="{F13899EE-CDC7-4774-8697-0136E7DCFD53}" srcOrd="4" destOrd="0" parTransId="{983D4B04-B28C-4E2A-8E33-742EC2299B32}" sibTransId="{3BB15AC0-4C29-4399-858E-23DEA057943C}"/>
    <dgm:cxn modelId="{265D9129-1B71-4FD5-B17D-5AF99ACFCA1A}" srcId="{6A1F93F1-C08A-4A84-9ABC-9098968DB180}" destId="{E63A2683-DD18-42C8-B6D9-75F55B63E310}" srcOrd="3" destOrd="0" parTransId="{08128336-8562-4282-A60B-92A9406C8119}" sibTransId="{9170D958-6F81-4236-B219-1D9130027A55}"/>
    <dgm:cxn modelId="{4F017D30-6FB0-41C0-905D-EA723DCF596D}" type="presOf" srcId="{F13899EE-CDC7-4774-8697-0136E7DCFD53}" destId="{791C8B70-0A70-4135-ACE2-FFA8DA18E282}" srcOrd="1" destOrd="0" presId="urn:microsoft.com/office/officeart/2005/8/layout/vProcess5"/>
    <dgm:cxn modelId="{1C00A030-EDC1-4AA2-8F13-9B083D0026FA}" type="presOf" srcId="{6A1F93F1-C08A-4A84-9ABC-9098968DB180}" destId="{A43C8EA6-C572-49B6-8F84-F6577289AF64}" srcOrd="0" destOrd="0" presId="urn:microsoft.com/office/officeart/2005/8/layout/vProcess5"/>
    <dgm:cxn modelId="{9572EE38-9C4B-436B-B6AA-DC1A42DB4CE5}" srcId="{6A1F93F1-C08A-4A84-9ABC-9098968DB180}" destId="{DAF14340-AD64-4456-A043-E2108D2D9587}" srcOrd="2" destOrd="0" parTransId="{2C6C4333-0C0A-4A9E-81E0-0E2FC21E0C7A}" sibTransId="{9C9D43BA-3CC5-489F-B743-25B5F2FB748D}"/>
    <dgm:cxn modelId="{18E57139-0F7C-4678-AB62-A64AF0B1C2CB}" type="presOf" srcId="{9C9D43BA-3CC5-489F-B743-25B5F2FB748D}" destId="{5B4B493F-1909-439B-A8A3-B9B165DC71EC}" srcOrd="0" destOrd="0" presId="urn:microsoft.com/office/officeart/2005/8/layout/vProcess5"/>
    <dgm:cxn modelId="{FED7B341-9DC7-47FB-940D-A92AE047780D}" srcId="{6A1F93F1-C08A-4A84-9ABC-9098968DB180}" destId="{EEB3BDDE-2272-4E8D-9F73-E0E84E0FFE73}" srcOrd="0" destOrd="0" parTransId="{31F0C6F9-7395-4B02-802B-FBD0206CAEF9}" sibTransId="{8A347429-528B-4B39-920E-ACC6D45EDEFC}"/>
    <dgm:cxn modelId="{3EE52663-7EC4-4D7C-A077-E770B404027B}" srcId="{6A1F93F1-C08A-4A84-9ABC-9098968DB180}" destId="{A431C765-14C4-423F-8005-ECFE62E0ECE3}" srcOrd="1" destOrd="0" parTransId="{E868849F-77F6-4FBA-AA67-4D20E8CC8A9B}" sibTransId="{797C8B8E-119C-403F-8A2B-5D4D38C8ED98}"/>
    <dgm:cxn modelId="{CE9ECA44-C5B3-4766-A11F-493D2AAFB10D}" type="presOf" srcId="{DAF14340-AD64-4456-A043-E2108D2D9587}" destId="{7AC60C47-5F01-4570-B5B1-B52103DAACE4}" srcOrd="0" destOrd="0" presId="urn:microsoft.com/office/officeart/2005/8/layout/vProcess5"/>
    <dgm:cxn modelId="{EBA3C854-7F79-446A-BC9C-8EE5FD9413E9}" srcId="{6A1F93F1-C08A-4A84-9ABC-9098968DB180}" destId="{03D2C30C-1994-4095-906F-1B922BD8F6F9}" srcOrd="5" destOrd="0" parTransId="{A3C3CF89-5FC1-4511-9906-9349DE4246DE}" sibTransId="{60EF5B4D-6F25-4FFA-9E31-6104138F2F12}"/>
    <dgm:cxn modelId="{8279B976-C43E-4292-B2B5-071E68DCC7F3}" type="presOf" srcId="{8A347429-528B-4B39-920E-ACC6D45EDEFC}" destId="{A81160BE-9526-40F2-9875-8D1662575A17}" srcOrd="0" destOrd="0" presId="urn:microsoft.com/office/officeart/2005/8/layout/vProcess5"/>
    <dgm:cxn modelId="{DBBEC687-9FB2-4D0A-A0F0-3204A729910C}" type="presOf" srcId="{A431C765-14C4-423F-8005-ECFE62E0ECE3}" destId="{327199AE-4CEB-41C2-B56E-00C8C4A10D85}" srcOrd="0" destOrd="0" presId="urn:microsoft.com/office/officeart/2005/8/layout/vProcess5"/>
    <dgm:cxn modelId="{DFA6A09E-C3DF-47FC-B201-053C65767007}" type="presOf" srcId="{EEB3BDDE-2272-4E8D-9F73-E0E84E0FFE73}" destId="{1FDD424A-5276-4D17-92B9-68598ACA79C5}" srcOrd="0" destOrd="0" presId="urn:microsoft.com/office/officeart/2005/8/layout/vProcess5"/>
    <dgm:cxn modelId="{EA9BC8B7-63ED-4D08-BD7F-BD652A0EE0D0}" type="presOf" srcId="{E63A2683-DD18-42C8-B6D9-75F55B63E310}" destId="{7CBDD72D-F5F2-4888-A9DB-CBB79CAAEF18}" srcOrd="0" destOrd="0" presId="urn:microsoft.com/office/officeart/2005/8/layout/vProcess5"/>
    <dgm:cxn modelId="{5E6762BB-EB43-4A90-978C-9504F4891C2E}" type="presOf" srcId="{9170D958-6F81-4236-B219-1D9130027A55}" destId="{AA659459-BFED-4C76-A327-1B519F08CEDB}" srcOrd="0" destOrd="0" presId="urn:microsoft.com/office/officeart/2005/8/layout/vProcess5"/>
    <dgm:cxn modelId="{603811C8-5762-422E-B7D6-B1E0378858DA}" type="presOf" srcId="{EEB3BDDE-2272-4E8D-9F73-E0E84E0FFE73}" destId="{4C40BFC5-36F2-4484-8A69-0B3E2619625C}" srcOrd="1" destOrd="0" presId="urn:microsoft.com/office/officeart/2005/8/layout/vProcess5"/>
    <dgm:cxn modelId="{332BDCDA-69EF-4BE7-A10D-4F15E6F48D43}" type="presOf" srcId="{DAF14340-AD64-4456-A043-E2108D2D9587}" destId="{AC465B32-C139-496C-87A5-ADA9C5CDBB03}" srcOrd="1" destOrd="0" presId="urn:microsoft.com/office/officeart/2005/8/layout/vProcess5"/>
    <dgm:cxn modelId="{D6D06DF7-A888-4DF1-A530-3F1FD3D06350}" type="presOf" srcId="{797C8B8E-119C-403F-8A2B-5D4D38C8ED98}" destId="{F01276E1-0525-4C7A-AB15-A0056203BF0C}" srcOrd="0" destOrd="0" presId="urn:microsoft.com/office/officeart/2005/8/layout/vProcess5"/>
    <dgm:cxn modelId="{82687BF8-6A28-4E64-8B33-59B1A183DDD6}" type="presOf" srcId="{E63A2683-DD18-42C8-B6D9-75F55B63E310}" destId="{F4A9292F-0526-40BD-B297-67966A0B170E}" srcOrd="1" destOrd="0" presId="urn:microsoft.com/office/officeart/2005/8/layout/vProcess5"/>
    <dgm:cxn modelId="{6932EEBB-76D6-439A-8E9D-6DEBF167E710}" type="presParOf" srcId="{A43C8EA6-C572-49B6-8F84-F6577289AF64}" destId="{914E4DE1-7953-455F-A894-9AF4546785FE}" srcOrd="0" destOrd="0" presId="urn:microsoft.com/office/officeart/2005/8/layout/vProcess5"/>
    <dgm:cxn modelId="{C602993E-7DB3-4D10-AAD4-273F3F0C7DC4}" type="presParOf" srcId="{A43C8EA6-C572-49B6-8F84-F6577289AF64}" destId="{1FDD424A-5276-4D17-92B9-68598ACA79C5}" srcOrd="1" destOrd="0" presId="urn:microsoft.com/office/officeart/2005/8/layout/vProcess5"/>
    <dgm:cxn modelId="{2357976E-7F79-4D98-87A4-6751B1EA708C}" type="presParOf" srcId="{A43C8EA6-C572-49B6-8F84-F6577289AF64}" destId="{327199AE-4CEB-41C2-B56E-00C8C4A10D85}" srcOrd="2" destOrd="0" presId="urn:microsoft.com/office/officeart/2005/8/layout/vProcess5"/>
    <dgm:cxn modelId="{D0062FCE-6FDD-4F30-A81B-A52129498F71}" type="presParOf" srcId="{A43C8EA6-C572-49B6-8F84-F6577289AF64}" destId="{7AC60C47-5F01-4570-B5B1-B52103DAACE4}" srcOrd="3" destOrd="0" presId="urn:microsoft.com/office/officeart/2005/8/layout/vProcess5"/>
    <dgm:cxn modelId="{6D1207DB-8250-41D1-9E33-B26331140CB7}" type="presParOf" srcId="{A43C8EA6-C572-49B6-8F84-F6577289AF64}" destId="{7CBDD72D-F5F2-4888-A9DB-CBB79CAAEF18}" srcOrd="4" destOrd="0" presId="urn:microsoft.com/office/officeart/2005/8/layout/vProcess5"/>
    <dgm:cxn modelId="{721B9F8A-0154-4B75-87EA-BF86DC2FAFB3}" type="presParOf" srcId="{A43C8EA6-C572-49B6-8F84-F6577289AF64}" destId="{F7984230-2546-4940-97BD-5C57045BBF2E}" srcOrd="5" destOrd="0" presId="urn:microsoft.com/office/officeart/2005/8/layout/vProcess5"/>
    <dgm:cxn modelId="{13391023-8AF7-4BFF-B674-0742F086213D}" type="presParOf" srcId="{A43C8EA6-C572-49B6-8F84-F6577289AF64}" destId="{A81160BE-9526-40F2-9875-8D1662575A17}" srcOrd="6" destOrd="0" presId="urn:microsoft.com/office/officeart/2005/8/layout/vProcess5"/>
    <dgm:cxn modelId="{A60AD7E3-A4EF-4583-A66B-0946358ADC9B}" type="presParOf" srcId="{A43C8EA6-C572-49B6-8F84-F6577289AF64}" destId="{F01276E1-0525-4C7A-AB15-A0056203BF0C}" srcOrd="7" destOrd="0" presId="urn:microsoft.com/office/officeart/2005/8/layout/vProcess5"/>
    <dgm:cxn modelId="{FC22A890-3A4B-4E59-B052-070DD339D14D}" type="presParOf" srcId="{A43C8EA6-C572-49B6-8F84-F6577289AF64}" destId="{5B4B493F-1909-439B-A8A3-B9B165DC71EC}" srcOrd="8" destOrd="0" presId="urn:microsoft.com/office/officeart/2005/8/layout/vProcess5"/>
    <dgm:cxn modelId="{40194288-9E0F-4AF7-A70E-18E83F4CC65F}" type="presParOf" srcId="{A43C8EA6-C572-49B6-8F84-F6577289AF64}" destId="{AA659459-BFED-4C76-A327-1B519F08CEDB}" srcOrd="9" destOrd="0" presId="urn:microsoft.com/office/officeart/2005/8/layout/vProcess5"/>
    <dgm:cxn modelId="{B9EF84DA-78DA-4EAF-820F-7ADE26A615CB}" type="presParOf" srcId="{A43C8EA6-C572-49B6-8F84-F6577289AF64}" destId="{4C40BFC5-36F2-4484-8A69-0B3E2619625C}" srcOrd="10" destOrd="0" presId="urn:microsoft.com/office/officeart/2005/8/layout/vProcess5"/>
    <dgm:cxn modelId="{35D22E9D-1C03-4C73-B5BC-483DE405BE20}" type="presParOf" srcId="{A43C8EA6-C572-49B6-8F84-F6577289AF64}" destId="{72A41DA9-2A89-428E-9A34-6815D90BD1FC}" srcOrd="11" destOrd="0" presId="urn:microsoft.com/office/officeart/2005/8/layout/vProcess5"/>
    <dgm:cxn modelId="{6BC9B956-E66F-4750-94E5-03812637754E}" type="presParOf" srcId="{A43C8EA6-C572-49B6-8F84-F6577289AF64}" destId="{AC465B32-C139-496C-87A5-ADA9C5CDBB03}" srcOrd="12" destOrd="0" presId="urn:microsoft.com/office/officeart/2005/8/layout/vProcess5"/>
    <dgm:cxn modelId="{98249216-207A-4A9E-A348-B9F44B6C1719}" type="presParOf" srcId="{A43C8EA6-C572-49B6-8F84-F6577289AF64}" destId="{F4A9292F-0526-40BD-B297-67966A0B170E}" srcOrd="13" destOrd="0" presId="urn:microsoft.com/office/officeart/2005/8/layout/vProcess5"/>
    <dgm:cxn modelId="{F2C69711-E684-4948-A16D-47A1B117C1B9}" type="presParOf" srcId="{A43C8EA6-C572-49B6-8F84-F6577289AF64}" destId="{791C8B70-0A70-4135-ACE2-FFA8DA18E282}" srcOrd="14" destOrd="0" presId="urn:microsoft.com/office/officeart/2005/8/layout/vProcess5"/>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5D1233C-001B-4AB8-9C40-776C489B82BE}">
      <dsp:nvSpPr>
        <dsp:cNvPr id="0" name=""/>
        <dsp:cNvSpPr/>
      </dsp:nvSpPr>
      <dsp:spPr>
        <a:xfrm rot="5400000">
          <a:off x="7006667" y="-2879403"/>
          <a:ext cx="1065120" cy="7095744"/>
        </a:xfrm>
        <a:prstGeom prst="round2SameRect">
          <a:avLst/>
        </a:prstGeom>
        <a:solidFill>
          <a:schemeClr val="accent1">
            <a:lumMod val="20000"/>
            <a:lumOff val="8000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0" lvl="1" indent="0" algn="l" defTabSz="711200" rtl="0">
            <a:lnSpc>
              <a:spcPct val="90000"/>
            </a:lnSpc>
            <a:spcBef>
              <a:spcPct val="0"/>
            </a:spcBef>
            <a:spcAft>
              <a:spcPct val="15000"/>
            </a:spcAft>
            <a:buFontTx/>
            <a:buNone/>
          </a:pPr>
          <a:r>
            <a:rPr lang="en-US" sz="1600" b="1" kern="1200"/>
            <a:t>Work with individuals of other professions to maintain a climate of mutual respect and shared values.</a:t>
          </a:r>
        </a:p>
      </dsp:txBody>
      <dsp:txXfrm rot="-5400000">
        <a:off x="3991356" y="187903"/>
        <a:ext cx="7043749" cy="961130"/>
      </dsp:txXfrm>
    </dsp:sp>
    <dsp:sp modelId="{856EA835-378F-4506-8C22-1F95B3E69AF3}">
      <dsp:nvSpPr>
        <dsp:cNvPr id="0" name=""/>
        <dsp:cNvSpPr/>
      </dsp:nvSpPr>
      <dsp:spPr>
        <a:xfrm>
          <a:off x="0" y="2768"/>
          <a:ext cx="3991356" cy="1331400"/>
        </a:xfrm>
        <a:prstGeom prst="roundRect">
          <a:avLst/>
        </a:prstGeom>
        <a:solidFill>
          <a:schemeClr val="accent1">
            <a:lumMod val="7500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rtl="0">
            <a:lnSpc>
              <a:spcPct val="90000"/>
            </a:lnSpc>
            <a:spcBef>
              <a:spcPct val="0"/>
            </a:spcBef>
            <a:spcAft>
              <a:spcPct val="35000"/>
            </a:spcAft>
            <a:buNone/>
          </a:pPr>
          <a:r>
            <a:rPr lang="en-US" sz="2700" b="1" kern="1200"/>
            <a:t>Values/Ethics for Interprofessional Practice</a:t>
          </a:r>
        </a:p>
      </dsp:txBody>
      <dsp:txXfrm>
        <a:off x="64994" y="67762"/>
        <a:ext cx="3861368" cy="1201412"/>
      </dsp:txXfrm>
    </dsp:sp>
    <dsp:sp modelId="{78B499E1-8256-4408-9B29-90704AD0439D}">
      <dsp:nvSpPr>
        <dsp:cNvPr id="0" name=""/>
        <dsp:cNvSpPr/>
      </dsp:nvSpPr>
      <dsp:spPr>
        <a:xfrm rot="5400000">
          <a:off x="7006667" y="-1481432"/>
          <a:ext cx="1065120" cy="7095744"/>
        </a:xfrm>
        <a:prstGeom prst="round2SameRect">
          <a:avLst/>
        </a:prstGeom>
        <a:solidFill>
          <a:schemeClr val="accent1">
            <a:lumMod val="20000"/>
            <a:lumOff val="8000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0" lvl="1" indent="0" algn="l" defTabSz="711200" rtl="0">
            <a:lnSpc>
              <a:spcPct val="90000"/>
            </a:lnSpc>
            <a:spcBef>
              <a:spcPct val="0"/>
            </a:spcBef>
            <a:spcAft>
              <a:spcPct val="15000"/>
            </a:spcAft>
            <a:buFontTx/>
            <a:buNone/>
          </a:pPr>
          <a:r>
            <a:rPr lang="en-US" sz="1600" b="1" kern="1200"/>
            <a:t>Use the knowledge of one’s own role and those of other professions to appropriately assess and address the health care needs of patients and to promote and advance the health of populations</a:t>
          </a:r>
        </a:p>
      </dsp:txBody>
      <dsp:txXfrm rot="-5400000">
        <a:off x="3991356" y="1585874"/>
        <a:ext cx="7043749" cy="961130"/>
      </dsp:txXfrm>
    </dsp:sp>
    <dsp:sp modelId="{1F5FAAF0-E12B-4E73-8DE6-04FF8847D4E3}">
      <dsp:nvSpPr>
        <dsp:cNvPr id="0" name=""/>
        <dsp:cNvSpPr/>
      </dsp:nvSpPr>
      <dsp:spPr>
        <a:xfrm>
          <a:off x="0" y="1400738"/>
          <a:ext cx="3991356" cy="1331400"/>
        </a:xfrm>
        <a:prstGeom prst="roundRect">
          <a:avLst/>
        </a:prstGeom>
        <a:solidFill>
          <a:schemeClr val="accent1">
            <a:lumMod val="7500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rtl="0">
            <a:lnSpc>
              <a:spcPct val="90000"/>
            </a:lnSpc>
            <a:spcBef>
              <a:spcPct val="0"/>
            </a:spcBef>
            <a:spcAft>
              <a:spcPct val="35000"/>
            </a:spcAft>
            <a:buNone/>
          </a:pPr>
          <a:r>
            <a:rPr lang="en-US" sz="2700" b="1" kern="1200"/>
            <a:t>Roles &amp; Responsibilities</a:t>
          </a:r>
        </a:p>
      </dsp:txBody>
      <dsp:txXfrm>
        <a:off x="64994" y="1465732"/>
        <a:ext cx="3861368" cy="1201412"/>
      </dsp:txXfrm>
    </dsp:sp>
    <dsp:sp modelId="{CC29E14B-559E-42CC-B285-35BFB91AB2BE}">
      <dsp:nvSpPr>
        <dsp:cNvPr id="0" name=""/>
        <dsp:cNvSpPr/>
      </dsp:nvSpPr>
      <dsp:spPr>
        <a:xfrm rot="5400000">
          <a:off x="7006667" y="-83462"/>
          <a:ext cx="1065120" cy="7095744"/>
        </a:xfrm>
        <a:prstGeom prst="round2SameRect">
          <a:avLst/>
        </a:prstGeom>
        <a:solidFill>
          <a:schemeClr val="accent1">
            <a:lumMod val="20000"/>
            <a:lumOff val="8000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0" lvl="1" indent="0" algn="l" defTabSz="711200" rtl="0">
            <a:lnSpc>
              <a:spcPct val="90000"/>
            </a:lnSpc>
            <a:spcBef>
              <a:spcPct val="0"/>
            </a:spcBef>
            <a:spcAft>
              <a:spcPct val="15000"/>
            </a:spcAft>
            <a:buFontTx/>
            <a:buNone/>
          </a:pPr>
          <a:r>
            <a:rPr lang="en-US" sz="1600" b="1" kern="1200"/>
            <a:t>Communicate with patients, families, communities and professionals in health and other fields in a responsive and responsible manner that supports a team approach to the promotion and maintenance of health and the prevention and treatment of disease.</a:t>
          </a:r>
        </a:p>
      </dsp:txBody>
      <dsp:txXfrm rot="-5400000">
        <a:off x="3991356" y="2983844"/>
        <a:ext cx="7043749" cy="961130"/>
      </dsp:txXfrm>
    </dsp:sp>
    <dsp:sp modelId="{D0BF3002-755F-4006-93AD-50A6ABCC21FE}">
      <dsp:nvSpPr>
        <dsp:cNvPr id="0" name=""/>
        <dsp:cNvSpPr/>
      </dsp:nvSpPr>
      <dsp:spPr>
        <a:xfrm>
          <a:off x="0" y="2798709"/>
          <a:ext cx="3991356" cy="1331400"/>
        </a:xfrm>
        <a:prstGeom prst="roundRect">
          <a:avLst/>
        </a:prstGeom>
        <a:solidFill>
          <a:schemeClr val="accent1">
            <a:lumMod val="7500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rtl="0">
            <a:lnSpc>
              <a:spcPct val="90000"/>
            </a:lnSpc>
            <a:spcBef>
              <a:spcPct val="0"/>
            </a:spcBef>
            <a:spcAft>
              <a:spcPct val="35000"/>
            </a:spcAft>
            <a:buNone/>
          </a:pPr>
          <a:r>
            <a:rPr lang="en-US" sz="2700" b="1" kern="1200"/>
            <a:t>Interprofessional Communication</a:t>
          </a:r>
        </a:p>
      </dsp:txBody>
      <dsp:txXfrm>
        <a:off x="64994" y="2863703"/>
        <a:ext cx="3861368" cy="1201412"/>
      </dsp:txXfrm>
    </dsp:sp>
    <dsp:sp modelId="{69595D5A-C028-4BB9-99BC-0EFE6CFA2B85}">
      <dsp:nvSpPr>
        <dsp:cNvPr id="0" name=""/>
        <dsp:cNvSpPr/>
      </dsp:nvSpPr>
      <dsp:spPr>
        <a:xfrm rot="5400000">
          <a:off x="7006667" y="1314508"/>
          <a:ext cx="1065120" cy="7095744"/>
        </a:xfrm>
        <a:prstGeom prst="round2SameRect">
          <a:avLst/>
        </a:prstGeom>
        <a:solidFill>
          <a:schemeClr val="accent1">
            <a:lumMod val="20000"/>
            <a:lumOff val="80000"/>
          </a:schemeClr>
        </a:solidFill>
        <a:ln w="12700" cap="flat" cmpd="sng" algn="ctr">
          <a:solidFill>
            <a:schemeClr val="dk2">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60960" tIns="30480" rIns="60960" bIns="30480" numCol="1" spcCol="1270" anchor="ctr" anchorCtr="0">
          <a:noAutofit/>
        </a:bodyPr>
        <a:lstStyle/>
        <a:p>
          <a:pPr marL="0" lvl="1" indent="-182880" algn="l" defTabSz="711200" rtl="0">
            <a:lnSpc>
              <a:spcPct val="90000"/>
            </a:lnSpc>
            <a:spcBef>
              <a:spcPct val="0"/>
            </a:spcBef>
            <a:spcAft>
              <a:spcPct val="15000"/>
            </a:spcAft>
            <a:buFontTx/>
            <a:buNone/>
          </a:pPr>
          <a:r>
            <a:rPr lang="en-US" sz="1600" b="1" kern="1200"/>
            <a:t>Apply relationship-building values and the principles of team dynamics to perform effectively in different team roles to plan, deliver, and evaluation patient/population centered care and population health programs and policies that are safe, timely, efficient, effective and equitable.</a:t>
          </a:r>
        </a:p>
      </dsp:txBody>
      <dsp:txXfrm rot="-5400000">
        <a:off x="3991356" y="4381815"/>
        <a:ext cx="7043749" cy="961130"/>
      </dsp:txXfrm>
    </dsp:sp>
    <dsp:sp modelId="{C0B1493E-6E36-4165-A010-0DD7909C7277}">
      <dsp:nvSpPr>
        <dsp:cNvPr id="0" name=""/>
        <dsp:cNvSpPr/>
      </dsp:nvSpPr>
      <dsp:spPr>
        <a:xfrm>
          <a:off x="0" y="4196680"/>
          <a:ext cx="3991356" cy="1331400"/>
        </a:xfrm>
        <a:prstGeom prst="roundRect">
          <a:avLst/>
        </a:prstGeom>
        <a:solidFill>
          <a:schemeClr val="accent1">
            <a:lumMod val="7500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rtl="0">
            <a:lnSpc>
              <a:spcPct val="90000"/>
            </a:lnSpc>
            <a:spcBef>
              <a:spcPct val="0"/>
            </a:spcBef>
            <a:spcAft>
              <a:spcPct val="35000"/>
            </a:spcAft>
            <a:buNone/>
          </a:pPr>
          <a:r>
            <a:rPr lang="en-US" sz="2700" b="1" kern="1200"/>
            <a:t>Teams and Teamwork</a:t>
          </a:r>
        </a:p>
      </dsp:txBody>
      <dsp:txXfrm>
        <a:off x="64994" y="4261674"/>
        <a:ext cx="3861368" cy="120141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FDD424A-5276-4D17-92B9-68598ACA79C5}">
      <dsp:nvSpPr>
        <dsp:cNvPr id="0" name=""/>
        <dsp:cNvSpPr/>
      </dsp:nvSpPr>
      <dsp:spPr>
        <a:xfrm>
          <a:off x="0" y="-33336"/>
          <a:ext cx="6210224" cy="108606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A team member responds immediately. Other team members adjust  what they are engaged in doing to put the patient in immediate need at the center of their decision making. (VE1, RR9, TT11)</a:t>
          </a:r>
        </a:p>
      </dsp:txBody>
      <dsp:txXfrm>
        <a:off x="31810" y="-1526"/>
        <a:ext cx="4911208" cy="1022442"/>
      </dsp:txXfrm>
    </dsp:sp>
    <dsp:sp modelId="{327199AE-4CEB-41C2-B56E-00C8C4A10D85}">
      <dsp:nvSpPr>
        <dsp:cNvPr id="0" name=""/>
        <dsp:cNvSpPr/>
      </dsp:nvSpPr>
      <dsp:spPr>
        <a:xfrm>
          <a:off x="463750" y="1203567"/>
          <a:ext cx="6210224" cy="108606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A team member who is qualified to safely move the patient steps in and other team members triage the activities left behind by the members who intervene. (VE4, VE6, RR6, CC2)</a:t>
          </a:r>
        </a:p>
      </dsp:txBody>
      <dsp:txXfrm>
        <a:off x="495560" y="1235377"/>
        <a:ext cx="4976913" cy="1022442"/>
      </dsp:txXfrm>
    </dsp:sp>
    <dsp:sp modelId="{7AC60C47-5F01-4570-B5B1-B52103DAACE4}">
      <dsp:nvSpPr>
        <dsp:cNvPr id="0" name=""/>
        <dsp:cNvSpPr/>
      </dsp:nvSpPr>
      <dsp:spPr>
        <a:xfrm>
          <a:off x="927500" y="2440471"/>
          <a:ext cx="6210224" cy="108606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A qualified team member assesses for injuries, assesses any reason for the fall that requires further evaluation and shares their assessment with the rest of the team. (VE8, VE10, RR9, CC2, TT4)</a:t>
          </a:r>
        </a:p>
      </dsp:txBody>
      <dsp:txXfrm>
        <a:off x="959310" y="2472281"/>
        <a:ext cx="4976913" cy="1022442"/>
      </dsp:txXfrm>
    </dsp:sp>
    <dsp:sp modelId="{7CBDD72D-F5F2-4888-A9DB-CBB79CAAEF18}">
      <dsp:nvSpPr>
        <dsp:cNvPr id="0" name=""/>
        <dsp:cNvSpPr/>
      </dsp:nvSpPr>
      <dsp:spPr>
        <a:xfrm>
          <a:off x="1391251" y="3677375"/>
          <a:ext cx="6210224" cy="1086062"/>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The patient, who is uninjured, participates in a discussion with a designated team member to determine what the patient’s thinks about the fall. (VE2, VE9, CC2, TT7)</a:t>
          </a:r>
        </a:p>
      </dsp:txBody>
      <dsp:txXfrm>
        <a:off x="1423061" y="3709185"/>
        <a:ext cx="4976913" cy="1022442"/>
      </dsp:txXfrm>
    </dsp:sp>
    <dsp:sp modelId="{F7984230-2546-4940-97BD-5C57045BBF2E}">
      <dsp:nvSpPr>
        <dsp:cNvPr id="0" name=""/>
        <dsp:cNvSpPr/>
      </dsp:nvSpPr>
      <dsp:spPr>
        <a:xfrm>
          <a:off x="1855001" y="4847606"/>
          <a:ext cx="6210224" cy="1219408"/>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t>Team members discuss the situation, decide on next steps, who will be responsible for each action, and review the plan with the patient who either agrees or proposes their own plan. (VE1, RR6, CC2,TT3, TT4)  </a:t>
          </a:r>
        </a:p>
      </dsp:txBody>
      <dsp:txXfrm>
        <a:off x="1890716" y="4883321"/>
        <a:ext cx="4969103" cy="1147978"/>
      </dsp:txXfrm>
    </dsp:sp>
    <dsp:sp modelId="{A81160BE-9526-40F2-9875-8D1662575A17}">
      <dsp:nvSpPr>
        <dsp:cNvPr id="0" name=""/>
        <dsp:cNvSpPr/>
      </dsp:nvSpPr>
      <dsp:spPr>
        <a:xfrm>
          <a:off x="5504283" y="760092"/>
          <a:ext cx="705940" cy="705940"/>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5663119" y="760092"/>
        <a:ext cx="388268" cy="531220"/>
      </dsp:txXfrm>
    </dsp:sp>
    <dsp:sp modelId="{F01276E1-0525-4C7A-AB15-A0056203BF0C}">
      <dsp:nvSpPr>
        <dsp:cNvPr id="0" name=""/>
        <dsp:cNvSpPr/>
      </dsp:nvSpPr>
      <dsp:spPr>
        <a:xfrm>
          <a:off x="5968034" y="1996996"/>
          <a:ext cx="705940" cy="705940"/>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6126870" y="1996996"/>
        <a:ext cx="388268" cy="531220"/>
      </dsp:txXfrm>
    </dsp:sp>
    <dsp:sp modelId="{5B4B493F-1909-439B-A8A3-B9B165DC71EC}">
      <dsp:nvSpPr>
        <dsp:cNvPr id="0" name=""/>
        <dsp:cNvSpPr/>
      </dsp:nvSpPr>
      <dsp:spPr>
        <a:xfrm>
          <a:off x="6431784" y="3215799"/>
          <a:ext cx="705940" cy="705940"/>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6590620" y="3215799"/>
        <a:ext cx="388268" cy="531220"/>
      </dsp:txXfrm>
    </dsp:sp>
    <dsp:sp modelId="{AA659459-BFED-4C76-A327-1B519F08CEDB}">
      <dsp:nvSpPr>
        <dsp:cNvPr id="0" name=""/>
        <dsp:cNvSpPr/>
      </dsp:nvSpPr>
      <dsp:spPr>
        <a:xfrm>
          <a:off x="6895535" y="4464771"/>
          <a:ext cx="705940" cy="705940"/>
        </a:xfrm>
        <a:prstGeom prst="downArrow">
          <a:avLst>
            <a:gd name="adj1" fmla="val 55000"/>
            <a:gd name="adj2" fmla="val 45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0640" tIns="40640" rIns="40640" bIns="40640" numCol="1" spcCol="1270" anchor="ctr" anchorCtr="0">
          <a:noAutofit/>
        </a:bodyPr>
        <a:lstStyle/>
        <a:p>
          <a:pPr marL="0" lvl="0" indent="0" algn="ctr" defTabSz="1422400">
            <a:lnSpc>
              <a:spcPct val="90000"/>
            </a:lnSpc>
            <a:spcBef>
              <a:spcPct val="0"/>
            </a:spcBef>
            <a:spcAft>
              <a:spcPct val="35000"/>
            </a:spcAft>
            <a:buNone/>
          </a:pPr>
          <a:endParaRPr lang="en-US" sz="3200" kern="1200"/>
        </a:p>
      </dsp:txBody>
      <dsp:txXfrm>
        <a:off x="7054371" y="4464771"/>
        <a:ext cx="388268" cy="531220"/>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3550"/>
          </a:xfrm>
          <a:prstGeom prst="rect">
            <a:avLst/>
          </a:prstGeom>
        </p:spPr>
        <p:txBody>
          <a:bodyPr vert="horz" lIns="91440" tIns="45720" rIns="91440" bIns="45720" rtlCol="0"/>
          <a:lstStyle>
            <a:lvl1pPr algn="l">
              <a:defRPr sz="1200"/>
            </a:lvl1pPr>
          </a:lstStyle>
          <a:p>
            <a:r>
              <a:rPr lang="en-US"/>
              <a:t>Part 4</a:t>
            </a:r>
          </a:p>
        </p:txBody>
      </p:sp>
      <p:sp>
        <p:nvSpPr>
          <p:cNvPr id="3" name="Date Placeholder 2"/>
          <p:cNvSpPr>
            <a:spLocks noGrp="1"/>
          </p:cNvSpPr>
          <p:nvPr>
            <p:ph type="dt" sz="quarter" idx="1"/>
          </p:nvPr>
        </p:nvSpPr>
        <p:spPr>
          <a:xfrm>
            <a:off x="3884613" y="0"/>
            <a:ext cx="2971800" cy="463550"/>
          </a:xfrm>
          <a:prstGeom prst="rect">
            <a:avLst/>
          </a:prstGeom>
        </p:spPr>
        <p:txBody>
          <a:bodyPr vert="horz" lIns="91440" tIns="45720" rIns="91440" bIns="45720" rtlCol="0"/>
          <a:lstStyle>
            <a:lvl1pPr algn="r">
              <a:defRPr sz="1200"/>
            </a:lvl1pPr>
          </a:lstStyle>
          <a:p>
            <a:fld id="{3635488C-9A58-436D-995F-F0831BE7DAE8}" type="datetimeFigureOut">
              <a:rPr lang="en-US" smtClean="0"/>
              <a:t>11/16/2020</a:t>
            </a:fld>
            <a:endParaRPr lang="en-US"/>
          </a:p>
        </p:txBody>
      </p:sp>
      <p:sp>
        <p:nvSpPr>
          <p:cNvPr id="4" name="Footer Placeholder 3"/>
          <p:cNvSpPr>
            <a:spLocks noGrp="1"/>
          </p:cNvSpPr>
          <p:nvPr>
            <p:ph type="ftr" sz="quarter" idx="2"/>
          </p:nvPr>
        </p:nvSpPr>
        <p:spPr>
          <a:xfrm>
            <a:off x="0" y="8777288"/>
            <a:ext cx="2971800"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777288"/>
            <a:ext cx="2971800" cy="463550"/>
          </a:xfrm>
          <a:prstGeom prst="rect">
            <a:avLst/>
          </a:prstGeom>
        </p:spPr>
        <p:txBody>
          <a:bodyPr vert="horz" lIns="91440" tIns="45720" rIns="91440" bIns="45720" rtlCol="0" anchor="b"/>
          <a:lstStyle>
            <a:lvl1pPr algn="r">
              <a:defRPr sz="1200"/>
            </a:lvl1pPr>
          </a:lstStyle>
          <a:p>
            <a:fld id="{C6B3B357-AE08-4B75-A61E-F5B9270822E8}" type="slidenum">
              <a:rPr lang="en-US" smtClean="0"/>
              <a:t>‹#›</a:t>
            </a:fld>
            <a:endParaRPr lang="en-US"/>
          </a:p>
        </p:txBody>
      </p:sp>
    </p:spTree>
    <p:extLst>
      <p:ext uri="{BB962C8B-B14F-4D97-AF65-F5344CB8AC3E}">
        <p14:creationId xmlns:p14="http://schemas.microsoft.com/office/powerpoint/2010/main" val="682349766"/>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3647"/>
          </a:xfrm>
          <a:prstGeom prst="rect">
            <a:avLst/>
          </a:prstGeom>
        </p:spPr>
        <p:txBody>
          <a:bodyPr vert="horz" lIns="91440" tIns="45720" rIns="91440" bIns="45720" rtlCol="0"/>
          <a:lstStyle>
            <a:lvl1pPr algn="l">
              <a:defRPr sz="1200"/>
            </a:lvl1pPr>
          </a:lstStyle>
          <a:p>
            <a:r>
              <a:rPr lang="en-US"/>
              <a:t>Part 4</a:t>
            </a:r>
          </a:p>
        </p:txBody>
      </p:sp>
      <p:sp>
        <p:nvSpPr>
          <p:cNvPr id="3" name="Date Placeholder 2"/>
          <p:cNvSpPr>
            <a:spLocks noGrp="1"/>
          </p:cNvSpPr>
          <p:nvPr>
            <p:ph type="dt" idx="1"/>
          </p:nvPr>
        </p:nvSpPr>
        <p:spPr>
          <a:xfrm>
            <a:off x="3884613" y="0"/>
            <a:ext cx="2971800" cy="463647"/>
          </a:xfrm>
          <a:prstGeom prst="rect">
            <a:avLst/>
          </a:prstGeom>
        </p:spPr>
        <p:txBody>
          <a:bodyPr vert="horz" lIns="91440" tIns="45720" rIns="91440" bIns="45720" rtlCol="0"/>
          <a:lstStyle>
            <a:lvl1pPr algn="r">
              <a:defRPr sz="1200"/>
            </a:lvl1pPr>
          </a:lstStyle>
          <a:p>
            <a:fld id="{F7AC3624-32C8-4690-92D9-319D7364C2DB}" type="datetimeFigureOut">
              <a:rPr lang="en-US" smtClean="0"/>
              <a:t>11/16/2020</a:t>
            </a:fld>
            <a:endParaRPr lang="en-US"/>
          </a:p>
        </p:txBody>
      </p:sp>
      <p:sp>
        <p:nvSpPr>
          <p:cNvPr id="4" name="Slide Image Placeholder 3"/>
          <p:cNvSpPr>
            <a:spLocks noGrp="1" noRot="1" noChangeAspect="1"/>
          </p:cNvSpPr>
          <p:nvPr>
            <p:ph type="sldImg" idx="2"/>
          </p:nvPr>
        </p:nvSpPr>
        <p:spPr>
          <a:xfrm>
            <a:off x="658813" y="1155700"/>
            <a:ext cx="5540375" cy="31178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47153"/>
            <a:ext cx="5486400" cy="363858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777193"/>
            <a:ext cx="2971800" cy="463646"/>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777193"/>
            <a:ext cx="2971800" cy="463646"/>
          </a:xfrm>
          <a:prstGeom prst="rect">
            <a:avLst/>
          </a:prstGeom>
        </p:spPr>
        <p:txBody>
          <a:bodyPr vert="horz" lIns="91440" tIns="45720" rIns="91440" bIns="45720" rtlCol="0" anchor="b"/>
          <a:lstStyle>
            <a:lvl1pPr algn="r">
              <a:defRPr sz="1200"/>
            </a:lvl1pPr>
          </a:lstStyle>
          <a:p>
            <a:fld id="{8480F52A-CDF7-451A-87CB-AA3B7CD22499}" type="slidenum">
              <a:rPr lang="en-US" smtClean="0"/>
              <a:t>‹#›</a:t>
            </a:fld>
            <a:endParaRPr lang="en-US"/>
          </a:p>
        </p:txBody>
      </p:sp>
    </p:spTree>
    <p:extLst>
      <p:ext uri="{BB962C8B-B14F-4D97-AF65-F5344CB8AC3E}">
        <p14:creationId xmlns:p14="http://schemas.microsoft.com/office/powerpoint/2010/main" val="2978558953"/>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587375" y="742950"/>
            <a:ext cx="5683250" cy="3197225"/>
          </a:xfrm>
        </p:spPr>
      </p:sp>
      <p:sp>
        <p:nvSpPr>
          <p:cNvPr id="3" name="Notes Placeholder 2"/>
          <p:cNvSpPr>
            <a:spLocks noGrp="1"/>
          </p:cNvSpPr>
          <p:nvPr>
            <p:ph type="body" idx="1"/>
          </p:nvPr>
        </p:nvSpPr>
        <p:spPr>
          <a:xfrm>
            <a:off x="373380" y="4220030"/>
            <a:ext cx="6111240" cy="3729544"/>
          </a:xfrm>
        </p:spPr>
        <p:txBody>
          <a:bodyPr/>
          <a:lstStyle/>
          <a:p>
            <a:r>
              <a:rPr lang="en-US" sz="1100"/>
              <a:t>Hello – My name is Mary Keehn and in 4 short videos I am introducing the topic of Interprofessional Collaborative practice as a way of practicing and providing health care services that has gained a great deal of worldwide support over the past 20 years.</a:t>
            </a:r>
          </a:p>
          <a:p>
            <a:endParaRPr lang="en-US" sz="1100"/>
          </a:p>
          <a:p>
            <a:r>
              <a:rPr lang="en-US" sz="1100"/>
              <a:t>The learners viewing these presentations come from different health professions education programs and some concepts will be less familiar to learners from some programs than for others.  In those cases, we have provided links to supplemental materials so you can fill in any gaps in your understanding. </a:t>
            </a:r>
          </a:p>
        </p:txBody>
      </p:sp>
      <p:sp>
        <p:nvSpPr>
          <p:cNvPr id="4" name="Slide Number Placeholder 3"/>
          <p:cNvSpPr>
            <a:spLocks noGrp="1"/>
          </p:cNvSpPr>
          <p:nvPr>
            <p:ph type="sldNum" sz="quarter" idx="10"/>
          </p:nvPr>
        </p:nvSpPr>
        <p:spPr/>
        <p:txBody>
          <a:bodyPr/>
          <a:lstStyle/>
          <a:p>
            <a:fld id="{52296BDD-A156-4703-B5FF-6F5AA2B5DE21}" type="slidenum">
              <a:rPr lang="en-US" smtClean="0"/>
              <a:pPr/>
              <a:t>1</a:t>
            </a:fld>
            <a:endParaRPr lang="en-US"/>
          </a:p>
        </p:txBody>
      </p:sp>
      <p:sp>
        <p:nvSpPr>
          <p:cNvPr id="5" name="Header Placeholder 4"/>
          <p:cNvSpPr>
            <a:spLocks noGrp="1"/>
          </p:cNvSpPr>
          <p:nvPr>
            <p:ph type="hdr" sz="quarter" idx="11"/>
          </p:nvPr>
        </p:nvSpPr>
        <p:spPr/>
        <p:txBody>
          <a:bodyPr/>
          <a:lstStyle/>
          <a:p>
            <a:r>
              <a:rPr lang="en-US"/>
              <a:t>Part 4</a:t>
            </a:r>
          </a:p>
        </p:txBody>
      </p:sp>
    </p:spTree>
    <p:extLst>
      <p:ext uri="{BB962C8B-B14F-4D97-AF65-F5344CB8AC3E}">
        <p14:creationId xmlns:p14="http://schemas.microsoft.com/office/powerpoint/2010/main" val="36667589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subcompetencies</a:t>
            </a:r>
            <a:r>
              <a:rPr lang="en-US" sz="1800" dirty="0">
                <a:effectLst/>
                <a:latin typeface="Calibri" panose="020F0502020204030204" pitchFamily="34" charset="0"/>
                <a:ea typeface="Calibri" panose="020F0502020204030204" pitchFamily="34" charset="0"/>
                <a:cs typeface="Times New Roman" panose="02020603050405020304" pitchFamily="18" charset="0"/>
              </a:rPr>
              <a:t> also call out the need for trusting and respectful relationships between professions – again – nothing that you would have found in a Code of Ethics for any profession in the past,  but something that is a requirement for highly reliable teams.</a:t>
            </a:r>
          </a:p>
        </p:txBody>
      </p:sp>
      <p:sp>
        <p:nvSpPr>
          <p:cNvPr id="4" name="Slide Number Placeholder 3"/>
          <p:cNvSpPr>
            <a:spLocks noGrp="1"/>
          </p:cNvSpPr>
          <p:nvPr>
            <p:ph type="sldNum" sz="quarter" idx="5"/>
          </p:nvPr>
        </p:nvSpPr>
        <p:spPr/>
        <p:txBody>
          <a:bodyPr/>
          <a:lstStyle/>
          <a:p>
            <a:fld id="{8480F52A-CDF7-451A-87CB-AA3B7CD22499}" type="slidenum">
              <a:rPr lang="en-US" smtClean="0"/>
              <a:t>10</a:t>
            </a:fld>
            <a:endParaRPr lang="en-US"/>
          </a:p>
        </p:txBody>
      </p:sp>
      <p:sp>
        <p:nvSpPr>
          <p:cNvPr id="5" name="Header Placeholder 4"/>
          <p:cNvSpPr>
            <a:spLocks noGrp="1"/>
          </p:cNvSpPr>
          <p:nvPr>
            <p:ph type="hdr" sz="quarter" idx="10"/>
          </p:nvPr>
        </p:nvSpPr>
        <p:spPr/>
        <p:txBody>
          <a:bodyPr/>
          <a:lstStyle/>
          <a:p>
            <a:r>
              <a:rPr lang="en-US"/>
              <a:t>Part 4</a:t>
            </a:r>
          </a:p>
        </p:txBody>
      </p:sp>
    </p:spTree>
    <p:extLst>
      <p:ext uri="{BB962C8B-B14F-4D97-AF65-F5344CB8AC3E}">
        <p14:creationId xmlns:p14="http://schemas.microsoft.com/office/powerpoint/2010/main" val="6676077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roles and responsibilities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subcompetencies</a:t>
            </a:r>
            <a:r>
              <a:rPr lang="en-US" sz="1800" dirty="0">
                <a:effectLst/>
                <a:latin typeface="Calibri" panose="020F0502020204030204" pitchFamily="34" charset="0"/>
                <a:ea typeface="Calibri" panose="020F0502020204030204" pitchFamily="34" charset="0"/>
                <a:cs typeface="Times New Roman" panose="02020603050405020304" pitchFamily="18" charset="0"/>
              </a:rPr>
              <a:t> are very helpful because practicing health professionals are often taken off guard when they realize that they have been interacting with members of other professions but have a very limited ability to articulate what those professionals do.</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Likewise, it is interesting that many health professionals have difficulty articulating in a clear, brief manner what their role is with a specific patient or on a specific health care team.</a:t>
            </a:r>
          </a:p>
        </p:txBody>
      </p:sp>
      <p:sp>
        <p:nvSpPr>
          <p:cNvPr id="4" name="Slide Number Placeholder 3"/>
          <p:cNvSpPr>
            <a:spLocks noGrp="1"/>
          </p:cNvSpPr>
          <p:nvPr>
            <p:ph type="sldNum" sz="quarter" idx="5"/>
          </p:nvPr>
        </p:nvSpPr>
        <p:spPr/>
        <p:txBody>
          <a:bodyPr/>
          <a:lstStyle/>
          <a:p>
            <a:fld id="{8480F52A-CDF7-451A-87CB-AA3B7CD22499}" type="slidenum">
              <a:rPr lang="en-US" smtClean="0"/>
              <a:t>11</a:t>
            </a:fld>
            <a:endParaRPr lang="en-US"/>
          </a:p>
        </p:txBody>
      </p:sp>
      <p:sp>
        <p:nvSpPr>
          <p:cNvPr id="5" name="Header Placeholder 4"/>
          <p:cNvSpPr>
            <a:spLocks noGrp="1"/>
          </p:cNvSpPr>
          <p:nvPr>
            <p:ph type="hdr" sz="quarter" idx="10"/>
          </p:nvPr>
        </p:nvSpPr>
        <p:spPr/>
        <p:txBody>
          <a:bodyPr/>
          <a:lstStyle/>
          <a:p>
            <a:r>
              <a:rPr lang="en-US"/>
              <a:t>Part 4</a:t>
            </a:r>
          </a:p>
        </p:txBody>
      </p:sp>
    </p:spTree>
    <p:extLst>
      <p:ext uri="{BB962C8B-B14F-4D97-AF65-F5344CB8AC3E}">
        <p14:creationId xmlns:p14="http://schemas.microsoft.com/office/powerpoint/2010/main" val="24383507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Once a health care professional starts to increase their understanding of the roles and responsibilities of all team members they recognize not only that they usually greatly underestimated the knowledge, skills and contributions but they also realize that there is a need to coordinate tasks in order to be effective.</a:t>
            </a:r>
          </a:p>
        </p:txBody>
      </p:sp>
      <p:sp>
        <p:nvSpPr>
          <p:cNvPr id="4" name="Slide Number Placeholder 3"/>
          <p:cNvSpPr>
            <a:spLocks noGrp="1"/>
          </p:cNvSpPr>
          <p:nvPr>
            <p:ph type="sldNum" sz="quarter" idx="5"/>
          </p:nvPr>
        </p:nvSpPr>
        <p:spPr/>
        <p:txBody>
          <a:bodyPr/>
          <a:lstStyle/>
          <a:p>
            <a:fld id="{8480F52A-CDF7-451A-87CB-AA3B7CD22499}" type="slidenum">
              <a:rPr lang="en-US" smtClean="0"/>
              <a:t>12</a:t>
            </a:fld>
            <a:endParaRPr lang="en-US"/>
          </a:p>
        </p:txBody>
      </p:sp>
      <p:sp>
        <p:nvSpPr>
          <p:cNvPr id="5" name="Header Placeholder 4"/>
          <p:cNvSpPr>
            <a:spLocks noGrp="1"/>
          </p:cNvSpPr>
          <p:nvPr>
            <p:ph type="hdr" sz="quarter" idx="10"/>
          </p:nvPr>
        </p:nvSpPr>
        <p:spPr/>
        <p:txBody>
          <a:bodyPr/>
          <a:lstStyle/>
          <a:p>
            <a:r>
              <a:rPr lang="en-US"/>
              <a:t>Part 4</a:t>
            </a:r>
          </a:p>
        </p:txBody>
      </p:sp>
    </p:spTree>
    <p:extLst>
      <p:ext uri="{BB962C8B-B14F-4D97-AF65-F5344CB8AC3E}">
        <p14:creationId xmlns:p14="http://schemas.microsoft.com/office/powerpoint/2010/main" val="1430332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58813" y="619125"/>
            <a:ext cx="5540375" cy="3117850"/>
          </a:xfrm>
        </p:spPr>
      </p:sp>
      <p:sp>
        <p:nvSpPr>
          <p:cNvPr id="3" name="Notes Placeholder 2"/>
          <p:cNvSpPr>
            <a:spLocks noGrp="1"/>
          </p:cNvSpPr>
          <p:nvPr>
            <p:ph type="body" idx="1"/>
          </p:nvPr>
        </p:nvSpPr>
        <p:spPr>
          <a:xfrm>
            <a:off x="685800" y="4018890"/>
            <a:ext cx="5486400" cy="4453778"/>
          </a:xfrm>
        </p:spPr>
        <p:txBody>
          <a:bodyPr/>
          <a:lstStyle/>
          <a:p>
            <a:r>
              <a:rPr lang="en-US" dirty="0"/>
              <a:t>The competency area of Interprofessional Communication has a VERY high impact on outcomes  of many types.  </a:t>
            </a:r>
          </a:p>
          <a:p>
            <a:endParaRPr lang="en-US" dirty="0"/>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easy to recognize competency in interprofessional collaboration is the use of terminology that is understood by all team members.  Historically, the use of professional jargon demonstrated that one was a member of the tribe.  Now, using  jargon that no one else understands is considered an attempt to exert power or to draw lines between professions.  Of course, sometimes jargon is simply used out of habit – but competent interprofessional collaborators monitor their use of jargon and call it out when someone else uses jargon that would not be understood by a patient, family or professional member of the team. </a:t>
            </a:r>
          </a:p>
        </p:txBody>
      </p:sp>
      <p:sp>
        <p:nvSpPr>
          <p:cNvPr id="4" name="Slide Number Placeholder 3"/>
          <p:cNvSpPr>
            <a:spLocks noGrp="1"/>
          </p:cNvSpPr>
          <p:nvPr>
            <p:ph type="sldNum" sz="quarter" idx="5"/>
          </p:nvPr>
        </p:nvSpPr>
        <p:spPr/>
        <p:txBody>
          <a:bodyPr/>
          <a:lstStyle/>
          <a:p>
            <a:fld id="{8480F52A-CDF7-451A-87CB-AA3B7CD22499}" type="slidenum">
              <a:rPr lang="en-US" smtClean="0"/>
              <a:t>13</a:t>
            </a:fld>
            <a:endParaRPr lang="en-US"/>
          </a:p>
        </p:txBody>
      </p:sp>
      <p:sp>
        <p:nvSpPr>
          <p:cNvPr id="5" name="Header Placeholder 4"/>
          <p:cNvSpPr>
            <a:spLocks noGrp="1"/>
          </p:cNvSpPr>
          <p:nvPr>
            <p:ph type="hdr" sz="quarter" idx="10"/>
          </p:nvPr>
        </p:nvSpPr>
        <p:spPr/>
        <p:txBody>
          <a:bodyPr/>
          <a:lstStyle/>
          <a:p>
            <a:r>
              <a:rPr lang="en-US"/>
              <a:t>Part 4</a:t>
            </a:r>
          </a:p>
        </p:txBody>
      </p:sp>
    </p:spTree>
    <p:extLst>
      <p:ext uri="{BB962C8B-B14F-4D97-AF65-F5344CB8AC3E}">
        <p14:creationId xmlns:p14="http://schemas.microsoft.com/office/powerpoint/2010/main" val="380590293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58813" y="619125"/>
            <a:ext cx="5540375" cy="3117850"/>
          </a:xfrm>
        </p:spPr>
      </p:sp>
      <p:sp>
        <p:nvSpPr>
          <p:cNvPr id="3" name="Notes Placeholder 2"/>
          <p:cNvSpPr>
            <a:spLocks noGrp="1"/>
          </p:cNvSpPr>
          <p:nvPr>
            <p:ph type="body" idx="1"/>
          </p:nvPr>
        </p:nvSpPr>
        <p:spPr>
          <a:xfrm>
            <a:off x="685800" y="4018890"/>
            <a:ext cx="5486400" cy="4453778"/>
          </a:xfrm>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Fully participating in team meetings (including arriving on time and staying for the whole meeting), pausing and engaging when approached by another team member, and responding to emails and texts falls within the interprofessional communication domain are examples of communication behaviors that demonstrate respect.  </a:t>
            </a:r>
          </a:p>
        </p:txBody>
      </p:sp>
      <p:sp>
        <p:nvSpPr>
          <p:cNvPr id="4" name="Slide Number Placeholder 3"/>
          <p:cNvSpPr>
            <a:spLocks noGrp="1"/>
          </p:cNvSpPr>
          <p:nvPr>
            <p:ph type="sldNum" sz="quarter" idx="5"/>
          </p:nvPr>
        </p:nvSpPr>
        <p:spPr/>
        <p:txBody>
          <a:bodyPr/>
          <a:lstStyle/>
          <a:p>
            <a:fld id="{8480F52A-CDF7-451A-87CB-AA3B7CD22499}" type="slidenum">
              <a:rPr lang="en-US" smtClean="0"/>
              <a:t>14</a:t>
            </a:fld>
            <a:endParaRPr lang="en-US"/>
          </a:p>
        </p:txBody>
      </p:sp>
      <p:sp>
        <p:nvSpPr>
          <p:cNvPr id="5" name="Header Placeholder 4"/>
          <p:cNvSpPr>
            <a:spLocks noGrp="1"/>
          </p:cNvSpPr>
          <p:nvPr>
            <p:ph type="hdr" sz="quarter" idx="10"/>
          </p:nvPr>
        </p:nvSpPr>
        <p:spPr/>
        <p:txBody>
          <a:bodyPr/>
          <a:lstStyle/>
          <a:p>
            <a:r>
              <a:rPr lang="en-US"/>
              <a:t>Part 4</a:t>
            </a:r>
          </a:p>
        </p:txBody>
      </p:sp>
    </p:spTree>
    <p:extLst>
      <p:ext uri="{BB962C8B-B14F-4D97-AF65-F5344CB8AC3E}">
        <p14:creationId xmlns:p14="http://schemas.microsoft.com/office/powerpoint/2010/main" val="10501593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58813" y="619125"/>
            <a:ext cx="5540375" cy="3117850"/>
          </a:xfrm>
        </p:spPr>
      </p:sp>
      <p:sp>
        <p:nvSpPr>
          <p:cNvPr id="3" name="Notes Placeholder 2"/>
          <p:cNvSpPr>
            <a:spLocks noGrp="1"/>
          </p:cNvSpPr>
          <p:nvPr>
            <p:ph type="body" idx="1"/>
          </p:nvPr>
        </p:nvSpPr>
        <p:spPr>
          <a:xfrm>
            <a:off x="685800" y="4018890"/>
            <a:ext cx="5486400" cy="4453778"/>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It can be hard to find opportunity to exchange feedback with other team members but doing so clearly and with the goal of establishing trust and improving the team’s processes has to be prioritized and is much easier in an atmosphere of psychological safety.</a:t>
            </a:r>
          </a:p>
          <a:p>
            <a:endParaRPr lang="en-US" dirty="0"/>
          </a:p>
        </p:txBody>
      </p:sp>
      <p:sp>
        <p:nvSpPr>
          <p:cNvPr id="4" name="Slide Number Placeholder 3"/>
          <p:cNvSpPr>
            <a:spLocks noGrp="1"/>
          </p:cNvSpPr>
          <p:nvPr>
            <p:ph type="sldNum" sz="quarter" idx="5"/>
          </p:nvPr>
        </p:nvSpPr>
        <p:spPr/>
        <p:txBody>
          <a:bodyPr/>
          <a:lstStyle/>
          <a:p>
            <a:fld id="{8480F52A-CDF7-451A-87CB-AA3B7CD22499}" type="slidenum">
              <a:rPr lang="en-US" smtClean="0"/>
              <a:t>15</a:t>
            </a:fld>
            <a:endParaRPr lang="en-US"/>
          </a:p>
        </p:txBody>
      </p:sp>
      <p:sp>
        <p:nvSpPr>
          <p:cNvPr id="5" name="Header Placeholder 4"/>
          <p:cNvSpPr>
            <a:spLocks noGrp="1"/>
          </p:cNvSpPr>
          <p:nvPr>
            <p:ph type="hdr" sz="quarter" idx="10"/>
          </p:nvPr>
        </p:nvSpPr>
        <p:spPr/>
        <p:txBody>
          <a:bodyPr/>
          <a:lstStyle/>
          <a:p>
            <a:r>
              <a:rPr lang="en-US"/>
              <a:t>Part 4</a:t>
            </a:r>
          </a:p>
        </p:txBody>
      </p:sp>
    </p:spTree>
    <p:extLst>
      <p:ext uri="{BB962C8B-B14F-4D97-AF65-F5344CB8AC3E}">
        <p14:creationId xmlns:p14="http://schemas.microsoft.com/office/powerpoint/2010/main" val="40400689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Finally we will talk about the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subcompetencies</a:t>
            </a:r>
            <a:r>
              <a:rPr lang="en-US" sz="1800" dirty="0">
                <a:effectLst/>
                <a:latin typeface="Calibri" panose="020F0502020204030204" pitchFamily="34" charset="0"/>
                <a:ea typeface="Calibri" panose="020F0502020204030204" pitchFamily="34" charset="0"/>
                <a:cs typeface="Times New Roman" panose="02020603050405020304" pitchFamily="18" charset="0"/>
              </a:rPr>
              <a:t> that are labelled “Teams and Teamwork”.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Probably the most important consideration underlying these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subcompetencies</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the idea of “interdependency”.  If a task can be completed satisfactorily without information or action from anyone else – including the patient and their family – then it is a task of very low interdependency and does not likely require a high level of competence in interprofessional collaborative practice as outlined here.</a:t>
            </a:r>
          </a:p>
          <a:p>
            <a:endParaRPr lang="en-US" dirty="0"/>
          </a:p>
        </p:txBody>
      </p:sp>
      <p:sp>
        <p:nvSpPr>
          <p:cNvPr id="4" name="Slide Number Placeholder 3"/>
          <p:cNvSpPr>
            <a:spLocks noGrp="1"/>
          </p:cNvSpPr>
          <p:nvPr>
            <p:ph type="sldNum" sz="quarter" idx="5"/>
          </p:nvPr>
        </p:nvSpPr>
        <p:spPr/>
        <p:txBody>
          <a:bodyPr/>
          <a:lstStyle/>
          <a:p>
            <a:fld id="{8480F52A-CDF7-451A-87CB-AA3B7CD22499}" type="slidenum">
              <a:rPr lang="en-US" smtClean="0"/>
              <a:t>16</a:t>
            </a:fld>
            <a:endParaRPr lang="en-US"/>
          </a:p>
        </p:txBody>
      </p:sp>
      <p:sp>
        <p:nvSpPr>
          <p:cNvPr id="5" name="Header Placeholder 4"/>
          <p:cNvSpPr>
            <a:spLocks noGrp="1"/>
          </p:cNvSpPr>
          <p:nvPr>
            <p:ph type="hdr" sz="quarter" idx="10"/>
          </p:nvPr>
        </p:nvSpPr>
        <p:spPr/>
        <p:txBody>
          <a:bodyPr/>
          <a:lstStyle/>
          <a:p>
            <a:r>
              <a:rPr lang="en-US"/>
              <a:t>Part 4</a:t>
            </a:r>
          </a:p>
        </p:txBody>
      </p:sp>
    </p:spTree>
    <p:extLst>
      <p:ext uri="{BB962C8B-B14F-4D97-AF65-F5344CB8AC3E}">
        <p14:creationId xmlns:p14="http://schemas.microsoft.com/office/powerpoint/2010/main" val="15869054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However, most health care delivery tasks have very high levels of interdependency.  Arriving at a diagnosis often requires the expertise of more than one profession. Performing surgery and discharge planning are tasks with very high levels of interdependency.</a:t>
            </a:r>
          </a:p>
          <a:p>
            <a:endParaRPr lang="en-US" dirty="0"/>
          </a:p>
        </p:txBody>
      </p:sp>
      <p:sp>
        <p:nvSpPr>
          <p:cNvPr id="4" name="Slide Number Placeholder 3"/>
          <p:cNvSpPr>
            <a:spLocks noGrp="1"/>
          </p:cNvSpPr>
          <p:nvPr>
            <p:ph type="sldNum" sz="quarter" idx="5"/>
          </p:nvPr>
        </p:nvSpPr>
        <p:spPr/>
        <p:txBody>
          <a:bodyPr/>
          <a:lstStyle/>
          <a:p>
            <a:fld id="{8480F52A-CDF7-451A-87CB-AA3B7CD22499}" type="slidenum">
              <a:rPr lang="en-US" smtClean="0"/>
              <a:t>17</a:t>
            </a:fld>
            <a:endParaRPr lang="en-US"/>
          </a:p>
        </p:txBody>
      </p:sp>
      <p:sp>
        <p:nvSpPr>
          <p:cNvPr id="5" name="Header Placeholder 4"/>
          <p:cNvSpPr>
            <a:spLocks noGrp="1"/>
          </p:cNvSpPr>
          <p:nvPr>
            <p:ph type="hdr" sz="quarter" idx="10"/>
          </p:nvPr>
        </p:nvSpPr>
        <p:spPr/>
        <p:txBody>
          <a:bodyPr/>
          <a:lstStyle/>
          <a:p>
            <a:r>
              <a:rPr lang="en-US"/>
              <a:t>Part 4</a:t>
            </a:r>
          </a:p>
        </p:txBody>
      </p:sp>
    </p:spTree>
    <p:extLst>
      <p:ext uri="{BB962C8B-B14F-4D97-AF65-F5344CB8AC3E}">
        <p14:creationId xmlns:p14="http://schemas.microsoft.com/office/powerpoint/2010/main" val="41788420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It is worth raising awareness of what these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subcompetencies</a:t>
            </a:r>
            <a:r>
              <a:rPr lang="en-US" sz="1800" dirty="0">
                <a:effectLst/>
                <a:latin typeface="Calibri" panose="020F0502020204030204" pitchFamily="34" charset="0"/>
                <a:ea typeface="Calibri" panose="020F0502020204030204" pitchFamily="34" charset="0"/>
                <a:cs typeface="Times New Roman" panose="02020603050405020304" pitchFamily="18" charset="0"/>
              </a:rPr>
              <a:t> have to say to both team leaders and team members. Highly reliable teams determine which team members knowledge, skills and attitudes are the best fit to serve as the team leader for any given task – and they adapt as needed to produce the best outcomes.  </a:t>
            </a:r>
          </a:p>
          <a:p>
            <a:endParaRPr lang="en-US" dirty="0"/>
          </a:p>
        </p:txBody>
      </p:sp>
      <p:sp>
        <p:nvSpPr>
          <p:cNvPr id="4" name="Slide Number Placeholder 3"/>
          <p:cNvSpPr>
            <a:spLocks noGrp="1"/>
          </p:cNvSpPr>
          <p:nvPr>
            <p:ph type="sldNum" sz="quarter" idx="5"/>
          </p:nvPr>
        </p:nvSpPr>
        <p:spPr/>
        <p:txBody>
          <a:bodyPr/>
          <a:lstStyle/>
          <a:p>
            <a:fld id="{8480F52A-CDF7-451A-87CB-AA3B7CD22499}" type="slidenum">
              <a:rPr lang="en-US" smtClean="0"/>
              <a:t>18</a:t>
            </a:fld>
            <a:endParaRPr lang="en-US"/>
          </a:p>
        </p:txBody>
      </p:sp>
      <p:sp>
        <p:nvSpPr>
          <p:cNvPr id="5" name="Header Placeholder 4"/>
          <p:cNvSpPr>
            <a:spLocks noGrp="1"/>
          </p:cNvSpPr>
          <p:nvPr>
            <p:ph type="hdr" sz="quarter" idx="10"/>
          </p:nvPr>
        </p:nvSpPr>
        <p:spPr/>
        <p:txBody>
          <a:bodyPr/>
          <a:lstStyle/>
          <a:p>
            <a:r>
              <a:rPr lang="en-US"/>
              <a:t>Part 4</a:t>
            </a:r>
          </a:p>
        </p:txBody>
      </p:sp>
    </p:spTree>
    <p:extLst>
      <p:ext uri="{BB962C8B-B14F-4D97-AF65-F5344CB8AC3E}">
        <p14:creationId xmlns:p14="http://schemas.microsoft.com/office/powerpoint/2010/main" val="284416383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Let’s take a few minutes to think about how the competencies apply to different scenarios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scenario is a new team member joining the team – in this case the team leader ensures that the new member is welcomed to the team and that the team understands where this new members knowledge and skills fit within the overall team</a:t>
            </a:r>
            <a:endParaRPr lang="en-US" dirty="0"/>
          </a:p>
        </p:txBody>
      </p:sp>
      <p:sp>
        <p:nvSpPr>
          <p:cNvPr id="4" name="Slide Number Placeholder 3"/>
          <p:cNvSpPr>
            <a:spLocks noGrp="1"/>
          </p:cNvSpPr>
          <p:nvPr>
            <p:ph type="sldNum" sz="quarter" idx="5"/>
          </p:nvPr>
        </p:nvSpPr>
        <p:spPr/>
        <p:txBody>
          <a:bodyPr/>
          <a:lstStyle/>
          <a:p>
            <a:fld id="{8480F52A-CDF7-451A-87CB-AA3B7CD22499}" type="slidenum">
              <a:rPr lang="en-US" smtClean="0"/>
              <a:t>19</a:t>
            </a:fld>
            <a:endParaRPr lang="en-US"/>
          </a:p>
        </p:txBody>
      </p:sp>
      <p:sp>
        <p:nvSpPr>
          <p:cNvPr id="5" name="Header Placeholder 4"/>
          <p:cNvSpPr>
            <a:spLocks noGrp="1"/>
          </p:cNvSpPr>
          <p:nvPr>
            <p:ph type="hdr" sz="quarter" idx="10"/>
          </p:nvPr>
        </p:nvSpPr>
        <p:spPr/>
        <p:txBody>
          <a:bodyPr/>
          <a:lstStyle/>
          <a:p>
            <a:r>
              <a:rPr lang="en-US"/>
              <a:t>Part 4</a:t>
            </a:r>
          </a:p>
        </p:txBody>
      </p:sp>
    </p:spTree>
    <p:extLst>
      <p:ext uri="{BB962C8B-B14F-4D97-AF65-F5344CB8AC3E}">
        <p14:creationId xmlns:p14="http://schemas.microsoft.com/office/powerpoint/2010/main" val="31840524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IPEC Core competencies have been mentioned many times in this video series. And now we will look at these competencies in detail. </a:t>
            </a:r>
          </a:p>
        </p:txBody>
      </p:sp>
      <p:sp>
        <p:nvSpPr>
          <p:cNvPr id="4" name="Slide Number Placeholder 3"/>
          <p:cNvSpPr>
            <a:spLocks noGrp="1"/>
          </p:cNvSpPr>
          <p:nvPr>
            <p:ph type="sldNum" sz="quarter" idx="5"/>
          </p:nvPr>
        </p:nvSpPr>
        <p:spPr/>
        <p:txBody>
          <a:bodyPr/>
          <a:lstStyle/>
          <a:p>
            <a:fld id="{8480F52A-CDF7-451A-87CB-AA3B7CD22499}" type="slidenum">
              <a:rPr lang="en-US" smtClean="0"/>
              <a:t>2</a:t>
            </a:fld>
            <a:endParaRPr lang="en-US"/>
          </a:p>
        </p:txBody>
      </p:sp>
      <p:sp>
        <p:nvSpPr>
          <p:cNvPr id="5" name="Header Placeholder 4"/>
          <p:cNvSpPr>
            <a:spLocks noGrp="1"/>
          </p:cNvSpPr>
          <p:nvPr>
            <p:ph type="hdr" sz="quarter" idx="10"/>
          </p:nvPr>
        </p:nvSpPr>
        <p:spPr/>
        <p:txBody>
          <a:bodyPr/>
          <a:lstStyle/>
          <a:p>
            <a:r>
              <a:rPr lang="en-US"/>
              <a:t>Part 4</a:t>
            </a:r>
          </a:p>
        </p:txBody>
      </p:sp>
    </p:spTree>
    <p:extLst>
      <p:ext uri="{BB962C8B-B14F-4D97-AF65-F5344CB8AC3E}">
        <p14:creationId xmlns:p14="http://schemas.microsoft.com/office/powerpoint/2010/main" val="390185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 second scenario might be when there is disagreement about whether or not a patient can be discharged home or if they need to go to another institutional setting.  This is a critical decision for safety and financial reasons and resolving the difference of opinions – and making sure that patient and any family or caregivers are included in the decision making requires many specific interprofessional collaboration competencies.  All team members possess information necessary to the decision and there are many pieces that need to be considered.  The team must decide on a plan that is safe and feasible and also decide on how they will reassess whether or not the plan worked and when it might be appropriate to make a change.</a:t>
            </a:r>
          </a:p>
        </p:txBody>
      </p:sp>
      <p:sp>
        <p:nvSpPr>
          <p:cNvPr id="4" name="Slide Number Placeholder 3"/>
          <p:cNvSpPr>
            <a:spLocks noGrp="1"/>
          </p:cNvSpPr>
          <p:nvPr>
            <p:ph type="sldNum" sz="quarter" idx="5"/>
          </p:nvPr>
        </p:nvSpPr>
        <p:spPr/>
        <p:txBody>
          <a:bodyPr/>
          <a:lstStyle/>
          <a:p>
            <a:fld id="{8480F52A-CDF7-451A-87CB-AA3B7CD22499}" type="slidenum">
              <a:rPr lang="en-US" smtClean="0"/>
              <a:t>20</a:t>
            </a:fld>
            <a:endParaRPr lang="en-US"/>
          </a:p>
        </p:txBody>
      </p:sp>
      <p:sp>
        <p:nvSpPr>
          <p:cNvPr id="5" name="Header Placeholder 4"/>
          <p:cNvSpPr>
            <a:spLocks noGrp="1"/>
          </p:cNvSpPr>
          <p:nvPr>
            <p:ph type="hdr" sz="quarter" idx="10"/>
          </p:nvPr>
        </p:nvSpPr>
        <p:spPr/>
        <p:txBody>
          <a:bodyPr/>
          <a:lstStyle/>
          <a:p>
            <a:r>
              <a:rPr lang="en-US"/>
              <a:t>Part 4</a:t>
            </a:r>
          </a:p>
        </p:txBody>
      </p:sp>
    </p:spTree>
    <p:extLst>
      <p:ext uri="{BB962C8B-B14F-4D97-AF65-F5344CB8AC3E}">
        <p14:creationId xmlns:p14="http://schemas.microsoft.com/office/powerpoint/2010/main" val="42303234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Another scenario might take place in a busy outpatient clinic setting where multiple patients are being cared for and good workflow is critical to avoiding delays.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Consider a situation where a patient experiences an unexpected change in status – such as a fall.  A competent team is able to respond with as little disruption to workflow as possible.  The team members who take direct action are supported by other team members who understand the team’s goals and are able to adjust accordingly.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immediate situation is managed,  and the downstream consequences are considered.  The team is trained in and values effective communication so information is shared and decisions are made efficiently. Finally, the team reflects on their performance and makes adjustments in their behaviors based on what they experienced.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a:p>
            <a:r>
              <a:rPr lang="en-US" dirty="0"/>
              <a:t>Finally, the team reflects on their performance and makes adjustments in their behaviors based on what they experienced. </a:t>
            </a: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480F52A-CDF7-451A-87CB-AA3B7CD22499}"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 name="Header Placeholder 4"/>
          <p:cNvSpPr>
            <a:spLocks noGrp="1"/>
          </p:cNvSpPr>
          <p:nvPr>
            <p:ph type="hdr" sz="quarter"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prstClr val="black"/>
                </a:solidFill>
                <a:effectLst/>
                <a:uLnTx/>
                <a:uFillTx/>
                <a:latin typeface="Calibri" panose="020F0502020204030204"/>
                <a:ea typeface="+mn-ea"/>
                <a:cs typeface="+mn-cs"/>
              </a:rPr>
              <a:t>Part 4</a:t>
            </a:r>
          </a:p>
        </p:txBody>
      </p:sp>
    </p:spTree>
    <p:extLst>
      <p:ext uri="{BB962C8B-B14F-4D97-AF65-F5344CB8AC3E}">
        <p14:creationId xmlns:p14="http://schemas.microsoft.com/office/powerpoint/2010/main" val="39952364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Having examined the competencies is greater detail, we can summarize by recognizing that the behaviors that make up competent interprofessional practice are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easily evident in many common patient care scenarios.  They can also be applied to clinical population or public health population scenarios.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If you are inspired to embrace the lifelong aspect of the development of interprofessional collaboration competence, you can use the competencies for self-assessment or for getting feedback.  </a:t>
            </a:r>
            <a:r>
              <a:rPr lang="en-US" sz="1800">
                <a:effectLst/>
                <a:latin typeface="Calibri" panose="020F0502020204030204" pitchFamily="34" charset="0"/>
                <a:ea typeface="Calibri" panose="020F0502020204030204" pitchFamily="34" charset="0"/>
                <a:cs typeface="Times New Roman" panose="02020603050405020304" pitchFamily="18" charset="0"/>
              </a:rPr>
              <a:t>Once you have achieved competency, reflection  and deliberate practice can be used to foster continued growth to becoming an expert and a champion.  </a:t>
            </a:r>
          </a:p>
        </p:txBody>
      </p:sp>
      <p:sp>
        <p:nvSpPr>
          <p:cNvPr id="4" name="Slide Number Placeholder 3"/>
          <p:cNvSpPr>
            <a:spLocks noGrp="1"/>
          </p:cNvSpPr>
          <p:nvPr>
            <p:ph type="sldNum" sz="quarter" idx="5"/>
          </p:nvPr>
        </p:nvSpPr>
        <p:spPr/>
        <p:txBody>
          <a:bodyPr/>
          <a:lstStyle/>
          <a:p>
            <a:fld id="{8480F52A-CDF7-451A-87CB-AA3B7CD22499}" type="slidenum">
              <a:rPr lang="en-US" smtClean="0"/>
              <a:t>22</a:t>
            </a:fld>
            <a:endParaRPr lang="en-US"/>
          </a:p>
        </p:txBody>
      </p:sp>
      <p:sp>
        <p:nvSpPr>
          <p:cNvPr id="5" name="Header Placeholder 4"/>
          <p:cNvSpPr>
            <a:spLocks noGrp="1"/>
          </p:cNvSpPr>
          <p:nvPr>
            <p:ph type="hdr" sz="quarter" idx="10"/>
          </p:nvPr>
        </p:nvSpPr>
        <p:spPr/>
        <p:txBody>
          <a:bodyPr/>
          <a:lstStyle/>
          <a:p>
            <a:r>
              <a:rPr lang="en-US"/>
              <a:t>Part 4</a:t>
            </a:r>
          </a:p>
        </p:txBody>
      </p:sp>
    </p:spTree>
    <p:extLst>
      <p:ext uri="{BB962C8B-B14F-4D97-AF65-F5344CB8AC3E}">
        <p14:creationId xmlns:p14="http://schemas.microsoft.com/office/powerpoint/2010/main" val="23287121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start again with the WHO definition of Interprofessional Collaborative Practice which is - Interprofessional Collaborative Practice is multiple health workers from different professional backgrounds working together with patients, families,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carers</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communities to deliver the highest quality of care”.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Now to look closely at the individual behaviors that enable this form of practice.</a:t>
            </a:r>
          </a:p>
          <a:p>
            <a:endParaRPr lang="en-US" dirty="0"/>
          </a:p>
          <a:p>
            <a:endParaRPr lang="en-US" dirty="0"/>
          </a:p>
        </p:txBody>
      </p:sp>
      <p:sp>
        <p:nvSpPr>
          <p:cNvPr id="4" name="Slide Number Placeholder 3"/>
          <p:cNvSpPr>
            <a:spLocks noGrp="1"/>
          </p:cNvSpPr>
          <p:nvPr>
            <p:ph type="sldNum" sz="quarter" idx="10"/>
          </p:nvPr>
        </p:nvSpPr>
        <p:spPr/>
        <p:txBody>
          <a:bodyPr/>
          <a:lstStyle/>
          <a:p>
            <a:fld id="{52296BDD-A156-4703-B5FF-6F5AA2B5DE21}" type="slidenum">
              <a:rPr lang="en-US" smtClean="0"/>
              <a:pPr/>
              <a:t>3</a:t>
            </a:fld>
            <a:endParaRPr lang="en-US"/>
          </a:p>
        </p:txBody>
      </p:sp>
      <p:sp>
        <p:nvSpPr>
          <p:cNvPr id="5" name="Header Placeholder 4"/>
          <p:cNvSpPr>
            <a:spLocks noGrp="1"/>
          </p:cNvSpPr>
          <p:nvPr>
            <p:ph type="hdr" sz="quarter" idx="11"/>
          </p:nvPr>
        </p:nvSpPr>
        <p:spPr/>
        <p:txBody>
          <a:bodyPr/>
          <a:lstStyle/>
          <a:p>
            <a:r>
              <a:rPr lang="en-US"/>
              <a:t>Part 4</a:t>
            </a:r>
          </a:p>
        </p:txBody>
      </p:sp>
    </p:spTree>
    <p:extLst>
      <p:ext uri="{BB962C8B-B14F-4D97-AF65-F5344CB8AC3E}">
        <p14:creationId xmlns:p14="http://schemas.microsoft.com/office/powerpoint/2010/main" val="25527598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85800" y="4447153"/>
            <a:ext cx="5486400" cy="4330039"/>
          </a:xfr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ultimate goal of training health providers</a:t>
            </a:r>
          </a:p>
          <a:p>
            <a:endParaRPr lang="en-US" dirty="0"/>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team science and interprofessional collaboration is to develop teams that are highly reliable in providing safe and effective care.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some key personal characteristics of a good collaborator that have been identified and they are worth considering here.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characteristic of a good collaborator is that they are predisposed toward learning with other people - they are comfortable asking questions and being questioned.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addition, a good collaborator is someone who easily shares information with others – they do not hold back information as a source of power or control.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lvl="0" indent="0" algn="l" defTabSz="914400" rtl="0" eaLnBrk="1" fontAlgn="auto" latinLnBrk="0" hangingPunct="1">
              <a:lnSpc>
                <a:spcPct val="107000"/>
              </a:lnSpc>
              <a:spcBef>
                <a:spcPts val="0"/>
              </a:spcBef>
              <a:spcAft>
                <a:spcPts val="800"/>
              </a:spcAft>
              <a:buClrTx/>
              <a:buSzTx/>
              <a:buFontTx/>
              <a:buNone/>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Extremely important to being a good collaborator is the ability to see a situation from multiple perspectives.  Perspective taking across group differences leads to the ability to develop solutions that work for everyone involved. and finally, a good collaborator is someone who finds pleasure in supporting other team members in doing their work and in group success and in supporting the work of their team </a:t>
            </a:r>
          </a:p>
          <a:p>
            <a:pPr marL="0" marR="0">
              <a:lnSpc>
                <a:spcPct val="107000"/>
              </a:lnSpc>
              <a:spcBef>
                <a:spcPts val="0"/>
              </a:spcBef>
              <a:spcAft>
                <a:spcPts val="800"/>
              </a:spcAft>
            </a:pP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8480F52A-CDF7-451A-87CB-AA3B7CD22499}" type="slidenum">
              <a:rPr lang="en-US" smtClean="0"/>
              <a:t>4</a:t>
            </a:fld>
            <a:endParaRPr lang="en-US"/>
          </a:p>
        </p:txBody>
      </p:sp>
      <p:sp>
        <p:nvSpPr>
          <p:cNvPr id="5" name="Header Placeholder 4"/>
          <p:cNvSpPr>
            <a:spLocks noGrp="1"/>
          </p:cNvSpPr>
          <p:nvPr>
            <p:ph type="hdr" sz="quarter" idx="10"/>
          </p:nvPr>
        </p:nvSpPr>
        <p:spPr/>
        <p:txBody>
          <a:bodyPr/>
          <a:lstStyle/>
          <a:p>
            <a:r>
              <a:rPr lang="en-US"/>
              <a:t>Part 4</a:t>
            </a:r>
          </a:p>
        </p:txBody>
      </p:sp>
    </p:spTree>
    <p:extLst>
      <p:ext uri="{BB962C8B-B14F-4D97-AF65-F5344CB8AC3E}">
        <p14:creationId xmlns:p14="http://schemas.microsoft.com/office/powerpoint/2010/main" val="27687061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08660" y="4558332"/>
            <a:ext cx="5669280" cy="4489988"/>
          </a:xfrm>
        </p:spPr>
        <p:txBody>
          <a:bodyPr>
            <a:normAutofit/>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So – now that we have talked a little about the personal characteristics of a good collaborator – let’s look at what kind of behaviors are required for collaborative competence.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We will examine the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subcompetencies</a:t>
            </a:r>
            <a:r>
              <a:rPr lang="en-US" sz="1800" dirty="0">
                <a:effectLst/>
                <a:latin typeface="Calibri" panose="020F0502020204030204" pitchFamily="34" charset="0"/>
                <a:ea typeface="Calibri" panose="020F0502020204030204" pitchFamily="34" charset="0"/>
                <a:cs typeface="Times New Roman" panose="02020603050405020304" pitchFamily="18" charset="0"/>
              </a:rPr>
              <a:t> that are included in each competency area to which you have already been introduced. Familiarity with these behaviors provides a good way to reflect on  your own competence in collaborative practice  and can serve as a format for self assessment and planning personal professional growth. </a:t>
            </a:r>
          </a:p>
          <a:p>
            <a:endParaRPr lang="en-US" dirty="0"/>
          </a:p>
        </p:txBody>
      </p:sp>
      <p:sp>
        <p:nvSpPr>
          <p:cNvPr id="4" name="Slide Number Placeholder 3"/>
          <p:cNvSpPr>
            <a:spLocks noGrp="1"/>
          </p:cNvSpPr>
          <p:nvPr>
            <p:ph type="sldNum" sz="quarter" idx="10"/>
          </p:nvPr>
        </p:nvSpPr>
        <p:spPr/>
        <p:txBody>
          <a:bodyPr/>
          <a:lstStyle/>
          <a:p>
            <a:fld id="{52296BDD-A156-4703-B5FF-6F5AA2B5DE21}" type="slidenum">
              <a:rPr lang="en-US" smtClean="0"/>
              <a:pPr/>
              <a:t>5</a:t>
            </a:fld>
            <a:endParaRPr lang="en-US"/>
          </a:p>
        </p:txBody>
      </p:sp>
      <p:sp>
        <p:nvSpPr>
          <p:cNvPr id="5" name="Header Placeholder 4"/>
          <p:cNvSpPr>
            <a:spLocks noGrp="1"/>
          </p:cNvSpPr>
          <p:nvPr>
            <p:ph type="hdr" sz="quarter" idx="11"/>
          </p:nvPr>
        </p:nvSpPr>
        <p:spPr/>
        <p:txBody>
          <a:bodyPr/>
          <a:lstStyle/>
          <a:p>
            <a:r>
              <a:rPr lang="en-US"/>
              <a:t>Part 4</a:t>
            </a:r>
          </a:p>
        </p:txBody>
      </p:sp>
    </p:spTree>
    <p:extLst>
      <p:ext uri="{BB962C8B-B14F-4D97-AF65-F5344CB8AC3E}">
        <p14:creationId xmlns:p14="http://schemas.microsoft.com/office/powerpoint/2010/main" val="28559583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419100" y="4558332"/>
            <a:ext cx="5958840" cy="4335974"/>
          </a:xfrm>
        </p:spPr>
        <p:txBody>
          <a:bodyPr>
            <a:normAutofit/>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Recall that these are the 4 competency areas in the IPEC Core Competencies model.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Values and Ethic, Roles and Responsibilities of the health care team, interprofessional communication and Team and Teamwork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Each of these will be considered in turn. </a:t>
            </a:r>
          </a:p>
          <a:p>
            <a:endParaRPr lang="en-US" dirty="0"/>
          </a:p>
        </p:txBody>
      </p:sp>
      <p:sp>
        <p:nvSpPr>
          <p:cNvPr id="4" name="Slide Number Placeholder 3"/>
          <p:cNvSpPr>
            <a:spLocks noGrp="1"/>
          </p:cNvSpPr>
          <p:nvPr>
            <p:ph type="sldNum" sz="quarter" idx="10"/>
          </p:nvPr>
        </p:nvSpPr>
        <p:spPr/>
        <p:txBody>
          <a:bodyPr/>
          <a:lstStyle/>
          <a:p>
            <a:fld id="{52296BDD-A156-4703-B5FF-6F5AA2B5DE21}" type="slidenum">
              <a:rPr lang="en-US" smtClean="0"/>
              <a:pPr/>
              <a:t>6</a:t>
            </a:fld>
            <a:endParaRPr lang="en-US"/>
          </a:p>
        </p:txBody>
      </p:sp>
      <p:sp>
        <p:nvSpPr>
          <p:cNvPr id="5" name="Header Placeholder 4"/>
          <p:cNvSpPr>
            <a:spLocks noGrp="1"/>
          </p:cNvSpPr>
          <p:nvPr>
            <p:ph type="hdr" sz="quarter" idx="11"/>
          </p:nvPr>
        </p:nvSpPr>
        <p:spPr/>
        <p:txBody>
          <a:bodyPr/>
          <a:lstStyle/>
          <a:p>
            <a:r>
              <a:rPr lang="en-US"/>
              <a:t>Part 4</a:t>
            </a:r>
          </a:p>
        </p:txBody>
      </p:sp>
    </p:spTree>
    <p:extLst>
      <p:ext uri="{BB962C8B-B14F-4D97-AF65-F5344CB8AC3E}">
        <p14:creationId xmlns:p14="http://schemas.microsoft.com/office/powerpoint/2010/main" val="303892769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10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subcompetencies</a:t>
            </a:r>
            <a:r>
              <a:rPr lang="en-US" sz="1800" dirty="0">
                <a:effectLst/>
                <a:latin typeface="Calibri" panose="020F0502020204030204" pitchFamily="34" charset="0"/>
                <a:ea typeface="Calibri" panose="020F0502020204030204" pitchFamily="34" charset="0"/>
                <a:cs typeface="Times New Roman" panose="02020603050405020304" pitchFamily="18" charset="0"/>
              </a:rPr>
              <a:t> that fall under the competency of values and ethics. </a:t>
            </a:r>
          </a:p>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Clearly some of these apply equally well to any professional practice situation – not unique to when a person is involved in an interprofessional team.</a:t>
            </a:r>
          </a:p>
          <a:p>
            <a:endParaRPr lang="en-US" dirty="0"/>
          </a:p>
          <a:p>
            <a:r>
              <a:rPr lang="en-US" dirty="0"/>
              <a:t>These </a:t>
            </a:r>
            <a:r>
              <a:rPr lang="en-US" dirty="0" err="1"/>
              <a:t>subcompetencies</a:t>
            </a:r>
            <a:r>
              <a:rPr lang="en-US" dirty="0"/>
              <a:t> also call out the need for trusting and respectful relationships between professions – again – nothing that you would have found in a Code of Ethics for any profession in the past,  but something that is a requirement for highly reliable teams. </a:t>
            </a:r>
          </a:p>
        </p:txBody>
      </p:sp>
      <p:sp>
        <p:nvSpPr>
          <p:cNvPr id="4" name="Slide Number Placeholder 3"/>
          <p:cNvSpPr>
            <a:spLocks noGrp="1"/>
          </p:cNvSpPr>
          <p:nvPr>
            <p:ph type="sldNum" sz="quarter" idx="5"/>
          </p:nvPr>
        </p:nvSpPr>
        <p:spPr/>
        <p:txBody>
          <a:bodyPr/>
          <a:lstStyle/>
          <a:p>
            <a:fld id="{8480F52A-CDF7-451A-87CB-AA3B7CD22499}" type="slidenum">
              <a:rPr lang="en-US" smtClean="0"/>
              <a:t>7</a:t>
            </a:fld>
            <a:endParaRPr lang="en-US"/>
          </a:p>
        </p:txBody>
      </p:sp>
      <p:sp>
        <p:nvSpPr>
          <p:cNvPr id="5" name="Header Placeholder 4"/>
          <p:cNvSpPr>
            <a:spLocks noGrp="1"/>
          </p:cNvSpPr>
          <p:nvPr>
            <p:ph type="hdr" sz="quarter" idx="10"/>
          </p:nvPr>
        </p:nvSpPr>
        <p:spPr/>
        <p:txBody>
          <a:bodyPr/>
          <a:lstStyle/>
          <a:p>
            <a:r>
              <a:rPr lang="en-US"/>
              <a:t>Part 4</a:t>
            </a:r>
          </a:p>
        </p:txBody>
      </p:sp>
    </p:spTree>
    <p:extLst>
      <p:ext uri="{BB962C8B-B14F-4D97-AF65-F5344CB8AC3E}">
        <p14:creationId xmlns:p14="http://schemas.microsoft.com/office/powerpoint/2010/main" val="345246460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800" dirty="0">
                <a:effectLst/>
                <a:latin typeface="Calibri" panose="020F0502020204030204" pitchFamily="34" charset="0"/>
                <a:ea typeface="Calibri" panose="020F0502020204030204" pitchFamily="34" charset="0"/>
                <a:cs typeface="Times New Roman" panose="02020603050405020304" pitchFamily="18" charset="0"/>
              </a:rPr>
              <a:t>However, the values and ethics of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interprofessionalism</a:t>
            </a:r>
            <a:r>
              <a:rPr lang="en-US" sz="1800" dirty="0">
                <a:effectLst/>
                <a:latin typeface="Calibri" panose="020F0502020204030204" pitchFamily="34" charset="0"/>
                <a:ea typeface="Calibri" panose="020F0502020204030204" pitchFamily="34" charset="0"/>
                <a:cs typeface="Times New Roman" panose="02020603050405020304" pitchFamily="18" charset="0"/>
              </a:rPr>
              <a:t> require a greater consideration in decision making of the patient’s point of view and the input of other health professionals  - this was not an expectation of a profession in the past. </a:t>
            </a:r>
            <a:endParaRPr lang="en-US" dirty="0"/>
          </a:p>
        </p:txBody>
      </p:sp>
      <p:sp>
        <p:nvSpPr>
          <p:cNvPr id="4" name="Slide Number Placeholder 3"/>
          <p:cNvSpPr>
            <a:spLocks noGrp="1"/>
          </p:cNvSpPr>
          <p:nvPr>
            <p:ph type="sldNum" sz="quarter" idx="5"/>
          </p:nvPr>
        </p:nvSpPr>
        <p:spPr/>
        <p:txBody>
          <a:bodyPr/>
          <a:lstStyle/>
          <a:p>
            <a:fld id="{8480F52A-CDF7-451A-87CB-AA3B7CD22499}" type="slidenum">
              <a:rPr lang="en-US" smtClean="0"/>
              <a:t>8</a:t>
            </a:fld>
            <a:endParaRPr lang="en-US"/>
          </a:p>
        </p:txBody>
      </p:sp>
      <p:sp>
        <p:nvSpPr>
          <p:cNvPr id="5" name="Header Placeholder 4"/>
          <p:cNvSpPr>
            <a:spLocks noGrp="1"/>
          </p:cNvSpPr>
          <p:nvPr>
            <p:ph type="hdr" sz="quarter" idx="10"/>
          </p:nvPr>
        </p:nvSpPr>
        <p:spPr/>
        <p:txBody>
          <a:bodyPr/>
          <a:lstStyle/>
          <a:p>
            <a:r>
              <a:rPr lang="en-US"/>
              <a:t>Part 4</a:t>
            </a:r>
          </a:p>
        </p:txBody>
      </p:sp>
    </p:spTree>
    <p:extLst>
      <p:ext uri="{BB962C8B-B14F-4D97-AF65-F5344CB8AC3E}">
        <p14:creationId xmlns:p14="http://schemas.microsoft.com/office/powerpoint/2010/main" val="2154114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a:lnSpc>
                <a:spcPct val="107000"/>
              </a:lnSpc>
              <a:spcBef>
                <a:spcPts val="0"/>
              </a:spcBef>
              <a:spcAft>
                <a:spcPts val="80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In Interprofessional collaborative practice  there is a high level of expectation to act in a manner that reflects understanding of a patient’s cultural and personal orientation as well as the common good of a population that is clearly evident in these 10 </a:t>
            </a:r>
            <a:r>
              <a:rPr lang="en-US" sz="1800" dirty="0" err="1">
                <a:effectLst/>
                <a:latin typeface="Calibri" panose="020F0502020204030204" pitchFamily="34" charset="0"/>
                <a:ea typeface="Calibri" panose="020F0502020204030204" pitchFamily="34" charset="0"/>
                <a:cs typeface="Times New Roman" panose="02020603050405020304" pitchFamily="18" charset="0"/>
              </a:rPr>
              <a:t>subcompetencies</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p>
        </p:txBody>
      </p:sp>
      <p:sp>
        <p:nvSpPr>
          <p:cNvPr id="4" name="Slide Number Placeholder 3"/>
          <p:cNvSpPr>
            <a:spLocks noGrp="1"/>
          </p:cNvSpPr>
          <p:nvPr>
            <p:ph type="sldNum" sz="quarter" idx="5"/>
          </p:nvPr>
        </p:nvSpPr>
        <p:spPr/>
        <p:txBody>
          <a:bodyPr/>
          <a:lstStyle/>
          <a:p>
            <a:fld id="{8480F52A-CDF7-451A-87CB-AA3B7CD22499}" type="slidenum">
              <a:rPr lang="en-US" smtClean="0"/>
              <a:t>9</a:t>
            </a:fld>
            <a:endParaRPr lang="en-US"/>
          </a:p>
        </p:txBody>
      </p:sp>
      <p:sp>
        <p:nvSpPr>
          <p:cNvPr id="5" name="Header Placeholder 4"/>
          <p:cNvSpPr>
            <a:spLocks noGrp="1"/>
          </p:cNvSpPr>
          <p:nvPr>
            <p:ph type="hdr" sz="quarter" idx="10"/>
          </p:nvPr>
        </p:nvSpPr>
        <p:spPr/>
        <p:txBody>
          <a:bodyPr/>
          <a:lstStyle/>
          <a:p>
            <a:r>
              <a:rPr lang="en-US"/>
              <a:t>Part 4</a:t>
            </a:r>
          </a:p>
        </p:txBody>
      </p:sp>
    </p:spTree>
    <p:extLst>
      <p:ext uri="{BB962C8B-B14F-4D97-AF65-F5344CB8AC3E}">
        <p14:creationId xmlns:p14="http://schemas.microsoft.com/office/powerpoint/2010/main" val="37017991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5.xml"/></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6.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7.xml"/></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8.xml"/></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9.xml"/></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0.xml"/></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3.xml"/></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1.xml"/></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2.xml"/></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3.xml"/></Relationships>
</file>

<file path=ppt/slideLayouts/_rels/slideLayout2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4.xml"/></Relationships>
</file>

<file path=ppt/slideLayouts/_rels/slideLayout2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5.xml"/></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6.xml"/></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7.xml"/></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8.xml"/></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19.xml"/></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0.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1.xml"/></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2.xml"/></Relationships>
</file>

<file path=ppt/slideLayouts/_rels/slideLayout3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3.xml"/></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4.xml"/></Relationships>
</file>

<file path=ppt/slideLayouts/_rels/slideLayout3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5.xml"/></Relationships>
</file>

<file path=ppt/slideLayouts/_rels/slideLayout3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6.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1.xml"/><Relationship Id="rId1" Type="http://schemas.openxmlformats.org/officeDocument/2006/relationships/tags" Target="../tags/tag27.xml"/><Relationship Id="rId4" Type="http://schemas.openxmlformats.org/officeDocument/2006/relationships/image" Target="../media/image2.png"/></Relationships>
</file>

<file path=ppt/slideLayouts/_rels/slideLayout3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29.xml"/></Relationships>
</file>

<file path=ppt/slideLayouts/_rels/slideLayout3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0.xml"/></Relationships>
</file>

<file path=ppt/slideLayouts/_rels/slideLayout3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1.xml"/></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4.xml"/></Relationships>
</file>

<file path=ppt/slideLayouts/_rels/slideLayout4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2.xml"/></Relationships>
</file>

<file path=ppt/slideLayouts/_rels/slideLayout4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3.xml"/></Relationships>
</file>

<file path=ppt/slideLayouts/_rels/slideLayout4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4.xml"/></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5.xml"/></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6.xml"/></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7.xml"/></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8.xml"/></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9.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Master" Target="../slideMasters/slideMaster2.xml"/><Relationship Id="rId1" Type="http://schemas.openxmlformats.org/officeDocument/2006/relationships/tags" Target="../tags/tag40.xml"/><Relationship Id="rId4"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extLst>
      <p:ext uri="{BB962C8B-B14F-4D97-AF65-F5344CB8AC3E}">
        <p14:creationId xmlns:p14="http://schemas.microsoft.com/office/powerpoint/2010/main" val="25790445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199B088-F718-4BBB-B8CA-94C40EAB1595}" type="datetimeFigureOut">
              <a:rPr lang="en-US" smtClean="0"/>
              <a:t>11/16/2020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4658E7-90EF-4858-8AEB-313AB45A9816}" type="slidenum">
              <a:rPr lang="en-US" smtClean="0"/>
              <a:t>‹#›</a:t>
            </a:fld>
            <a:endParaRPr lang="en-US"/>
          </a:p>
        </p:txBody>
      </p:sp>
    </p:spTree>
    <p:extLst>
      <p:ext uri="{BB962C8B-B14F-4D97-AF65-F5344CB8AC3E}">
        <p14:creationId xmlns:p14="http://schemas.microsoft.com/office/powerpoint/2010/main" val="35002118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extLst>
      <p:ext uri="{BB962C8B-B14F-4D97-AF65-F5344CB8AC3E}">
        <p14:creationId xmlns:p14="http://schemas.microsoft.com/office/powerpoint/2010/main" val="32940836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extLst>
      <p:ext uri="{BB962C8B-B14F-4D97-AF65-F5344CB8AC3E}">
        <p14:creationId xmlns:p14="http://schemas.microsoft.com/office/powerpoint/2010/main" val="36753480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Title Slide - pati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7BFF99C-F60E-3F47-9B9F-4A44C055F187}" type="datetimeFigureOut">
              <a:rPr lang="en-US" smtClean="0"/>
              <a:t>11/16/2020</a:t>
            </a:fld>
            <a:endParaRPr lang="en-US"/>
          </a:p>
        </p:txBody>
      </p:sp>
      <p:sp>
        <p:nvSpPr>
          <p:cNvPr id="6" name="Title 1"/>
          <p:cNvSpPr>
            <a:spLocks noGrp="1"/>
          </p:cNvSpPr>
          <p:nvPr>
            <p:ph type="title" hasCustomPrompt="1"/>
          </p:nvPr>
        </p:nvSpPr>
        <p:spPr>
          <a:xfrm>
            <a:off x="838200" y="3293707"/>
            <a:ext cx="9772851" cy="1143000"/>
          </a:xfrm>
        </p:spPr>
        <p:txBody>
          <a:bodyPr>
            <a:noAutofit/>
          </a:bodyPr>
          <a:lstStyle>
            <a:lvl1pPr algn="l">
              <a:defRPr sz="4400" cap="none" baseline="0">
                <a:solidFill>
                  <a:schemeClr val="bg1"/>
                </a:solidFill>
              </a:defRPr>
            </a:lvl1pPr>
          </a:lstStyle>
          <a:p>
            <a:r>
              <a:rPr lang="en-US" sz="3500" kern="1200">
                <a:solidFill>
                  <a:srgbClr val="FFFFFF"/>
                </a:solidFill>
                <a:latin typeface="+mj-lt"/>
                <a:ea typeface="+mj-ea"/>
                <a:cs typeface="+mj-cs"/>
              </a:rPr>
              <a:t>An Introduction to Interprofessional Collaborative Practice</a:t>
            </a:r>
            <a:endParaRPr lang="en-US"/>
          </a:p>
        </p:txBody>
      </p:sp>
      <p:sp>
        <p:nvSpPr>
          <p:cNvPr id="5" name="Rectangle 4"/>
          <p:cNvSpPr/>
          <p:nvPr userDrawn="1"/>
        </p:nvSpPr>
        <p:spPr>
          <a:xfrm>
            <a:off x="0" y="0"/>
            <a:ext cx="12192000" cy="6858000"/>
          </a:xfrm>
          <a:prstGeom prst="rect">
            <a:avLst/>
          </a:prstGeom>
          <a:noFill/>
          <a:ln w="44450" cap="sq">
            <a:solidFill>
              <a:schemeClr val="bg1"/>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2" name="Picture 1"/>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33404" y="18661"/>
            <a:ext cx="12133545" cy="3275046"/>
          </a:xfrm>
          <a:prstGeom prst="rect">
            <a:avLst/>
          </a:prstGeom>
          <a:ln w="15875">
            <a:solidFill>
              <a:schemeClr val="bg1"/>
            </a:solidFill>
          </a:ln>
        </p:spPr>
      </p:pic>
      <p:pic>
        <p:nvPicPr>
          <p:cNvPr id="7" name="Picture 6"/>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6745480" y="5929060"/>
            <a:ext cx="5400944" cy="854581"/>
          </a:xfrm>
          <a:prstGeom prst="rect">
            <a:avLst/>
          </a:prstGeom>
          <a:solidFill>
            <a:srgbClr val="00B0F0"/>
          </a:solidFill>
        </p:spPr>
      </p:pic>
    </p:spTree>
    <p:extLst>
      <p:ext uri="{BB962C8B-B14F-4D97-AF65-F5344CB8AC3E}">
        <p14:creationId xmlns:p14="http://schemas.microsoft.com/office/powerpoint/2010/main" val="215282536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250260932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270281783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233139131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199B088-F718-4BBB-B8CA-94C40EAB1595}" type="datetimeFigureOut">
              <a:rPr lang="en-US" smtClean="0"/>
              <a:t>11/16/2020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39138606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1_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199B088-F718-4BBB-B8CA-94C40EAB1595}" type="datetimeFigureOut">
              <a:rPr lang="en-US" smtClean="0"/>
              <a:t>11/16/2020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41411042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199B088-F718-4BBB-B8CA-94C40EAB1595}" type="datetimeFigureOut">
              <a:rPr lang="en-US" smtClean="0"/>
              <a:t>11/16/2020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38572576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35668106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99B088-F718-4BBB-B8CA-94C40EAB1595}" type="datetimeFigureOut">
              <a:rPr lang="en-US" smtClean="0"/>
              <a:t>11/16/2020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8725577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2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199B088-F718-4BBB-B8CA-94C40EAB1595}" type="datetimeFigureOut">
              <a:rPr lang="en-US" smtClean="0"/>
              <a:t>11/16/2020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226233923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199B088-F718-4BBB-B8CA-94C40EAB1595}" type="datetimeFigureOut">
              <a:rPr lang="en-US" smtClean="0"/>
              <a:t>11/16/2020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39566181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1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129252302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1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325788289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27874064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244429959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297318390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199B088-F718-4BBB-B8CA-94C40EAB1595}" type="datetimeFigureOut">
              <a:rPr lang="en-US" smtClean="0"/>
              <a:t>11/16/2020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17394125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2_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199B088-F718-4BBB-B8CA-94C40EAB1595}" type="datetimeFigureOut">
              <a:rPr lang="en-US" smtClean="0"/>
              <a:t>11/16/2020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3631883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extLst>
      <p:ext uri="{BB962C8B-B14F-4D97-AF65-F5344CB8AC3E}">
        <p14:creationId xmlns:p14="http://schemas.microsoft.com/office/powerpoint/2010/main" val="81074631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2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199B088-F718-4BBB-B8CA-94C40EAB1595}" type="datetimeFigureOut">
              <a:rPr lang="en-US" smtClean="0"/>
              <a:t>11/16/2020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3981810105"/>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2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99B088-F718-4BBB-B8CA-94C40EAB1595}" type="datetimeFigureOut">
              <a:rPr lang="en-US" smtClean="0"/>
              <a:t>11/16/2020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35186096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3_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199B088-F718-4BBB-B8CA-94C40EAB1595}" type="datetimeFigureOut">
              <a:rPr lang="en-US" smtClean="0"/>
              <a:t>11/16/2020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9839327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2_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199B088-F718-4BBB-B8CA-94C40EAB1595}" type="datetimeFigureOut">
              <a:rPr lang="en-US" smtClean="0"/>
              <a:t>11/16/2020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81413127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2_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287513764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2_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22903855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Slide - pati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7BFF99C-F60E-3F47-9B9F-4A44C055F187}" type="datetimeFigureOut">
              <a:rPr lang="en-US" smtClean="0"/>
              <a:t>11/16/2020</a:t>
            </a:fld>
            <a:endParaRPr lang="en-US"/>
          </a:p>
        </p:txBody>
      </p:sp>
      <p:sp>
        <p:nvSpPr>
          <p:cNvPr id="6" name="Title 1"/>
          <p:cNvSpPr>
            <a:spLocks noGrp="1"/>
          </p:cNvSpPr>
          <p:nvPr>
            <p:ph type="title" hasCustomPrompt="1"/>
          </p:nvPr>
        </p:nvSpPr>
        <p:spPr>
          <a:xfrm>
            <a:off x="838200" y="3293707"/>
            <a:ext cx="9772851" cy="1143000"/>
          </a:xfrm>
        </p:spPr>
        <p:txBody>
          <a:bodyPr>
            <a:noAutofit/>
          </a:bodyPr>
          <a:lstStyle>
            <a:lvl1pPr algn="l">
              <a:defRPr sz="4400" cap="none" baseline="0">
                <a:solidFill>
                  <a:schemeClr val="bg1"/>
                </a:solidFill>
              </a:defRPr>
            </a:lvl1pPr>
          </a:lstStyle>
          <a:p>
            <a:r>
              <a:rPr lang="en-US" sz="3500" kern="1200">
                <a:solidFill>
                  <a:srgbClr val="FFFFFF"/>
                </a:solidFill>
                <a:latin typeface="+mj-lt"/>
                <a:ea typeface="+mj-ea"/>
                <a:cs typeface="+mj-cs"/>
              </a:rPr>
              <a:t>An Introduction to Interprofessional Collaborative Practice</a:t>
            </a:r>
            <a:endParaRPr lang="en-US"/>
          </a:p>
        </p:txBody>
      </p:sp>
      <p:sp>
        <p:nvSpPr>
          <p:cNvPr id="5" name="Rectangle 4"/>
          <p:cNvSpPr/>
          <p:nvPr userDrawn="1"/>
        </p:nvSpPr>
        <p:spPr>
          <a:xfrm>
            <a:off x="0" y="0"/>
            <a:ext cx="12192000" cy="6858000"/>
          </a:xfrm>
          <a:prstGeom prst="rect">
            <a:avLst/>
          </a:prstGeom>
          <a:noFill/>
          <a:ln w="44450" cap="sq">
            <a:solidFill>
              <a:schemeClr val="bg1"/>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2" name="Picture 1"/>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33404" y="18661"/>
            <a:ext cx="12133545" cy="3275046"/>
          </a:xfrm>
          <a:prstGeom prst="rect">
            <a:avLst/>
          </a:prstGeom>
          <a:ln w="15875">
            <a:solidFill>
              <a:schemeClr val="bg1"/>
            </a:solidFill>
          </a:ln>
        </p:spPr>
      </p:pic>
      <p:pic>
        <p:nvPicPr>
          <p:cNvPr id="7" name="Picture 6"/>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6745480" y="5929060"/>
            <a:ext cx="5400944" cy="854581"/>
          </a:xfrm>
          <a:prstGeom prst="rect">
            <a:avLst/>
          </a:prstGeom>
          <a:solidFill>
            <a:srgbClr val="00B0F0"/>
          </a:solidFill>
        </p:spPr>
      </p:pic>
    </p:spTree>
    <p:custDataLst>
      <p:tags r:id="rId1"/>
    </p:custDataLst>
    <p:extLst>
      <p:ext uri="{BB962C8B-B14F-4D97-AF65-F5344CB8AC3E}">
        <p14:creationId xmlns:p14="http://schemas.microsoft.com/office/powerpoint/2010/main" val="166692845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189416495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32169907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34355487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Tx" preserve="1">
  <p:cSld name="1_Content with Caption">
    <p:spTree>
      <p:nvGrpSpPr>
        <p:cNvPr id="1" name=""/>
        <p:cNvGrpSpPr/>
        <p:nvPr/>
      </p:nvGrpSpPr>
      <p:grpSpPr>
        <a:xfrm>
          <a:off x="0" y="0"/>
          <a:ext cx="0" cy="0"/>
          <a:chOff x="0" y="0"/>
          <a:chExt cx="0" cy="0"/>
        </a:xfrm>
      </p:grpSpPr>
      <p:sp>
        <p:nvSpPr>
          <p:cNvPr id="8" name="Rectangle 7"/>
          <p:cNvSpPr/>
          <p:nvPr/>
        </p:nvSpPr>
        <p:spPr>
          <a:xfrm>
            <a:off x="18"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en-US"/>
              <a:t>Click to edit Master title style</a:t>
            </a:r>
          </a:p>
        </p:txBody>
      </p:sp>
      <p:sp>
        <p:nvSpPr>
          <p:cNvPr id="3" name="Content Placeholder 2"/>
          <p:cNvSpPr>
            <a:spLocks noGrp="1"/>
          </p:cNvSpPr>
          <p:nvPr>
            <p:ph idx="1"/>
          </p:nvPr>
        </p:nvSpPr>
        <p:spPr>
          <a:xfrm>
            <a:off x="4800600" y="731520"/>
            <a:ext cx="6492240"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65513" y="6459787"/>
            <a:ext cx="2618511" cy="365125"/>
          </a:xfrm>
        </p:spPr>
        <p:txBody>
          <a:bodyPr/>
          <a:lstStyle>
            <a:lvl1pPr algn="l">
              <a:defRPr/>
            </a:lvl1pPr>
          </a:lstStyle>
          <a:p>
            <a:fld id="{B6D6B1E5-8A56-4AA0-86CE-424B76857504}" type="datetimeFigureOut">
              <a:rPr lang="en-US" smtClean="0"/>
              <a:pPr/>
              <a:t>11/16/2020</a:t>
            </a:fld>
            <a:endParaRPr lang="en-US"/>
          </a:p>
        </p:txBody>
      </p:sp>
      <p:sp>
        <p:nvSpPr>
          <p:cNvPr id="6" name="Footer Placeholder 5"/>
          <p:cNvSpPr>
            <a:spLocks noGrp="1"/>
          </p:cNvSpPr>
          <p:nvPr>
            <p:ph type="ftr" sz="quarter" idx="11"/>
          </p:nvPr>
        </p:nvSpPr>
        <p:spPr>
          <a:xfrm>
            <a:off x="4800600" y="6459787"/>
            <a:ext cx="4648200" cy="365125"/>
          </a:xfrm>
        </p:spPr>
        <p:txBody>
          <a:bodyPr/>
          <a:lstStyle>
            <a:lvl1pPr algn="l">
              <a:defRPr>
                <a:solidFill>
                  <a:schemeClr val="tx2"/>
                </a:solidFill>
              </a:defRPr>
            </a:lvl1pPr>
          </a:lstStyle>
          <a:p>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66BEAA-0498-4151-B692-337BCF39D58B}" type="slidenum">
              <a:rPr lang="en-US" smtClean="0"/>
              <a:pPr/>
              <a:t>‹#›</a:t>
            </a:fld>
            <a:endParaRPr lang="en-US"/>
          </a:p>
        </p:txBody>
      </p:sp>
    </p:spTree>
    <p:custDataLst>
      <p:tags r:id="rId1"/>
    </p:custDataLst>
    <p:extLst>
      <p:ext uri="{BB962C8B-B14F-4D97-AF65-F5344CB8AC3E}">
        <p14:creationId xmlns:p14="http://schemas.microsoft.com/office/powerpoint/2010/main" val="297813198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199B088-F718-4BBB-B8CA-94C40EAB1595}" type="datetimeFigureOut">
              <a:rPr lang="en-US" smtClean="0"/>
              <a:t>11/16/2020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346526703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199B088-F718-4BBB-B8CA-94C40EAB1595}" type="datetimeFigureOut">
              <a:rPr lang="en-US" smtClean="0"/>
              <a:t>11/16/2020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717913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199B088-F718-4BBB-B8CA-94C40EAB1595}" type="datetimeFigureOut">
              <a:rPr lang="en-US" smtClean="0"/>
              <a:t>11/16/2020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360646215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99B088-F718-4BBB-B8CA-94C40EAB1595}" type="datetimeFigureOut">
              <a:rPr lang="en-US" smtClean="0"/>
              <a:t>11/16/2020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209510105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199B088-F718-4BBB-B8CA-94C40EAB1595}" type="datetimeFigureOut">
              <a:rPr lang="en-US" smtClean="0"/>
              <a:t>11/16/2020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2152967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199B088-F718-4BBB-B8CA-94C40EAB1595}" type="datetimeFigureOut">
              <a:rPr lang="en-US" smtClean="0"/>
              <a:t>11/16/2020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71821780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209951487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199B088-F718-4BBB-B8CA-94C40EAB1595}" type="datetimeFigureOut">
              <a:rPr lang="en-US" smtClean="0"/>
              <a:t>11/16/2020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4658E7-90EF-4858-8AEB-313AB45A9816}" type="slidenum">
              <a:rPr lang="en-US" smtClean="0"/>
              <a:t>‹#›</a:t>
            </a:fld>
            <a:endParaRPr lang="en-US"/>
          </a:p>
        </p:txBody>
      </p:sp>
    </p:spTree>
    <p:custDataLst>
      <p:tags r:id="rId1"/>
    </p:custDataLst>
    <p:extLst>
      <p:ext uri="{BB962C8B-B14F-4D97-AF65-F5344CB8AC3E}">
        <p14:creationId xmlns:p14="http://schemas.microsoft.com/office/powerpoint/2010/main" val="259451573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itle Slide - pati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57BFF99C-F60E-3F47-9B9F-4A44C055F187}" type="datetimeFigureOut">
              <a:rPr lang="en-US" smtClean="0"/>
              <a:t>11/16/2020</a:t>
            </a:fld>
            <a:endParaRPr lang="en-US"/>
          </a:p>
        </p:txBody>
      </p:sp>
      <p:sp>
        <p:nvSpPr>
          <p:cNvPr id="6" name="Title 1"/>
          <p:cNvSpPr>
            <a:spLocks noGrp="1"/>
          </p:cNvSpPr>
          <p:nvPr>
            <p:ph type="title" hasCustomPrompt="1"/>
          </p:nvPr>
        </p:nvSpPr>
        <p:spPr>
          <a:xfrm>
            <a:off x="838200" y="3293707"/>
            <a:ext cx="9772851" cy="1143000"/>
          </a:xfrm>
        </p:spPr>
        <p:txBody>
          <a:bodyPr>
            <a:noAutofit/>
          </a:bodyPr>
          <a:lstStyle>
            <a:lvl1pPr algn="l">
              <a:defRPr sz="4400" cap="none" baseline="0">
                <a:solidFill>
                  <a:schemeClr val="bg1"/>
                </a:solidFill>
              </a:defRPr>
            </a:lvl1pPr>
          </a:lstStyle>
          <a:p>
            <a:r>
              <a:rPr lang="en-US" sz="3500" kern="1200">
                <a:solidFill>
                  <a:srgbClr val="FFFFFF"/>
                </a:solidFill>
                <a:latin typeface="+mj-lt"/>
                <a:ea typeface="+mj-ea"/>
                <a:cs typeface="+mj-cs"/>
              </a:rPr>
              <a:t>An Introduction to Interprofessional Collaborative Practice</a:t>
            </a:r>
            <a:endParaRPr lang="en-US"/>
          </a:p>
        </p:txBody>
      </p:sp>
      <p:sp>
        <p:nvSpPr>
          <p:cNvPr id="5" name="Rectangle 4"/>
          <p:cNvSpPr/>
          <p:nvPr userDrawn="1"/>
        </p:nvSpPr>
        <p:spPr>
          <a:xfrm>
            <a:off x="0" y="0"/>
            <a:ext cx="12192000" cy="6858000"/>
          </a:xfrm>
          <a:prstGeom prst="rect">
            <a:avLst/>
          </a:prstGeom>
          <a:noFill/>
          <a:ln w="44450" cap="sq">
            <a:solidFill>
              <a:schemeClr val="bg1"/>
            </a:solidFill>
            <a:miter lim="800000"/>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a:p>
        </p:txBody>
      </p:sp>
      <p:pic>
        <p:nvPicPr>
          <p:cNvPr id="2" name="Picture 1"/>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33404" y="18661"/>
            <a:ext cx="12133545" cy="3275046"/>
          </a:xfrm>
          <a:prstGeom prst="rect">
            <a:avLst/>
          </a:prstGeom>
          <a:ln w="15875">
            <a:solidFill>
              <a:schemeClr val="bg1"/>
            </a:solidFill>
          </a:ln>
        </p:spPr>
      </p:pic>
      <p:pic>
        <p:nvPicPr>
          <p:cNvPr id="7" name="Picture 6"/>
          <p:cNvPicPr>
            <a:picLocks noChangeAspect="1"/>
          </p:cNvPicPr>
          <p:nvPr userDrawn="1"/>
        </p:nvPicPr>
        <p:blipFill rotWithShape="1">
          <a:blip r:embed="rId4" cstate="print">
            <a:extLst>
              <a:ext uri="{28A0092B-C50C-407E-A947-70E740481C1C}">
                <a14:useLocalDpi xmlns:a14="http://schemas.microsoft.com/office/drawing/2010/main"/>
              </a:ext>
            </a:extLst>
          </a:blip>
          <a:srcRect/>
          <a:stretch/>
        </p:blipFill>
        <p:spPr>
          <a:xfrm>
            <a:off x="6745480" y="5929060"/>
            <a:ext cx="5400944" cy="854581"/>
          </a:xfrm>
          <a:prstGeom prst="rect">
            <a:avLst/>
          </a:prstGeom>
          <a:solidFill>
            <a:srgbClr val="00B0F0"/>
          </a:solidFill>
        </p:spPr>
      </p:pic>
    </p:spTree>
    <p:custDataLst>
      <p:tags r:id="rId1"/>
    </p:custDataLst>
    <p:extLst>
      <p:ext uri="{BB962C8B-B14F-4D97-AF65-F5344CB8AC3E}">
        <p14:creationId xmlns:p14="http://schemas.microsoft.com/office/powerpoint/2010/main" val="3576863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199B088-F718-4BBB-B8CA-94C40EAB1595}" type="datetimeFigureOut">
              <a:rPr lang="en-US" smtClean="0"/>
              <a:t>11/16/2020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4658E7-90EF-4858-8AEB-313AB45A9816}" type="slidenum">
              <a:rPr lang="en-US" smtClean="0"/>
              <a:t>‹#›</a:t>
            </a:fld>
            <a:endParaRPr lang="en-US"/>
          </a:p>
        </p:txBody>
      </p:sp>
    </p:spTree>
    <p:extLst>
      <p:ext uri="{BB962C8B-B14F-4D97-AF65-F5344CB8AC3E}">
        <p14:creationId xmlns:p14="http://schemas.microsoft.com/office/powerpoint/2010/main" val="28315812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199B088-F718-4BBB-B8CA-94C40EAB1595}" type="datetimeFigureOut">
              <a:rPr lang="en-US" smtClean="0"/>
              <a:t>11/16/2020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4658E7-90EF-4858-8AEB-313AB45A9816}" type="slidenum">
              <a:rPr lang="en-US" smtClean="0"/>
              <a:t>‹#›</a:t>
            </a:fld>
            <a:endParaRPr lang="en-US"/>
          </a:p>
        </p:txBody>
      </p:sp>
    </p:spTree>
    <p:extLst>
      <p:ext uri="{BB962C8B-B14F-4D97-AF65-F5344CB8AC3E}">
        <p14:creationId xmlns:p14="http://schemas.microsoft.com/office/powerpoint/2010/main" val="31673632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199B088-F718-4BBB-B8CA-94C40EAB1595}" type="datetimeFigureOut">
              <a:rPr lang="en-US" smtClean="0"/>
              <a:t>11/16/2020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4658E7-90EF-4858-8AEB-313AB45A9816}" type="slidenum">
              <a:rPr lang="en-US" smtClean="0"/>
              <a:t>‹#›</a:t>
            </a:fld>
            <a:endParaRPr lang="en-US"/>
          </a:p>
        </p:txBody>
      </p:sp>
    </p:spTree>
    <p:extLst>
      <p:ext uri="{BB962C8B-B14F-4D97-AF65-F5344CB8AC3E}">
        <p14:creationId xmlns:p14="http://schemas.microsoft.com/office/powerpoint/2010/main" val="375739425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199B088-F718-4BBB-B8CA-94C40EAB1595}" type="datetimeFigureOut">
              <a:rPr lang="en-US" smtClean="0"/>
              <a:t>11/16/2020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4658E7-90EF-4858-8AEB-313AB45A9816}" type="slidenum">
              <a:rPr lang="en-US" smtClean="0"/>
              <a:t>‹#›</a:t>
            </a:fld>
            <a:endParaRPr lang="en-US"/>
          </a:p>
        </p:txBody>
      </p:sp>
    </p:spTree>
    <p:extLst>
      <p:ext uri="{BB962C8B-B14F-4D97-AF65-F5344CB8AC3E}">
        <p14:creationId xmlns:p14="http://schemas.microsoft.com/office/powerpoint/2010/main" val="2064146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B199B088-F718-4BBB-B8CA-94C40EAB1595}" type="datetimeFigureOut">
              <a:rPr lang="en-US" smtClean="0"/>
              <a:t>11/16/2020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4658E7-90EF-4858-8AEB-313AB45A9816}" type="slidenum">
              <a:rPr lang="en-US" smtClean="0"/>
              <a:t>‹#›</a:t>
            </a:fld>
            <a:endParaRPr lang="en-US"/>
          </a:p>
        </p:txBody>
      </p:sp>
    </p:spTree>
    <p:extLst>
      <p:ext uri="{BB962C8B-B14F-4D97-AF65-F5344CB8AC3E}">
        <p14:creationId xmlns:p14="http://schemas.microsoft.com/office/powerpoint/2010/main" val="1921711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2.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tags" Target="../tags/tag2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9B088-F718-4BBB-B8CA-94C40EAB1595}" type="datetimeFigureOut">
              <a:rPr lang="en-US" smtClean="0"/>
              <a:t>11/16/2020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4658E7-90EF-4858-8AEB-313AB45A9816}" type="slidenum">
              <a:rPr lang="en-US" smtClean="0"/>
              <a:t>‹#›</a:t>
            </a:fld>
            <a:endParaRPr lang="en-US"/>
          </a:p>
        </p:txBody>
      </p:sp>
    </p:spTree>
    <p:custDataLst>
      <p:tags r:id="rId38"/>
    </p:custDataLst>
    <p:extLst>
      <p:ext uri="{BB962C8B-B14F-4D97-AF65-F5344CB8AC3E}">
        <p14:creationId xmlns:p14="http://schemas.microsoft.com/office/powerpoint/2010/main" val="8395021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 id="2147483671" r:id="rId23"/>
    <p:sldLayoutId id="2147483672" r:id="rId24"/>
    <p:sldLayoutId id="2147483673" r:id="rId25"/>
    <p:sldLayoutId id="2147483674" r:id="rId26"/>
    <p:sldLayoutId id="2147483675" r:id="rId27"/>
    <p:sldLayoutId id="2147483676" r:id="rId28"/>
    <p:sldLayoutId id="2147483677" r:id="rId29"/>
    <p:sldLayoutId id="2147483678" r:id="rId30"/>
    <p:sldLayoutId id="2147483679" r:id="rId31"/>
    <p:sldLayoutId id="2147483680" r:id="rId32"/>
    <p:sldLayoutId id="2147483681" r:id="rId33"/>
    <p:sldLayoutId id="2147483682" r:id="rId34"/>
    <p:sldLayoutId id="2147483683" r:id="rId35"/>
    <p:sldLayoutId id="2147483684" r:id="rId3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199B088-F718-4BBB-B8CA-94C40EAB1595}" type="datetimeFigureOut">
              <a:rPr lang="en-US" smtClean="0"/>
              <a:t>11/16/2020</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D4658E7-90EF-4858-8AEB-313AB45A9816}" type="slidenum">
              <a:rPr lang="en-US" smtClean="0"/>
              <a:t>‹#›</a:t>
            </a:fld>
            <a:endParaRPr lang="en-US"/>
          </a:p>
        </p:txBody>
      </p:sp>
    </p:spTree>
    <p:custDataLst>
      <p:tags r:id="rId14"/>
    </p:custDataLst>
    <p:extLst>
      <p:ext uri="{BB962C8B-B14F-4D97-AF65-F5344CB8AC3E}">
        <p14:creationId xmlns:p14="http://schemas.microsoft.com/office/powerpoint/2010/main" val="3935377806"/>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ags" Target="../tags/tag4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5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5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5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53.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5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55.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56.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5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tags" Target="../tags/tag58.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2.xml"/><Relationship Id="rId1" Type="http://schemas.openxmlformats.org/officeDocument/2006/relationships/tags" Target="../tags/tag59.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4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tags" Target="../tags/tag60.xml"/></Relationships>
</file>

<file path=ppt/slides/_rels/slide21.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21.xml"/><Relationship Id="rId7" Type="http://schemas.openxmlformats.org/officeDocument/2006/relationships/diagramColors" Target="../diagrams/colors2.xml"/><Relationship Id="rId2" Type="http://schemas.openxmlformats.org/officeDocument/2006/relationships/slideLayout" Target="../slideLayouts/slideLayout2.xml"/><Relationship Id="rId1" Type="http://schemas.openxmlformats.org/officeDocument/2006/relationships/tags" Target="../tags/tag6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xml"/><Relationship Id="rId1" Type="http://schemas.openxmlformats.org/officeDocument/2006/relationships/tags" Target="../tags/tag6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3.xml"/><Relationship Id="rId5" Type="http://schemas.openxmlformats.org/officeDocument/2006/relationships/hyperlink" Target="https://www.infirmiers.com/profession-infirmiere/cooperations-interprofessionnelles/quand-hospitaliers-et-idel-unissent-pour-patient.html" TargetMode="Externa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4.xml"/><Relationship Id="rId5" Type="http://schemas.openxmlformats.org/officeDocument/2006/relationships/image" Target="../media/image5.png"/><Relationship Id="rId4"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45.xml"/><Relationship Id="rId5" Type="http://schemas.openxmlformats.org/officeDocument/2006/relationships/image" Target="../media/image6.png"/><Relationship Id="rId4" Type="http://schemas.openxmlformats.org/officeDocument/2006/relationships/hyperlink" Target="https://www.ipecollaborative.org/resources.html" TargetMode="Externa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6.xml"/><Relationship Id="rId7" Type="http://schemas.openxmlformats.org/officeDocument/2006/relationships/diagramColors" Target="../diagrams/colors1.xml"/><Relationship Id="rId2" Type="http://schemas.openxmlformats.org/officeDocument/2006/relationships/slideLayout" Target="../slideLayouts/slideLayout2.xml"/><Relationship Id="rId1" Type="http://schemas.openxmlformats.org/officeDocument/2006/relationships/tags" Target="../tags/tag4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4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4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4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br>
              <a:rPr lang="en-US">
                <a:solidFill>
                  <a:schemeClr val="tx1"/>
                </a:solidFill>
              </a:rPr>
            </a:br>
            <a:br>
              <a:rPr lang="en-US">
                <a:solidFill>
                  <a:schemeClr val="tx1"/>
                </a:solidFill>
              </a:rPr>
            </a:br>
            <a:br>
              <a:rPr lang="en-US">
                <a:solidFill>
                  <a:schemeClr val="tx1"/>
                </a:solidFill>
              </a:rPr>
            </a:br>
            <a:br>
              <a:rPr lang="en-US">
                <a:solidFill>
                  <a:schemeClr val="tx1"/>
                </a:solidFill>
              </a:rPr>
            </a:br>
            <a:endParaRPr lang="en-US">
              <a:solidFill>
                <a:schemeClr val="tx1"/>
              </a:solidFill>
            </a:endParaRPr>
          </a:p>
        </p:txBody>
      </p:sp>
      <p:sp>
        <p:nvSpPr>
          <p:cNvPr id="4" name="Rectangle 3"/>
          <p:cNvSpPr/>
          <p:nvPr/>
        </p:nvSpPr>
        <p:spPr>
          <a:xfrm>
            <a:off x="334392" y="3593120"/>
            <a:ext cx="11523215" cy="1200329"/>
          </a:xfrm>
          <a:prstGeom prst="rect">
            <a:avLst/>
          </a:prstGeom>
        </p:spPr>
        <p:txBody>
          <a:bodyPr wrap="square">
            <a:spAutoFit/>
          </a:bodyPr>
          <a:lstStyle/>
          <a:p>
            <a:pPr algn="ctr"/>
            <a:r>
              <a:rPr lang="en-US" sz="3600">
                <a:latin typeface="Arial Black" panose="020B0A04020102020204" pitchFamily="34" charset="0"/>
              </a:rPr>
              <a:t>An Introduction to Interprofessional Collaborative Practice</a:t>
            </a:r>
          </a:p>
        </p:txBody>
      </p:sp>
      <p:sp>
        <p:nvSpPr>
          <p:cNvPr id="5" name="TextBox 4">
            <a:extLst>
              <a:ext uri="{FF2B5EF4-FFF2-40B4-BE49-F238E27FC236}">
                <a16:creationId xmlns:a16="http://schemas.microsoft.com/office/drawing/2014/main" id="{C1BDA335-8CA7-442A-91EC-0CBAECC4F63C}"/>
              </a:ext>
            </a:extLst>
          </p:cNvPr>
          <p:cNvSpPr txBox="1"/>
          <p:nvPr/>
        </p:nvSpPr>
        <p:spPr>
          <a:xfrm>
            <a:off x="104776" y="5137986"/>
            <a:ext cx="6172199" cy="203132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t>Mary</a:t>
            </a:r>
            <a:r>
              <a:rPr lang="en-US">
                <a:ea typeface="+mn-lt"/>
                <a:cs typeface="+mn-lt"/>
              </a:rPr>
              <a:t> T. Keehn, PT, DPT, MHPE</a:t>
            </a:r>
          </a:p>
          <a:p>
            <a:r>
              <a:rPr lang="en-US">
                <a:ea typeface="+mn-lt"/>
                <a:cs typeface="+mn-lt"/>
              </a:rPr>
              <a:t>Director of Interprofessional Education – Office of the Vice Chancellor for Health Affairs </a:t>
            </a:r>
          </a:p>
          <a:p>
            <a:r>
              <a:rPr lang="en-US">
                <a:ea typeface="+mn-lt"/>
                <a:cs typeface="+mn-lt"/>
              </a:rPr>
              <a:t>Associate Dean for Clinical Affairs – College of Applied Health Sciences</a:t>
            </a:r>
          </a:p>
          <a:p>
            <a:r>
              <a:rPr lang="en-US">
                <a:ea typeface="+mn-lt"/>
                <a:cs typeface="+mn-lt"/>
              </a:rPr>
              <a:t>University of Illinois at Chicago</a:t>
            </a:r>
          </a:p>
          <a:p>
            <a:pPr algn="l"/>
            <a:endParaRPr lang="en-US">
              <a:cs typeface="Calibri"/>
            </a:endParaRPr>
          </a:p>
        </p:txBody>
      </p:sp>
    </p:spTree>
    <p:custDataLst>
      <p:tags r:id="rId1"/>
    </p:custDataLst>
    <p:extLst>
      <p:ext uri="{BB962C8B-B14F-4D97-AF65-F5344CB8AC3E}">
        <p14:creationId xmlns:p14="http://schemas.microsoft.com/office/powerpoint/2010/main" val="219090706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14">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16">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8"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810437" y="885651"/>
            <a:ext cx="3726729" cy="4624603"/>
          </a:xfrm>
        </p:spPr>
        <p:txBody>
          <a:bodyPr>
            <a:normAutofit/>
          </a:bodyPr>
          <a:lstStyle/>
          <a:p>
            <a:r>
              <a:rPr lang="en-US" sz="4800">
                <a:solidFill>
                  <a:srgbClr val="FFFFFF"/>
                </a:solidFill>
              </a:rPr>
              <a:t>Values and Ethics for </a:t>
            </a:r>
            <a:r>
              <a:rPr lang="en-US" sz="4000">
                <a:solidFill>
                  <a:srgbClr val="FFFFFF"/>
                </a:solidFill>
              </a:rPr>
              <a:t>Interprofessional </a:t>
            </a:r>
            <a:r>
              <a:rPr lang="en-US" sz="4800">
                <a:solidFill>
                  <a:srgbClr val="FFFFFF"/>
                </a:solidFill>
              </a:rPr>
              <a:t>Practice</a:t>
            </a:r>
          </a:p>
        </p:txBody>
      </p:sp>
      <p:sp>
        <p:nvSpPr>
          <p:cNvPr id="3" name="Content Placeholder 2"/>
          <p:cNvSpPr>
            <a:spLocks noGrp="1"/>
          </p:cNvSpPr>
          <p:nvPr>
            <p:ph idx="1"/>
          </p:nvPr>
        </p:nvSpPr>
        <p:spPr>
          <a:xfrm>
            <a:off x="4722829" y="282805"/>
            <a:ext cx="7192651" cy="6313812"/>
          </a:xfrm>
        </p:spPr>
        <p:txBody>
          <a:bodyPr anchor="ctr">
            <a:normAutofit/>
          </a:bodyPr>
          <a:lstStyle/>
          <a:p>
            <a:pPr marL="0" indent="0">
              <a:buNone/>
            </a:pPr>
            <a:r>
              <a:rPr lang="en-US" sz="3200"/>
              <a:t>VE7</a:t>
            </a:r>
            <a:r>
              <a:rPr lang="en-US" sz="3200" b="1"/>
              <a:t>. Demonstrate high standards of ethical conduct and quality of care in one’s contributions to team-based care</a:t>
            </a:r>
            <a:r>
              <a:rPr lang="en-US" sz="3200"/>
              <a:t>.</a:t>
            </a:r>
          </a:p>
          <a:p>
            <a:pPr marL="0" indent="0">
              <a:buNone/>
            </a:pPr>
            <a:r>
              <a:rPr lang="en-US" sz="3200"/>
              <a:t>VE8. Manage ethical dilemmas specific to inter-professional patient/population centered care situations.</a:t>
            </a:r>
          </a:p>
          <a:p>
            <a:pPr marL="0" indent="0">
              <a:buNone/>
            </a:pPr>
            <a:r>
              <a:rPr lang="en-US" sz="3200"/>
              <a:t>VE9. Act with honesty and integrity in relationships with patients, families, and other team members.</a:t>
            </a:r>
          </a:p>
          <a:p>
            <a:pPr marL="0" indent="0">
              <a:buNone/>
            </a:pPr>
            <a:r>
              <a:rPr lang="en-US" sz="3200"/>
              <a:t>VE10. Maintain competence in one’s own profession appropriate to scope of practice.</a:t>
            </a:r>
          </a:p>
        </p:txBody>
      </p:sp>
    </p:spTree>
    <p:custDataLst>
      <p:tags r:id="rId1"/>
    </p:custDataLst>
    <p:extLst>
      <p:ext uri="{BB962C8B-B14F-4D97-AF65-F5344CB8AC3E}">
        <p14:creationId xmlns:p14="http://schemas.microsoft.com/office/powerpoint/2010/main" val="12068806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1098468" y="885651"/>
            <a:ext cx="3229803" cy="4624603"/>
          </a:xfrm>
        </p:spPr>
        <p:txBody>
          <a:bodyPr>
            <a:normAutofit/>
          </a:bodyPr>
          <a:lstStyle/>
          <a:p>
            <a:r>
              <a:rPr lang="en-US" sz="3700">
                <a:solidFill>
                  <a:srgbClr val="FFFFFF"/>
                </a:solidFill>
              </a:rPr>
              <a:t>Roles and Responsibilities</a:t>
            </a:r>
          </a:p>
        </p:txBody>
      </p:sp>
      <p:sp>
        <p:nvSpPr>
          <p:cNvPr id="3" name="Content Placeholder 2"/>
          <p:cNvSpPr>
            <a:spLocks noGrp="1"/>
          </p:cNvSpPr>
          <p:nvPr>
            <p:ph idx="1"/>
          </p:nvPr>
        </p:nvSpPr>
        <p:spPr>
          <a:xfrm>
            <a:off x="4937671" y="146115"/>
            <a:ext cx="6959053" cy="6565769"/>
          </a:xfrm>
        </p:spPr>
        <p:txBody>
          <a:bodyPr anchor="ctr">
            <a:normAutofit/>
          </a:bodyPr>
          <a:lstStyle/>
          <a:p>
            <a:pPr marL="0" indent="0">
              <a:buNone/>
            </a:pPr>
            <a:r>
              <a:rPr lang="en-US" sz="2400"/>
              <a:t>RR1. </a:t>
            </a:r>
            <a:r>
              <a:rPr lang="en-US" sz="2400" b="1"/>
              <a:t>Communicate one’s roles and responsibilities clearly </a:t>
            </a:r>
            <a:r>
              <a:rPr lang="en-US" sz="2400"/>
              <a:t>to patients, families, community members and other professionals.</a:t>
            </a:r>
          </a:p>
          <a:p>
            <a:pPr marL="0" indent="0">
              <a:buNone/>
            </a:pPr>
            <a:r>
              <a:rPr lang="en-US" sz="2400"/>
              <a:t>RR2. Recognize one’s limitations in skills, knowledge, and abilities.</a:t>
            </a:r>
          </a:p>
          <a:p>
            <a:pPr marL="0" indent="0">
              <a:buNone/>
            </a:pPr>
            <a:r>
              <a:rPr lang="en-US" sz="2400"/>
              <a:t>RR3. Engage diverse professionals who complement one’s own professional expertise, as well as associated resources, to develop strategies to meet specific health and healthcare needs of patients and populations.</a:t>
            </a:r>
          </a:p>
          <a:p>
            <a:pPr marL="0" indent="0">
              <a:buNone/>
            </a:pPr>
            <a:r>
              <a:rPr lang="en-US" sz="2400"/>
              <a:t>RR4. </a:t>
            </a:r>
            <a:r>
              <a:rPr lang="en-US" sz="2400" b="1"/>
              <a:t>Explain the roles and responsibilities of other care providers </a:t>
            </a:r>
            <a:r>
              <a:rPr lang="en-US" sz="2400"/>
              <a:t>and how the team works together to provide care, promote health, and prevent disease.</a:t>
            </a:r>
          </a:p>
          <a:p>
            <a:pPr marL="0" indent="0">
              <a:buNone/>
            </a:pPr>
            <a:r>
              <a:rPr lang="en-US" sz="2400"/>
              <a:t>RR5. Use the full scope of knowledge, skills, and abilities of professionals from health and other fields to provide care that is safe, timely, efficient, effective, and equitable.</a:t>
            </a:r>
          </a:p>
        </p:txBody>
      </p:sp>
    </p:spTree>
    <p:custDataLst>
      <p:tags r:id="rId1"/>
    </p:custDataLst>
    <p:extLst>
      <p:ext uri="{BB962C8B-B14F-4D97-AF65-F5344CB8AC3E}">
        <p14:creationId xmlns:p14="http://schemas.microsoft.com/office/powerpoint/2010/main" val="24205914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1098468" y="885651"/>
            <a:ext cx="3229803" cy="4624603"/>
          </a:xfrm>
        </p:spPr>
        <p:txBody>
          <a:bodyPr>
            <a:normAutofit/>
          </a:bodyPr>
          <a:lstStyle/>
          <a:p>
            <a:r>
              <a:rPr lang="en-US" sz="3700">
                <a:solidFill>
                  <a:srgbClr val="FFFFFF"/>
                </a:solidFill>
              </a:rPr>
              <a:t>Roles and Responsibilities</a:t>
            </a:r>
          </a:p>
        </p:txBody>
      </p:sp>
      <p:sp>
        <p:nvSpPr>
          <p:cNvPr id="3" name="Content Placeholder 2"/>
          <p:cNvSpPr>
            <a:spLocks noGrp="1"/>
          </p:cNvSpPr>
          <p:nvPr>
            <p:ph idx="1"/>
          </p:nvPr>
        </p:nvSpPr>
        <p:spPr>
          <a:xfrm>
            <a:off x="4978707" y="292231"/>
            <a:ext cx="6822767" cy="6565769"/>
          </a:xfrm>
        </p:spPr>
        <p:txBody>
          <a:bodyPr anchor="ctr">
            <a:normAutofit/>
          </a:bodyPr>
          <a:lstStyle/>
          <a:p>
            <a:pPr marL="0" indent="0">
              <a:buNone/>
            </a:pPr>
            <a:r>
              <a:rPr lang="en-US" sz="2400"/>
              <a:t>RR6. </a:t>
            </a:r>
            <a:r>
              <a:rPr lang="en-US" sz="2400" b="1"/>
              <a:t>Communicate with team members to clarify each member’s responsibility </a:t>
            </a:r>
            <a:r>
              <a:rPr lang="en-US" sz="2400"/>
              <a:t>in executing components of a treatment plan or public health intervention.</a:t>
            </a:r>
          </a:p>
          <a:p>
            <a:pPr marL="0" indent="0">
              <a:buNone/>
            </a:pPr>
            <a:r>
              <a:rPr lang="en-US" sz="2400"/>
              <a:t>RR7. Forge interdependent relationships with other professions within and outside of the health system to improve care and advance learning.</a:t>
            </a:r>
          </a:p>
          <a:p>
            <a:pPr marL="0" indent="0">
              <a:buNone/>
            </a:pPr>
            <a:r>
              <a:rPr lang="en-US" sz="2400"/>
              <a:t>RR8. Engage in continuous professional and inter-professional development to enhance team performance and collaboration.</a:t>
            </a:r>
          </a:p>
          <a:p>
            <a:pPr marL="0" indent="0">
              <a:buNone/>
            </a:pPr>
            <a:r>
              <a:rPr lang="en-US" sz="2400"/>
              <a:t>RR9. </a:t>
            </a:r>
            <a:r>
              <a:rPr lang="en-US" sz="2400" b="1"/>
              <a:t>Use unique and complementary abilities of all members of the team to optimize patient care</a:t>
            </a:r>
            <a:r>
              <a:rPr lang="en-US" sz="2400"/>
              <a:t>.</a:t>
            </a:r>
          </a:p>
          <a:p>
            <a:pPr marL="0" indent="0">
              <a:buNone/>
            </a:pPr>
            <a:r>
              <a:rPr lang="en-US" sz="2400"/>
              <a:t>RR10. Describe how professional in health and other fields can collaborate and integrate clinical care and public health interventions to optimize population health. </a:t>
            </a:r>
          </a:p>
        </p:txBody>
      </p:sp>
    </p:spTree>
    <p:custDataLst>
      <p:tags r:id="rId1"/>
    </p:custDataLst>
    <p:extLst>
      <p:ext uri="{BB962C8B-B14F-4D97-AF65-F5344CB8AC3E}">
        <p14:creationId xmlns:p14="http://schemas.microsoft.com/office/powerpoint/2010/main" val="2548062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1098468" y="885651"/>
            <a:ext cx="3229803" cy="4624603"/>
          </a:xfrm>
        </p:spPr>
        <p:txBody>
          <a:bodyPr>
            <a:normAutofit/>
          </a:bodyPr>
          <a:lstStyle/>
          <a:p>
            <a:r>
              <a:rPr lang="en-US" sz="3400">
                <a:solidFill>
                  <a:srgbClr val="FFFFFF"/>
                </a:solidFill>
              </a:rPr>
              <a:t>Interprofessional Communication</a:t>
            </a:r>
          </a:p>
        </p:txBody>
      </p:sp>
      <p:sp>
        <p:nvSpPr>
          <p:cNvPr id="3" name="Content Placeholder 2"/>
          <p:cNvSpPr>
            <a:spLocks noGrp="1"/>
          </p:cNvSpPr>
          <p:nvPr>
            <p:ph idx="1"/>
          </p:nvPr>
        </p:nvSpPr>
        <p:spPr>
          <a:xfrm>
            <a:off x="4937671" y="371744"/>
            <a:ext cx="6525220" cy="6170788"/>
          </a:xfrm>
        </p:spPr>
        <p:txBody>
          <a:bodyPr anchor="ctr">
            <a:noAutofit/>
          </a:bodyPr>
          <a:lstStyle/>
          <a:p>
            <a:pPr marL="0" indent="0">
              <a:buNone/>
            </a:pPr>
            <a:r>
              <a:rPr lang="en-US" sz="2400"/>
              <a:t>CC1. </a:t>
            </a:r>
            <a:r>
              <a:rPr lang="en-US" sz="2400" b="1"/>
              <a:t>Choose effective communication tools and techniques</a:t>
            </a:r>
            <a:r>
              <a:rPr lang="en-US" sz="2400"/>
              <a:t>, including information systems and communication technologies, to facilitate discussions and interactions that enhance team function.</a:t>
            </a:r>
          </a:p>
          <a:p>
            <a:pPr marL="0" indent="0">
              <a:buNone/>
            </a:pPr>
            <a:r>
              <a:rPr lang="en-US" sz="2400"/>
              <a:t>CC2. Communicate information with patients, families, community members and health team members in a form that is understandable, </a:t>
            </a:r>
            <a:r>
              <a:rPr lang="en-US" sz="2400" b="1"/>
              <a:t>avoiding discipline-specific terminology when possible.</a:t>
            </a:r>
          </a:p>
          <a:p>
            <a:pPr marL="0" indent="0">
              <a:buNone/>
            </a:pPr>
            <a:r>
              <a:rPr lang="en-US" sz="2400"/>
              <a:t>CC3. Express one’s knowledge and opinions to team members involved in patient care and population health improvement with confidence, clarity, and respect, working to ensure common understanding of information and treatment and care decisions, and population health programs and policies.</a:t>
            </a:r>
          </a:p>
          <a:p>
            <a:endParaRPr lang="en-US" sz="1600"/>
          </a:p>
        </p:txBody>
      </p:sp>
    </p:spTree>
    <p:custDataLst>
      <p:tags r:id="rId1"/>
    </p:custDataLst>
    <p:extLst>
      <p:ext uri="{BB962C8B-B14F-4D97-AF65-F5344CB8AC3E}">
        <p14:creationId xmlns:p14="http://schemas.microsoft.com/office/powerpoint/2010/main" val="37946237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1098468" y="885651"/>
            <a:ext cx="3229803" cy="4624603"/>
          </a:xfrm>
        </p:spPr>
        <p:txBody>
          <a:bodyPr>
            <a:normAutofit/>
          </a:bodyPr>
          <a:lstStyle/>
          <a:p>
            <a:r>
              <a:rPr lang="en-US" sz="3400">
                <a:solidFill>
                  <a:srgbClr val="FFFFFF"/>
                </a:solidFill>
              </a:rPr>
              <a:t>Interprofessional Communication</a:t>
            </a:r>
          </a:p>
        </p:txBody>
      </p:sp>
      <p:sp>
        <p:nvSpPr>
          <p:cNvPr id="3" name="Content Placeholder 2"/>
          <p:cNvSpPr>
            <a:spLocks noGrp="1"/>
          </p:cNvSpPr>
          <p:nvPr>
            <p:ph idx="1"/>
          </p:nvPr>
        </p:nvSpPr>
        <p:spPr>
          <a:xfrm>
            <a:off x="4937671" y="371744"/>
            <a:ext cx="6525220" cy="6170788"/>
          </a:xfrm>
        </p:spPr>
        <p:txBody>
          <a:bodyPr anchor="ctr">
            <a:noAutofit/>
          </a:bodyPr>
          <a:lstStyle/>
          <a:p>
            <a:pPr marL="0" indent="0">
              <a:buNone/>
            </a:pPr>
            <a:r>
              <a:rPr lang="en-US" sz="2400"/>
              <a:t>CC4. Listen actively and encourage ideas and opinions of other team members.</a:t>
            </a:r>
          </a:p>
          <a:p>
            <a:pPr marL="0" indent="0">
              <a:buNone/>
            </a:pPr>
            <a:r>
              <a:rPr lang="en-US" sz="2400"/>
              <a:t>CC5. Give timely, sensitive, instructive feedback to others about their performance on the team, responding respectfully as a team member to feedback from others.</a:t>
            </a:r>
          </a:p>
          <a:p>
            <a:pPr marL="0" indent="0">
              <a:buNone/>
            </a:pPr>
            <a:r>
              <a:rPr lang="en-US" sz="2400" b="1"/>
              <a:t>CC6. Use respectful language appropriate for a given difficult situation, crucial conversation, or inter-professional conflict.</a:t>
            </a:r>
            <a:endParaRPr lang="en-US" sz="2400" b="1">
              <a:cs typeface="Calibri"/>
            </a:endParaRPr>
          </a:p>
          <a:p>
            <a:endParaRPr lang="en-US" sz="1600"/>
          </a:p>
        </p:txBody>
      </p:sp>
    </p:spTree>
    <p:custDataLst>
      <p:tags r:id="rId1"/>
    </p:custDataLst>
    <p:extLst>
      <p:ext uri="{BB962C8B-B14F-4D97-AF65-F5344CB8AC3E}">
        <p14:creationId xmlns:p14="http://schemas.microsoft.com/office/powerpoint/2010/main" val="30094438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1098468" y="885651"/>
            <a:ext cx="3229803" cy="4624603"/>
          </a:xfrm>
        </p:spPr>
        <p:txBody>
          <a:bodyPr>
            <a:normAutofit/>
          </a:bodyPr>
          <a:lstStyle/>
          <a:p>
            <a:r>
              <a:rPr lang="en-US" sz="3400">
                <a:solidFill>
                  <a:srgbClr val="FFFFFF"/>
                </a:solidFill>
              </a:rPr>
              <a:t>Interprofessional Communication</a:t>
            </a:r>
          </a:p>
        </p:txBody>
      </p:sp>
      <p:sp>
        <p:nvSpPr>
          <p:cNvPr id="3" name="Content Placeholder 2"/>
          <p:cNvSpPr>
            <a:spLocks noGrp="1"/>
          </p:cNvSpPr>
          <p:nvPr>
            <p:ph idx="1"/>
          </p:nvPr>
        </p:nvSpPr>
        <p:spPr>
          <a:xfrm>
            <a:off x="4967750" y="411849"/>
            <a:ext cx="6525220" cy="6170788"/>
          </a:xfrm>
        </p:spPr>
        <p:txBody>
          <a:bodyPr anchor="ctr">
            <a:noAutofit/>
          </a:bodyPr>
          <a:lstStyle/>
          <a:p>
            <a:pPr marL="0" indent="0">
              <a:buNone/>
            </a:pPr>
            <a:endParaRPr lang="en-US" sz="2400" b="1">
              <a:cs typeface="Calibri"/>
            </a:endParaRPr>
          </a:p>
          <a:p>
            <a:pPr marL="0" indent="0">
              <a:buNone/>
            </a:pPr>
            <a:r>
              <a:rPr lang="en-US" sz="2400"/>
              <a:t>CC7. </a:t>
            </a:r>
            <a:r>
              <a:rPr lang="en-US" sz="2400" b="1"/>
              <a:t>Recognize how one’s own uniqueness, </a:t>
            </a:r>
            <a:r>
              <a:rPr lang="en-US" sz="2400"/>
              <a:t>(experience level, expertise, culture, power, and hierarchy within the health team), </a:t>
            </a:r>
            <a:r>
              <a:rPr lang="en-US" sz="2400" b="1"/>
              <a:t>contributes to effective communication, conflict resolution, and positive inter-professional working relationships</a:t>
            </a:r>
            <a:r>
              <a:rPr lang="en-US" sz="2400"/>
              <a:t>. (U of Toronto, 2008). </a:t>
            </a:r>
          </a:p>
          <a:p>
            <a:pPr marL="0" indent="0">
              <a:buNone/>
            </a:pPr>
            <a:r>
              <a:rPr lang="en-US" sz="2400"/>
              <a:t>CC8. Communicate consistently the importance of teamwork in patient- centered care and population health programs and policies.</a:t>
            </a:r>
          </a:p>
        </p:txBody>
      </p:sp>
    </p:spTree>
    <p:custDataLst>
      <p:tags r:id="rId1"/>
    </p:custDataLst>
    <p:extLst>
      <p:ext uri="{BB962C8B-B14F-4D97-AF65-F5344CB8AC3E}">
        <p14:creationId xmlns:p14="http://schemas.microsoft.com/office/powerpoint/2010/main" val="40352315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1098468" y="885651"/>
            <a:ext cx="2596839" cy="4624603"/>
          </a:xfrm>
        </p:spPr>
        <p:txBody>
          <a:bodyPr>
            <a:normAutofit/>
          </a:bodyPr>
          <a:lstStyle/>
          <a:p>
            <a:r>
              <a:rPr lang="en-US">
                <a:solidFill>
                  <a:srgbClr val="FFFFFF"/>
                </a:solidFill>
              </a:rPr>
              <a:t>Teams and Teamwork</a:t>
            </a:r>
          </a:p>
        </p:txBody>
      </p:sp>
      <p:sp>
        <p:nvSpPr>
          <p:cNvPr id="3" name="Content Placeholder 2"/>
          <p:cNvSpPr>
            <a:spLocks noGrp="1"/>
          </p:cNvSpPr>
          <p:nvPr>
            <p:ph idx="1"/>
          </p:nvPr>
        </p:nvSpPr>
        <p:spPr>
          <a:xfrm>
            <a:off x="4871211" y="668834"/>
            <a:ext cx="7317741" cy="5873698"/>
          </a:xfrm>
        </p:spPr>
        <p:txBody>
          <a:bodyPr anchor="ctr">
            <a:noAutofit/>
          </a:bodyPr>
          <a:lstStyle/>
          <a:p>
            <a:pPr marL="0" indent="0">
              <a:buNone/>
            </a:pPr>
            <a:r>
              <a:rPr lang="en-US" sz="2400"/>
              <a:t>TT1. </a:t>
            </a:r>
            <a:r>
              <a:rPr lang="en-US" sz="2400" b="1"/>
              <a:t>Describe the process of team development </a:t>
            </a:r>
            <a:r>
              <a:rPr lang="en-US" sz="2400"/>
              <a:t>and the roles and practices of effective teams.</a:t>
            </a:r>
          </a:p>
          <a:p>
            <a:pPr marL="0" indent="0">
              <a:buNone/>
            </a:pPr>
            <a:r>
              <a:rPr lang="en-US" sz="2400"/>
              <a:t>TT2. Develop consensus on the ethical principles to guide all aspects of teamwork.</a:t>
            </a:r>
          </a:p>
          <a:p>
            <a:pPr marL="0" indent="0">
              <a:buNone/>
            </a:pPr>
            <a:r>
              <a:rPr lang="en-US" sz="2400"/>
              <a:t>TT3. Engage health and other professionals in shared patient-centered and population focused problem-solving.</a:t>
            </a:r>
          </a:p>
          <a:p>
            <a:pPr marL="0" indent="0">
              <a:buNone/>
            </a:pPr>
            <a:r>
              <a:rPr lang="en-US" sz="2400"/>
              <a:t>TT4. </a:t>
            </a:r>
            <a:r>
              <a:rPr lang="en-US" sz="2400" b="1"/>
              <a:t>Integrate the knowledge and experience of health and other professions to inform health and care decisions</a:t>
            </a:r>
            <a:r>
              <a:rPr lang="en-US" sz="2400"/>
              <a:t>, while respecting patient and community values and priorities/ preferences for care.</a:t>
            </a:r>
          </a:p>
        </p:txBody>
      </p:sp>
    </p:spTree>
    <p:custDataLst>
      <p:tags r:id="rId1"/>
    </p:custDataLst>
    <p:extLst>
      <p:ext uri="{BB962C8B-B14F-4D97-AF65-F5344CB8AC3E}">
        <p14:creationId xmlns:p14="http://schemas.microsoft.com/office/powerpoint/2010/main" val="36150913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1098468" y="885651"/>
            <a:ext cx="2596839" cy="4624603"/>
          </a:xfrm>
        </p:spPr>
        <p:txBody>
          <a:bodyPr>
            <a:normAutofit/>
          </a:bodyPr>
          <a:lstStyle/>
          <a:p>
            <a:r>
              <a:rPr lang="en-US">
                <a:solidFill>
                  <a:srgbClr val="FFFFFF"/>
                </a:solidFill>
              </a:rPr>
              <a:t>Teams and Teamwork</a:t>
            </a:r>
          </a:p>
        </p:txBody>
      </p:sp>
      <p:sp>
        <p:nvSpPr>
          <p:cNvPr id="3" name="Content Placeholder 2"/>
          <p:cNvSpPr>
            <a:spLocks noGrp="1"/>
          </p:cNvSpPr>
          <p:nvPr>
            <p:ph idx="1"/>
          </p:nvPr>
        </p:nvSpPr>
        <p:spPr>
          <a:xfrm>
            <a:off x="4871211" y="668834"/>
            <a:ext cx="7317741" cy="5873698"/>
          </a:xfrm>
        </p:spPr>
        <p:txBody>
          <a:bodyPr anchor="ctr">
            <a:noAutofit/>
          </a:bodyPr>
          <a:lstStyle/>
          <a:p>
            <a:pPr marL="0" indent="0">
              <a:buNone/>
            </a:pPr>
            <a:r>
              <a:rPr lang="en-US" sz="2400"/>
              <a:t>TT5. Apply leadership practices that support collaborative practice and team effectiveness.</a:t>
            </a:r>
          </a:p>
          <a:p>
            <a:pPr marL="0" indent="0">
              <a:buNone/>
            </a:pPr>
            <a:r>
              <a:rPr lang="en-US" sz="2400"/>
              <a:t>TT6. Engage self and others to constructively manage disagreements about values, roles, goals, and actions that arise among health and other professionals and with patients, families and community members.</a:t>
            </a:r>
          </a:p>
          <a:p>
            <a:pPr marL="0" indent="0">
              <a:buNone/>
            </a:pPr>
            <a:r>
              <a:rPr lang="en-US" sz="2400"/>
              <a:t>TT7. </a:t>
            </a:r>
            <a:r>
              <a:rPr lang="en-US" sz="2400" b="1"/>
              <a:t>Share accountability with other professions, patients, and communities for outcomes relevant to prevention and health care.</a:t>
            </a:r>
          </a:p>
          <a:p>
            <a:pPr marL="0" indent="0">
              <a:buNone/>
            </a:pPr>
            <a:endParaRPr lang="en-US" sz="1600"/>
          </a:p>
        </p:txBody>
      </p:sp>
    </p:spTree>
    <p:custDataLst>
      <p:tags r:id="rId1"/>
    </p:custDataLst>
    <p:extLst>
      <p:ext uri="{BB962C8B-B14F-4D97-AF65-F5344CB8AC3E}">
        <p14:creationId xmlns:p14="http://schemas.microsoft.com/office/powerpoint/2010/main" val="36231559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1"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3"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1098468" y="885651"/>
            <a:ext cx="2596839" cy="4624603"/>
          </a:xfrm>
        </p:spPr>
        <p:txBody>
          <a:bodyPr>
            <a:normAutofit/>
          </a:bodyPr>
          <a:lstStyle/>
          <a:p>
            <a:r>
              <a:rPr lang="en-US">
                <a:solidFill>
                  <a:srgbClr val="FFFFFF"/>
                </a:solidFill>
              </a:rPr>
              <a:t>Teams and Teamwork</a:t>
            </a:r>
          </a:p>
        </p:txBody>
      </p:sp>
      <p:sp>
        <p:nvSpPr>
          <p:cNvPr id="3" name="Content Placeholder 2"/>
          <p:cNvSpPr>
            <a:spLocks noGrp="1"/>
          </p:cNvSpPr>
          <p:nvPr>
            <p:ph idx="1"/>
          </p:nvPr>
        </p:nvSpPr>
        <p:spPr>
          <a:xfrm>
            <a:off x="4871211" y="668834"/>
            <a:ext cx="7317741" cy="5873698"/>
          </a:xfrm>
        </p:spPr>
        <p:txBody>
          <a:bodyPr anchor="ctr">
            <a:noAutofit/>
          </a:bodyPr>
          <a:lstStyle/>
          <a:p>
            <a:pPr marL="0" indent="0">
              <a:buNone/>
            </a:pPr>
            <a:r>
              <a:rPr lang="en-US" sz="2400"/>
              <a:t>TT8. Reflect on individual and team performance for individual, as well as team, performance improvement.</a:t>
            </a:r>
          </a:p>
          <a:p>
            <a:pPr marL="0" indent="0">
              <a:buNone/>
            </a:pPr>
            <a:r>
              <a:rPr lang="en-US" sz="2400"/>
              <a:t>TT9. Use process improvement strategies to increase the effectiveness of interprofessional teamwork and team-based services, programs, and policies. </a:t>
            </a:r>
          </a:p>
          <a:p>
            <a:pPr marL="0" indent="0">
              <a:buNone/>
            </a:pPr>
            <a:r>
              <a:rPr lang="en-US" sz="2400"/>
              <a:t>TT10. Use available evidence to inform effective teamwork and team-based practices.</a:t>
            </a:r>
          </a:p>
          <a:p>
            <a:pPr marL="0" indent="0">
              <a:buNone/>
            </a:pPr>
            <a:r>
              <a:rPr lang="en-US" sz="2400"/>
              <a:t>TT11. </a:t>
            </a:r>
            <a:r>
              <a:rPr lang="en-US" sz="2400" b="1"/>
              <a:t>Perform effectively on teams and in different team roles in a variety of settings.</a:t>
            </a:r>
          </a:p>
        </p:txBody>
      </p:sp>
    </p:spTree>
    <p:custDataLst>
      <p:tags r:id="rId1"/>
    </p:custDataLst>
    <p:extLst>
      <p:ext uri="{BB962C8B-B14F-4D97-AF65-F5344CB8AC3E}">
        <p14:creationId xmlns:p14="http://schemas.microsoft.com/office/powerpoint/2010/main" val="10195849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790236E-45FE-4AE5-A296-39A8C0398811}"/>
              </a:ext>
            </a:extLst>
          </p:cNvPr>
          <p:cNvSpPr>
            <a:spLocks noGrp="1"/>
          </p:cNvSpPr>
          <p:nvPr>
            <p:ph type="title"/>
          </p:nvPr>
        </p:nvSpPr>
        <p:spPr>
          <a:xfrm>
            <a:off x="838200" y="963877"/>
            <a:ext cx="3494362" cy="4930246"/>
          </a:xfrm>
        </p:spPr>
        <p:txBody>
          <a:bodyPr>
            <a:normAutofit/>
          </a:bodyPr>
          <a:lstStyle/>
          <a:p>
            <a:r>
              <a:rPr lang="en-US" sz="3600" b="1">
                <a:solidFill>
                  <a:schemeClr val="accent1"/>
                </a:solidFill>
              </a:rPr>
              <a:t>Applying the Core Competencies: </a:t>
            </a:r>
            <a:br>
              <a:rPr lang="en-US" sz="3600" b="1">
                <a:solidFill>
                  <a:schemeClr val="accent1"/>
                </a:solidFill>
              </a:rPr>
            </a:br>
            <a:br>
              <a:rPr lang="en-US" sz="3600" b="1">
                <a:solidFill>
                  <a:schemeClr val="accent1"/>
                </a:solidFill>
              </a:rPr>
            </a:br>
            <a:r>
              <a:rPr lang="en-US" sz="3600" b="1">
                <a:solidFill>
                  <a:schemeClr val="accent1"/>
                </a:solidFill>
              </a:rPr>
              <a:t>A new team member joins the team. </a:t>
            </a:r>
            <a:endParaRPr lang="en-US" sz="3600" b="1">
              <a:solidFill>
                <a:schemeClr val="accent1"/>
              </a:solidFill>
              <a:cs typeface="Calibri Light"/>
            </a:endParaRP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4318E2E-C046-4160-B8A7-36480B83291C}"/>
              </a:ext>
            </a:extLst>
          </p:cNvPr>
          <p:cNvSpPr>
            <a:spLocks noGrp="1"/>
          </p:cNvSpPr>
          <p:nvPr>
            <p:ph idx="1"/>
          </p:nvPr>
        </p:nvSpPr>
        <p:spPr>
          <a:xfrm>
            <a:off x="4849199" y="816746"/>
            <a:ext cx="6504602" cy="5566299"/>
          </a:xfrm>
        </p:spPr>
        <p:txBody>
          <a:bodyPr anchor="ctr">
            <a:normAutofit/>
          </a:bodyPr>
          <a:lstStyle/>
          <a:p>
            <a:pPr marL="457200" lvl="1" indent="0">
              <a:buNone/>
            </a:pPr>
            <a:r>
              <a:rPr lang="en-US" sz="3600"/>
              <a:t>Team leader introduces new member to the team and team members and provides brief professional background (VE4, VE6, RR1, TT1, TT5)  </a:t>
            </a:r>
          </a:p>
          <a:p>
            <a:pPr marL="0" indent="0">
              <a:buNone/>
            </a:pPr>
            <a:endParaRPr lang="en-US" sz="2400"/>
          </a:p>
        </p:txBody>
      </p:sp>
    </p:spTree>
    <p:custDataLst>
      <p:tags r:id="rId1"/>
    </p:custDataLst>
    <p:extLst>
      <p:ext uri="{BB962C8B-B14F-4D97-AF65-F5344CB8AC3E}">
        <p14:creationId xmlns:p14="http://schemas.microsoft.com/office/powerpoint/2010/main" val="39339280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DCE63C-C041-481D-9E11-CEE15A4347F9}"/>
              </a:ext>
            </a:extLst>
          </p:cNvPr>
          <p:cNvSpPr>
            <a:spLocks noGrp="1"/>
          </p:cNvSpPr>
          <p:nvPr>
            <p:ph type="title"/>
          </p:nvPr>
        </p:nvSpPr>
        <p:spPr>
          <a:xfrm>
            <a:off x="257175" y="2217420"/>
            <a:ext cx="3600450" cy="2286000"/>
          </a:xfrm>
        </p:spPr>
        <p:txBody>
          <a:bodyPr>
            <a:normAutofit/>
          </a:bodyPr>
          <a:lstStyle/>
          <a:p>
            <a:r>
              <a:rPr lang="en-US" sz="3400" b="0" i="0" u="none" strike="noStrike">
                <a:solidFill>
                  <a:srgbClr val="FFFFFF"/>
                </a:solidFill>
                <a:effectLst/>
                <a:latin typeface="Calibri Light" panose="020F0302020204030204" pitchFamily="34" charset="0"/>
              </a:rPr>
              <a:t>Foundations of </a:t>
            </a:r>
            <a:br>
              <a:rPr lang="en-US" sz="3400" b="0" i="0" u="none" strike="noStrike">
                <a:solidFill>
                  <a:srgbClr val="FFFFFF"/>
                </a:solidFill>
                <a:effectLst/>
                <a:latin typeface="Calibri Light" panose="020F0302020204030204" pitchFamily="34" charset="0"/>
              </a:rPr>
            </a:br>
            <a:r>
              <a:rPr lang="en-US" sz="3400" b="0" i="0" u="none" strike="noStrike">
                <a:solidFill>
                  <a:srgbClr val="FFFFFF"/>
                </a:solidFill>
                <a:effectLst/>
                <a:latin typeface="Calibri Light" panose="020F0302020204030204" pitchFamily="34" charset="0"/>
              </a:rPr>
              <a:t>Interprofessional </a:t>
            </a:r>
            <a:br>
              <a:rPr lang="en-US" sz="3400" b="0" i="0" u="none" strike="noStrike">
                <a:solidFill>
                  <a:srgbClr val="FFFFFF"/>
                </a:solidFill>
                <a:effectLst/>
                <a:latin typeface="Calibri Light" panose="020F0302020204030204" pitchFamily="34" charset="0"/>
              </a:rPr>
            </a:br>
            <a:r>
              <a:rPr lang="en-US" sz="3400" b="0" i="0" u="none" strike="noStrike">
                <a:solidFill>
                  <a:srgbClr val="FFFFFF"/>
                </a:solidFill>
                <a:effectLst/>
                <a:latin typeface="Calibri Light" panose="020F0302020204030204" pitchFamily="34" charset="0"/>
              </a:rPr>
              <a:t>Collaborative </a:t>
            </a:r>
            <a:br>
              <a:rPr lang="en-US" sz="3400" b="0" i="0" u="none" strike="noStrike">
                <a:solidFill>
                  <a:srgbClr val="FFFFFF"/>
                </a:solidFill>
                <a:effectLst/>
                <a:latin typeface="Calibri Light" panose="020F0302020204030204" pitchFamily="34" charset="0"/>
              </a:rPr>
            </a:br>
            <a:r>
              <a:rPr lang="en-US" sz="3400" b="0" i="0" u="none" strike="noStrike">
                <a:solidFill>
                  <a:srgbClr val="FFFFFF"/>
                </a:solidFill>
                <a:effectLst/>
                <a:latin typeface="Calibri Light" panose="020F0302020204030204" pitchFamily="34" charset="0"/>
              </a:rPr>
              <a:t>Practice </a:t>
            </a:r>
            <a:r>
              <a:rPr lang="en-US" sz="1600" b="0" i="0">
                <a:solidFill>
                  <a:srgbClr val="000000"/>
                </a:solidFill>
                <a:effectLst/>
                <a:latin typeface="Calibri Light" panose="020F0302020204030204" pitchFamily="34" charset="0"/>
              </a:rPr>
              <a:t>​</a:t>
            </a:r>
            <a:endParaRPr lang="en-US" sz="4100">
              <a:solidFill>
                <a:srgbClr val="FFFFFF"/>
              </a:solidFill>
            </a:endParaRPr>
          </a:p>
        </p:txBody>
      </p:sp>
      <p:sp>
        <p:nvSpPr>
          <p:cNvPr id="3" name="Content Placeholder 2">
            <a:extLst>
              <a:ext uri="{FF2B5EF4-FFF2-40B4-BE49-F238E27FC236}">
                <a16:creationId xmlns:a16="http://schemas.microsoft.com/office/drawing/2014/main" id="{DB8B3790-E9F6-4A22-9D81-1C1C742B7D33}"/>
              </a:ext>
            </a:extLst>
          </p:cNvPr>
          <p:cNvSpPr>
            <a:spLocks noGrp="1"/>
          </p:cNvSpPr>
          <p:nvPr>
            <p:ph idx="1"/>
          </p:nvPr>
        </p:nvSpPr>
        <p:spPr>
          <a:xfrm>
            <a:off x="4880309" y="1129565"/>
            <a:ext cx="6843161" cy="5257800"/>
          </a:xfrm>
        </p:spPr>
        <p:txBody>
          <a:bodyPr anchor="ctr">
            <a:noAutofit/>
          </a:bodyPr>
          <a:lstStyle/>
          <a:p>
            <a:pPr marL="0" indent="0">
              <a:buNone/>
            </a:pPr>
            <a:r>
              <a:rPr lang="en-US" sz="3200" b="1" i="1" dirty="0">
                <a:solidFill>
                  <a:srgbClr val="1D6295"/>
                </a:solidFill>
              </a:rPr>
              <a:t>Core Competencies for Interprofessional Collaborative Practice</a:t>
            </a:r>
            <a:endParaRPr lang="en-US" sz="3200" b="1" i="1" dirty="0">
              <a:solidFill>
                <a:srgbClr val="1D6295"/>
              </a:solidFill>
              <a:cs typeface="Calibri"/>
            </a:endParaRPr>
          </a:p>
          <a:p>
            <a:pPr marL="0" indent="0">
              <a:buNone/>
            </a:pPr>
            <a:endParaRPr lang="en-US" sz="3200" dirty="0">
              <a:solidFill>
                <a:srgbClr val="1D6295"/>
              </a:solidFill>
              <a:cs typeface="Calibri"/>
            </a:endParaRPr>
          </a:p>
        </p:txBody>
      </p:sp>
    </p:spTree>
    <p:custDataLst>
      <p:tags r:id="rId1"/>
    </p:custDataLst>
    <p:extLst>
      <p:ext uri="{BB962C8B-B14F-4D97-AF65-F5344CB8AC3E}">
        <p14:creationId xmlns:p14="http://schemas.microsoft.com/office/powerpoint/2010/main" val="2808073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790236E-45FE-4AE5-A296-39A8C0398811}"/>
              </a:ext>
            </a:extLst>
          </p:cNvPr>
          <p:cNvSpPr>
            <a:spLocks noGrp="1"/>
          </p:cNvSpPr>
          <p:nvPr>
            <p:ph type="title"/>
          </p:nvPr>
        </p:nvSpPr>
        <p:spPr>
          <a:xfrm>
            <a:off x="838200" y="963877"/>
            <a:ext cx="3494362" cy="4930246"/>
          </a:xfrm>
        </p:spPr>
        <p:txBody>
          <a:bodyPr>
            <a:normAutofit/>
          </a:bodyPr>
          <a:lstStyle/>
          <a:p>
            <a:r>
              <a:rPr lang="en-US" sz="2800" b="1">
                <a:solidFill>
                  <a:schemeClr val="accent1"/>
                </a:solidFill>
              </a:rPr>
              <a:t>Applying the Core Competencies: </a:t>
            </a:r>
            <a:br>
              <a:rPr lang="en-US" sz="2800" b="1">
                <a:solidFill>
                  <a:schemeClr val="accent1"/>
                </a:solidFill>
              </a:rPr>
            </a:br>
            <a:br>
              <a:rPr lang="en-US" sz="2800" b="1">
                <a:solidFill>
                  <a:schemeClr val="accent1"/>
                </a:solidFill>
              </a:rPr>
            </a:br>
            <a:r>
              <a:rPr lang="en-US" sz="2800" b="1">
                <a:solidFill>
                  <a:schemeClr val="accent1"/>
                </a:solidFill>
              </a:rPr>
              <a:t>Team members do not agree on whether a patient can safely be discharged home or needs to go to a skilled nursing facility. Patient is adamant about going home. </a:t>
            </a:r>
            <a:br>
              <a:rPr lang="en-US" sz="2700">
                <a:solidFill>
                  <a:schemeClr val="bg1"/>
                </a:solidFill>
              </a:rPr>
            </a:br>
            <a:r>
              <a:rPr lang="en-US">
                <a:solidFill>
                  <a:schemeClr val="accent1"/>
                </a:solidFill>
              </a:rPr>
              <a:t> </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4318E2E-C046-4160-B8A7-36480B83291C}"/>
              </a:ext>
            </a:extLst>
          </p:cNvPr>
          <p:cNvSpPr>
            <a:spLocks noGrp="1"/>
          </p:cNvSpPr>
          <p:nvPr>
            <p:ph idx="1"/>
          </p:nvPr>
        </p:nvSpPr>
        <p:spPr>
          <a:xfrm>
            <a:off x="4724399" y="1114425"/>
            <a:ext cx="7146034" cy="5268620"/>
          </a:xfrm>
        </p:spPr>
        <p:txBody>
          <a:bodyPr anchor="ctr">
            <a:normAutofit/>
          </a:bodyPr>
          <a:lstStyle/>
          <a:p>
            <a:pPr marL="687388" lvl="1" indent="-230188"/>
            <a:r>
              <a:rPr lang="en-US" sz="2400"/>
              <a:t>Team members huddle to share their assessments and discuss alternatives (VE4, CC1)</a:t>
            </a:r>
          </a:p>
          <a:p>
            <a:pPr marL="687388" lvl="1" indent="-230188"/>
            <a:r>
              <a:rPr lang="en-US" sz="2400"/>
              <a:t>Different team members report on biopsychosocial factors based on recognized roles– medication management, functional mobility, ability to meet nutritional needs, cognitive status, medical stability, available social supports, financial implications (RR5, CC2, CC3) </a:t>
            </a:r>
          </a:p>
          <a:p>
            <a:pPr lvl="1"/>
            <a:r>
              <a:rPr lang="en-US" sz="2400"/>
              <a:t>Patient preferences are included in the discussion (VE1) </a:t>
            </a:r>
          </a:p>
          <a:p>
            <a:pPr lvl="1"/>
            <a:r>
              <a:rPr lang="en-US" sz="2400"/>
              <a:t>Team determines immediate discharge destination that is safe, acceptable to the patient and establish plans to reassess at a specified future date. (VE8, RR6) </a:t>
            </a:r>
          </a:p>
          <a:p>
            <a:pPr marL="0" indent="0">
              <a:buNone/>
            </a:pPr>
            <a:endParaRPr lang="en-US" sz="2400"/>
          </a:p>
        </p:txBody>
      </p:sp>
    </p:spTree>
    <p:custDataLst>
      <p:tags r:id="rId1"/>
    </p:custDataLst>
    <p:extLst>
      <p:ext uri="{BB962C8B-B14F-4D97-AF65-F5344CB8AC3E}">
        <p14:creationId xmlns:p14="http://schemas.microsoft.com/office/powerpoint/2010/main" val="176657437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FF79BC-FF5E-4A85-BACC-2A89FA317A71}"/>
              </a:ext>
            </a:extLst>
          </p:cNvPr>
          <p:cNvSpPr>
            <a:spLocks noGrp="1"/>
          </p:cNvSpPr>
          <p:nvPr>
            <p:ph type="title"/>
          </p:nvPr>
        </p:nvSpPr>
        <p:spPr>
          <a:xfrm>
            <a:off x="477981" y="1122363"/>
            <a:ext cx="2989119" cy="4392612"/>
          </a:xfrm>
        </p:spPr>
        <p:txBody>
          <a:bodyPr vert="horz" lIns="91440" tIns="45720" rIns="91440" bIns="45720" rtlCol="0" anchor="b">
            <a:normAutofit/>
          </a:bodyPr>
          <a:lstStyle/>
          <a:p>
            <a:r>
              <a:rPr lang="en-US" sz="3300" b="1">
                <a:solidFill>
                  <a:schemeClr val="accent1"/>
                </a:solidFill>
              </a:rPr>
              <a:t>Applying the Core Competencies:</a:t>
            </a:r>
            <a:br>
              <a:rPr lang="en-US" sz="3300" b="1">
                <a:solidFill>
                  <a:schemeClr val="accent1"/>
                </a:solidFill>
              </a:rPr>
            </a:br>
            <a:br>
              <a:rPr lang="en-US" sz="3300" b="1">
                <a:solidFill>
                  <a:schemeClr val="accent1"/>
                </a:solidFill>
              </a:rPr>
            </a:br>
            <a:r>
              <a:rPr lang="en-US" sz="3300" b="1">
                <a:solidFill>
                  <a:schemeClr val="accent1"/>
                </a:solidFill>
              </a:rPr>
              <a:t>A patient falls in the waiting room in the outpatient clinic.</a:t>
            </a:r>
            <a:br>
              <a:rPr lang="en-US" sz="3300"/>
            </a:br>
            <a:endParaRPr lang="en-US" sz="3300"/>
          </a:p>
        </p:txBody>
      </p:sp>
      <p:graphicFrame>
        <p:nvGraphicFramePr>
          <p:cNvPr id="4" name="Content Placeholder 3">
            <a:extLst>
              <a:ext uri="{FF2B5EF4-FFF2-40B4-BE49-F238E27FC236}">
                <a16:creationId xmlns:a16="http://schemas.microsoft.com/office/drawing/2014/main" id="{2A2C2F3D-4ED4-4406-A6B4-AAF268DC756B}"/>
              </a:ext>
            </a:extLst>
          </p:cNvPr>
          <p:cNvGraphicFramePr>
            <a:graphicFrameLocks noGrp="1"/>
          </p:cNvGraphicFramePr>
          <p:nvPr>
            <p:ph idx="1"/>
          </p:nvPr>
        </p:nvGraphicFramePr>
        <p:xfrm>
          <a:off x="3848100" y="452846"/>
          <a:ext cx="8065226" cy="603367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36031858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70B121-56F4-4848-B38B-182089D909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320040"/>
            <a:ext cx="11548872" cy="6217920"/>
          </a:xfrm>
          <a:prstGeom prst="rect">
            <a:avLst/>
          </a:prstGeom>
          <a:solidFill>
            <a:schemeClr val="tx1">
              <a:alpha val="8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E790236E-45FE-4AE5-A296-39A8C0398811}"/>
              </a:ext>
            </a:extLst>
          </p:cNvPr>
          <p:cNvSpPr>
            <a:spLocks noGrp="1"/>
          </p:cNvSpPr>
          <p:nvPr>
            <p:ph type="title"/>
          </p:nvPr>
        </p:nvSpPr>
        <p:spPr>
          <a:xfrm>
            <a:off x="838200" y="963877"/>
            <a:ext cx="3494362" cy="4930246"/>
          </a:xfrm>
        </p:spPr>
        <p:txBody>
          <a:bodyPr>
            <a:normAutofit/>
          </a:bodyPr>
          <a:lstStyle/>
          <a:p>
            <a:pPr algn="r"/>
            <a:r>
              <a:rPr lang="en-US">
                <a:solidFill>
                  <a:schemeClr val="accent1"/>
                </a:solidFill>
              </a:rPr>
              <a:t>In summary, </a:t>
            </a:r>
          </a:p>
        </p:txBody>
      </p:sp>
      <p:cxnSp>
        <p:nvCxnSpPr>
          <p:cNvPr id="10" name="Straight Connector 9">
            <a:extLst>
              <a:ext uri="{FF2B5EF4-FFF2-40B4-BE49-F238E27FC236}">
                <a16:creationId xmlns:a16="http://schemas.microsoft.com/office/drawing/2014/main" id="{2D72A2C9-F3CA-4216-8BAD-FA4C970C3C4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4296" y="2057400"/>
            <a:ext cx="0" cy="2743200"/>
          </a:xfrm>
          <a:prstGeom prst="line">
            <a:avLst/>
          </a:prstGeom>
          <a:ln w="1905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44318E2E-C046-4160-B8A7-36480B83291C}"/>
              </a:ext>
            </a:extLst>
          </p:cNvPr>
          <p:cNvSpPr>
            <a:spLocks noGrp="1"/>
          </p:cNvSpPr>
          <p:nvPr>
            <p:ph idx="1"/>
          </p:nvPr>
        </p:nvSpPr>
        <p:spPr>
          <a:xfrm>
            <a:off x="4976031" y="816746"/>
            <a:ext cx="6377770" cy="5566299"/>
          </a:xfrm>
        </p:spPr>
        <p:txBody>
          <a:bodyPr anchor="ctr">
            <a:normAutofit/>
          </a:bodyPr>
          <a:lstStyle/>
          <a:p>
            <a:pPr marL="0" indent="0">
              <a:buNone/>
            </a:pPr>
            <a:r>
              <a:rPr lang="en-US" sz="2400"/>
              <a:t>The IPEC Core Competencies for Interprofessional Practice provide a clear picture of the behaviors that are important for an individual patient, a clinical service or team or for addressing health at the population level.</a:t>
            </a:r>
          </a:p>
          <a:p>
            <a:pPr marL="0" indent="0">
              <a:buNone/>
            </a:pPr>
            <a:endParaRPr lang="en-US" sz="2400"/>
          </a:p>
          <a:p>
            <a:pPr marL="0" indent="0">
              <a:buNone/>
            </a:pPr>
            <a:endParaRPr lang="en-US" sz="2400"/>
          </a:p>
          <a:p>
            <a:pPr marL="0" indent="0">
              <a:buNone/>
            </a:pPr>
            <a:r>
              <a:rPr lang="en-US" sz="2400"/>
              <a:t>Reflecting on what specific competencies are exercised in a given situation allows individuals to integrate their understanding of the competencies and to assess their own and the team’s performance. </a:t>
            </a:r>
          </a:p>
          <a:p>
            <a:pPr marL="0" indent="0">
              <a:buNone/>
            </a:pPr>
            <a:endParaRPr lang="en-US" sz="2400"/>
          </a:p>
        </p:txBody>
      </p:sp>
    </p:spTree>
    <p:custDataLst>
      <p:tags r:id="rId1"/>
    </p:custDataLst>
    <p:extLst>
      <p:ext uri="{BB962C8B-B14F-4D97-AF65-F5344CB8AC3E}">
        <p14:creationId xmlns:p14="http://schemas.microsoft.com/office/powerpoint/2010/main" val="17925146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410201" y="634947"/>
            <a:ext cx="4776107" cy="1450757"/>
          </a:xfrm>
        </p:spPr>
        <p:txBody>
          <a:bodyPr>
            <a:normAutofit/>
          </a:bodyPr>
          <a:lstStyle/>
          <a:p>
            <a:r>
              <a:rPr lang="en-US" sz="3300">
                <a:solidFill>
                  <a:srgbClr val="2B715C"/>
                </a:solidFill>
              </a:rPr>
              <a:t>Definition of Interprofessional Collaborative Practice</a:t>
            </a:r>
          </a:p>
        </p:txBody>
      </p:sp>
      <p:pic>
        <p:nvPicPr>
          <p:cNvPr id="7" name="Graphic 6">
            <a:extLst>
              <a:ext uri="{FF2B5EF4-FFF2-40B4-BE49-F238E27FC236}">
                <a16:creationId xmlns:a16="http://schemas.microsoft.com/office/drawing/2014/main" id="{34D6ED1B-0794-457A-B130-DECC20DEA9A2}"/>
              </a:ext>
            </a:extLst>
          </p:cNvPr>
          <p:cNvPicPr>
            <a:picLocks noChangeAspect="1"/>
          </p:cNvPicPr>
          <p:nvPr/>
        </p:nvPicPr>
        <p:blipFill rotWithShape="1">
          <a:blip r:embed="rId4" cstate="print">
            <a:extLst>
              <a:ext uri="{28A0092B-C50C-407E-A947-70E740481C1C}">
                <a14:useLocalDpi xmlns:a14="http://schemas.microsoft.com/office/drawing/2010/main" val="0"/>
              </a:ext>
              <a:ext uri="{837473B0-CC2E-450A-ABE3-18F120FF3D39}">
                <a1611:picAttrSrcUrl xmlns:a1611="http://schemas.microsoft.com/office/drawing/2016/11/main" r:id="rId5"/>
              </a:ext>
            </a:extLst>
          </a:blip>
          <a:srcRect l="17848" r="48490"/>
          <a:stretch/>
        </p:blipFill>
        <p:spPr>
          <a:xfrm>
            <a:off x="1524020" y="-12128"/>
            <a:ext cx="3490702" cy="6870127"/>
          </a:xfrm>
          <a:prstGeom prst="rect">
            <a:avLst/>
          </a:prstGeom>
        </p:spPr>
      </p:pic>
      <p:sp>
        <p:nvSpPr>
          <p:cNvPr id="3" name="Content Placeholder 2"/>
          <p:cNvSpPr>
            <a:spLocks noGrp="1"/>
          </p:cNvSpPr>
          <p:nvPr>
            <p:ph idx="1"/>
          </p:nvPr>
        </p:nvSpPr>
        <p:spPr>
          <a:xfrm>
            <a:off x="5410201" y="2198914"/>
            <a:ext cx="4776107" cy="3670180"/>
          </a:xfrm>
        </p:spPr>
        <p:txBody>
          <a:bodyPr>
            <a:normAutofit/>
          </a:bodyPr>
          <a:lstStyle/>
          <a:p>
            <a:r>
              <a:rPr lang="en-US"/>
              <a:t>Multiple health workers from different professional backgrounds working together with patients, families, carers and communities to deliver the highest quality of care.</a:t>
            </a:r>
          </a:p>
          <a:p>
            <a:pPr algn="r"/>
            <a:r>
              <a:rPr lang="en-US" sz="1800" i="1"/>
              <a:t>Framework for Action on Interprofessional Education and Collaboration, WHO 2010</a:t>
            </a: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Picture 4" descr="A picture containing indoor, table, sitting, black&#10;&#10;Description automatically generated">
            <a:extLst>
              <a:ext uri="{FF2B5EF4-FFF2-40B4-BE49-F238E27FC236}">
                <a16:creationId xmlns:a16="http://schemas.microsoft.com/office/drawing/2014/main" id="{900EE90B-C2DD-4F84-AE9F-9C768B85B010}"/>
              </a:ext>
            </a:extLst>
          </p:cNvPr>
          <p:cNvPicPr>
            <a:picLocks noChangeAspect="1"/>
          </p:cNvPicPr>
          <p:nvPr/>
        </p:nvPicPr>
        <p:blipFill rotWithShape="1">
          <a:blip r:embed="rId4">
            <a:alphaModFix/>
          </a:blip>
          <a:srcRect l="32112" r="5652" b="-1"/>
          <a:stretch/>
        </p:blipFill>
        <p:spPr>
          <a:xfrm>
            <a:off x="5797543" y="10"/>
            <a:ext cx="6394152" cy="6857990"/>
          </a:xfrm>
          <a:prstGeom prst="rect">
            <a:avLst/>
          </a:prstGeom>
        </p:spPr>
      </p:pic>
      <p:pic>
        <p:nvPicPr>
          <p:cNvPr id="15" name="Picture 14">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5">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2" name="Title 1"/>
          <p:cNvSpPr>
            <a:spLocks noGrp="1"/>
          </p:cNvSpPr>
          <p:nvPr>
            <p:ph type="title"/>
          </p:nvPr>
        </p:nvSpPr>
        <p:spPr>
          <a:xfrm>
            <a:off x="1160105" y="480240"/>
            <a:ext cx="4803636" cy="1311664"/>
          </a:xfrm>
        </p:spPr>
        <p:txBody>
          <a:bodyPr>
            <a:normAutofit/>
          </a:bodyPr>
          <a:lstStyle/>
          <a:p>
            <a:r>
              <a:rPr lang="en-US" sz="3700" b="1">
                <a:solidFill>
                  <a:srgbClr val="000000"/>
                </a:solidFill>
              </a:rPr>
              <a:t>Building Highly Reliable Interprofessional Teams</a:t>
            </a:r>
          </a:p>
        </p:txBody>
      </p:sp>
      <p:sp>
        <p:nvSpPr>
          <p:cNvPr id="3" name="Subtitle 2"/>
          <p:cNvSpPr>
            <a:spLocks noGrp="1"/>
          </p:cNvSpPr>
          <p:nvPr>
            <p:ph idx="1"/>
          </p:nvPr>
        </p:nvSpPr>
        <p:spPr>
          <a:xfrm>
            <a:off x="541539" y="2467992"/>
            <a:ext cx="5130060" cy="4045742"/>
          </a:xfrm>
        </p:spPr>
        <p:txBody>
          <a:bodyPr anchor="ctr">
            <a:normAutofit/>
          </a:bodyPr>
          <a:lstStyle/>
          <a:p>
            <a:pPr marL="0" indent="0">
              <a:buNone/>
            </a:pPr>
            <a:r>
              <a:rPr lang="en-US" sz="2600">
                <a:solidFill>
                  <a:srgbClr val="000000"/>
                </a:solidFill>
              </a:rPr>
              <a:t>Who is a Good Collaborator?</a:t>
            </a:r>
          </a:p>
          <a:p>
            <a:r>
              <a:rPr lang="en-US" sz="2600">
                <a:solidFill>
                  <a:srgbClr val="000000"/>
                </a:solidFill>
              </a:rPr>
              <a:t>Someone who has the desire to learn with and from others</a:t>
            </a:r>
          </a:p>
          <a:p>
            <a:r>
              <a:rPr lang="en-US" sz="2600">
                <a:solidFill>
                  <a:srgbClr val="000000"/>
                </a:solidFill>
              </a:rPr>
              <a:t>Someone who is oriented towards sharing information and able to understand the perspectives of other team members</a:t>
            </a:r>
          </a:p>
          <a:p>
            <a:r>
              <a:rPr lang="en-US" sz="2600">
                <a:solidFill>
                  <a:srgbClr val="000000"/>
                </a:solidFill>
              </a:rPr>
              <a:t>Someone who desires to work with others and support other team members in their work </a:t>
            </a:r>
          </a:p>
          <a:p>
            <a:pPr marL="457200" indent="-457200">
              <a:buFont typeface="Arial" panose="020B0604020202020204" pitchFamily="34" charset="0"/>
              <a:buChar char="•"/>
            </a:pPr>
            <a:endParaRPr lang="en-US" sz="2000">
              <a:solidFill>
                <a:srgbClr val="000000"/>
              </a:solidFill>
            </a:endParaRPr>
          </a:p>
          <a:p>
            <a:endParaRPr lang="en-US" sz="2000">
              <a:solidFill>
                <a:srgbClr val="000000"/>
              </a:solidFill>
            </a:endParaRPr>
          </a:p>
        </p:txBody>
      </p:sp>
    </p:spTree>
    <p:custDataLst>
      <p:tags r:id="rId1"/>
    </p:custDataLst>
    <p:extLst>
      <p:ext uri="{BB962C8B-B14F-4D97-AF65-F5344CB8AC3E}">
        <p14:creationId xmlns:p14="http://schemas.microsoft.com/office/powerpoint/2010/main" val="18109521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88729" y="640263"/>
            <a:ext cx="3660327" cy="1344975"/>
          </a:xfrm>
        </p:spPr>
        <p:txBody>
          <a:bodyPr vert="horz" lIns="91440" tIns="45720" rIns="91440" bIns="45720" rtlCol="0">
            <a:normAutofit/>
          </a:bodyPr>
          <a:lstStyle/>
          <a:p>
            <a:r>
              <a:rPr lang="en-US" sz="1600" b="1">
                <a:effectLst>
                  <a:outerShdw blurRad="38100" dist="38100" dir="2700000" algn="tl">
                    <a:srgbClr val="000000">
                      <a:alpha val="43137"/>
                    </a:srgbClr>
                  </a:outerShdw>
                </a:effectLst>
                <a:hlinkClick r:id="rId4"/>
              </a:rPr>
              <a:t>Core Competencies for Interprofessional Collaborative Practice </a:t>
            </a:r>
            <a:br>
              <a:rPr lang="en-US" sz="1600" b="1">
                <a:effectLst>
                  <a:outerShdw blurRad="38100" dist="38100" dir="2700000" algn="tl">
                    <a:srgbClr val="000000">
                      <a:alpha val="43137"/>
                    </a:srgbClr>
                  </a:outerShdw>
                </a:effectLst>
              </a:rPr>
            </a:br>
            <a:r>
              <a:rPr lang="en-US" sz="1600" b="1">
                <a:effectLst>
                  <a:outerShdw blurRad="38100" dist="38100" dir="2700000" algn="tl">
                    <a:srgbClr val="000000">
                      <a:alpha val="43137"/>
                    </a:srgbClr>
                  </a:outerShdw>
                </a:effectLst>
              </a:rPr>
              <a:t> </a:t>
            </a:r>
            <a:r>
              <a:rPr lang="en-US" sz="1600"/>
              <a:t>Interprofessional Education Collaborative. (2016). </a:t>
            </a:r>
          </a:p>
        </p:txBody>
      </p:sp>
      <p:sp>
        <p:nvSpPr>
          <p:cNvPr id="18" name="Rectangle 10">
            <a:extLst>
              <a:ext uri="{FF2B5EF4-FFF2-40B4-BE49-F238E27FC236}">
                <a16:creationId xmlns:a16="http://schemas.microsoft.com/office/drawing/2014/main" id="{9C9E83AF-030E-4F9E-A53E-41FDC8659D0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685800" y="480060"/>
            <a:ext cx="6592824" cy="5737860"/>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2"/>
          <p:cNvPicPr>
            <a:picLocks noChangeAspect="1" noChangeArrowheads="1"/>
          </p:cNvPicPr>
          <p:nvPr/>
        </p:nvPicPr>
        <p:blipFill rotWithShape="1">
          <a:blip r:embed="rId5" cstate="print"/>
          <a:srcRect l="1620" r="1" b="1"/>
          <a:stretch/>
        </p:blipFill>
        <p:spPr bwMode="auto">
          <a:xfrm>
            <a:off x="699516" y="495300"/>
            <a:ext cx="6565392" cy="5705856"/>
          </a:xfrm>
          <a:prstGeom prst="rect">
            <a:avLst/>
          </a:prstGeom>
          <a:noFill/>
        </p:spPr>
      </p:pic>
      <p:sp>
        <p:nvSpPr>
          <p:cNvPr id="8" name="Content Placeholder 7">
            <a:extLst>
              <a:ext uri="{FF2B5EF4-FFF2-40B4-BE49-F238E27FC236}">
                <a16:creationId xmlns:a16="http://schemas.microsoft.com/office/drawing/2014/main" id="{923DC81C-3135-4698-B77B-9EB637123EA4}"/>
              </a:ext>
            </a:extLst>
          </p:cNvPr>
          <p:cNvSpPr>
            <a:spLocks noGrp="1"/>
          </p:cNvSpPr>
          <p:nvPr>
            <p:ph idx="1"/>
          </p:nvPr>
        </p:nvSpPr>
        <p:spPr>
          <a:xfrm>
            <a:off x="7688034" y="2121762"/>
            <a:ext cx="3657600" cy="4092771"/>
          </a:xfrm>
        </p:spPr>
        <p:txBody>
          <a:bodyPr>
            <a:normAutofit/>
          </a:bodyPr>
          <a:lstStyle/>
          <a:p>
            <a:endParaRPr lang="en-US" sz="1800"/>
          </a:p>
        </p:txBody>
      </p:sp>
    </p:spTree>
    <p:custDataLst>
      <p:tags r:id="rId1"/>
    </p:custDataLst>
    <p:extLst>
      <p:ext uri="{BB962C8B-B14F-4D97-AF65-F5344CB8AC3E}">
        <p14:creationId xmlns:p14="http://schemas.microsoft.com/office/powerpoint/2010/main" val="142063722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838200" y="241301"/>
            <a:ext cx="10515600" cy="596900"/>
          </a:xfrm>
        </p:spPr>
        <p:txBody>
          <a:bodyPr>
            <a:normAutofit fontScale="90000"/>
          </a:bodyPr>
          <a:lstStyle/>
          <a:p>
            <a:pPr algn="ctr"/>
            <a:r>
              <a:rPr lang="en-US" b="1">
                <a:effectLst>
                  <a:outerShdw blurRad="38100" dist="38100" dir="2700000" algn="tl">
                    <a:srgbClr val="000000">
                      <a:alpha val="43137"/>
                    </a:srgbClr>
                  </a:outerShdw>
                </a:effectLst>
              </a:rPr>
              <a:t> 4 Areas of Competence for ICP</a:t>
            </a:r>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59614849"/>
              </p:ext>
            </p:extLst>
          </p:nvPr>
        </p:nvGraphicFramePr>
        <p:xfrm>
          <a:off x="542925" y="962026"/>
          <a:ext cx="11087100" cy="553084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custDataLst>
      <p:tags r:id="rId1"/>
    </p:custDataLst>
    <p:extLst>
      <p:ext uri="{BB962C8B-B14F-4D97-AF65-F5344CB8AC3E}">
        <p14:creationId xmlns:p14="http://schemas.microsoft.com/office/powerpoint/2010/main" val="12834194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14">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16">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8"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810437" y="885651"/>
            <a:ext cx="3726729" cy="4624603"/>
          </a:xfrm>
        </p:spPr>
        <p:txBody>
          <a:bodyPr>
            <a:normAutofit/>
          </a:bodyPr>
          <a:lstStyle/>
          <a:p>
            <a:r>
              <a:rPr lang="en-US" sz="4800">
                <a:solidFill>
                  <a:srgbClr val="FFFFFF"/>
                </a:solidFill>
              </a:rPr>
              <a:t>Values and Ethics for </a:t>
            </a:r>
            <a:r>
              <a:rPr lang="en-US" sz="4000">
                <a:solidFill>
                  <a:srgbClr val="FFFFFF"/>
                </a:solidFill>
              </a:rPr>
              <a:t>Interprofessional </a:t>
            </a:r>
            <a:r>
              <a:rPr lang="en-US" sz="4800">
                <a:solidFill>
                  <a:srgbClr val="FFFFFF"/>
                </a:solidFill>
              </a:rPr>
              <a:t>Practice</a:t>
            </a:r>
          </a:p>
        </p:txBody>
      </p:sp>
      <p:sp>
        <p:nvSpPr>
          <p:cNvPr id="3" name="Content Placeholder 2"/>
          <p:cNvSpPr>
            <a:spLocks noGrp="1"/>
          </p:cNvSpPr>
          <p:nvPr>
            <p:ph idx="1"/>
          </p:nvPr>
        </p:nvSpPr>
        <p:spPr>
          <a:xfrm>
            <a:off x="4722829" y="282805"/>
            <a:ext cx="7192651" cy="6313812"/>
          </a:xfrm>
        </p:spPr>
        <p:txBody>
          <a:bodyPr anchor="ctr">
            <a:normAutofit fontScale="92500" lnSpcReduction="20000"/>
          </a:bodyPr>
          <a:lstStyle/>
          <a:p>
            <a:pPr marL="0" indent="0">
              <a:buNone/>
            </a:pPr>
            <a:r>
              <a:rPr lang="en-US" sz="2000"/>
              <a:t>VE1. Place the interests of patients and populations at the center of interprofessional health care delivery and population health programs and policies, with the goal of promoting health and health equity across the life span.</a:t>
            </a:r>
          </a:p>
          <a:p>
            <a:pPr marL="0" indent="0">
              <a:buNone/>
            </a:pPr>
            <a:r>
              <a:rPr lang="en-US" sz="2000"/>
              <a:t>VE2. Respect the dignity and privacy of patients while maintaining confidentiality in the delivery of team-based care.</a:t>
            </a:r>
          </a:p>
          <a:p>
            <a:pPr marL="0" indent="0">
              <a:buNone/>
            </a:pPr>
            <a:r>
              <a:rPr lang="en-US" sz="2000"/>
              <a:t>VE3. Embrace the cultural diversity and individual differences that characterize patients, populations, and the health team.</a:t>
            </a:r>
          </a:p>
          <a:p>
            <a:pPr marL="0" indent="0">
              <a:buNone/>
            </a:pPr>
            <a:r>
              <a:rPr lang="en-US" sz="2000"/>
              <a:t>VE4. Respect the unique cultures, values, roles/responsibilities, and expertise of other health professions and the impact these factor can have on health outcomes.</a:t>
            </a:r>
          </a:p>
          <a:p>
            <a:pPr marL="0" indent="0">
              <a:buNone/>
            </a:pPr>
            <a:r>
              <a:rPr lang="en-US" sz="2000"/>
              <a:t>VE5. Work in cooperation with those who receive care, those who provide care, and others who contribute to or support the delivery of prevention and health services and programs.</a:t>
            </a:r>
          </a:p>
          <a:p>
            <a:pPr marL="0" indent="0">
              <a:buNone/>
            </a:pPr>
            <a:r>
              <a:rPr lang="en-US" sz="2000"/>
              <a:t>VE6. Develop a trusting relationship with patients, families, and other team members.</a:t>
            </a:r>
          </a:p>
          <a:p>
            <a:pPr marL="0" indent="0">
              <a:buNone/>
            </a:pPr>
            <a:r>
              <a:rPr lang="en-US" sz="2000"/>
              <a:t>VE7. Demonstrate high standards of ethical conduct and quality of care in one’s contributions to team-based care.</a:t>
            </a:r>
          </a:p>
          <a:p>
            <a:pPr marL="0" indent="0">
              <a:buNone/>
            </a:pPr>
            <a:r>
              <a:rPr lang="en-US" sz="2000"/>
              <a:t>VE8. Manage ethical dilemmas specific to inter-professional patient/population centered care situations.</a:t>
            </a:r>
          </a:p>
          <a:p>
            <a:pPr marL="0" indent="0">
              <a:buNone/>
            </a:pPr>
            <a:r>
              <a:rPr lang="en-US" sz="2000"/>
              <a:t>VE9. Act with honesty and integrity in relationships with patients, families, and other team members.</a:t>
            </a:r>
          </a:p>
          <a:p>
            <a:pPr marL="0" indent="0">
              <a:buNone/>
            </a:pPr>
            <a:r>
              <a:rPr lang="en-US" sz="2000"/>
              <a:t>VE10. Maintain competence in one’s own profession appropriate to scope of practice.</a:t>
            </a:r>
          </a:p>
        </p:txBody>
      </p:sp>
    </p:spTree>
    <p:custDataLst>
      <p:tags r:id="rId1"/>
    </p:custDataLst>
    <p:extLst>
      <p:ext uri="{BB962C8B-B14F-4D97-AF65-F5344CB8AC3E}">
        <p14:creationId xmlns:p14="http://schemas.microsoft.com/office/powerpoint/2010/main" val="8516268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14">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16">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8"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810437" y="885651"/>
            <a:ext cx="3726729" cy="4624603"/>
          </a:xfrm>
        </p:spPr>
        <p:txBody>
          <a:bodyPr>
            <a:normAutofit/>
          </a:bodyPr>
          <a:lstStyle/>
          <a:p>
            <a:r>
              <a:rPr lang="en-US" sz="4800">
                <a:solidFill>
                  <a:srgbClr val="FFFFFF"/>
                </a:solidFill>
              </a:rPr>
              <a:t>Values and Ethics for </a:t>
            </a:r>
            <a:r>
              <a:rPr lang="en-US" sz="4000">
                <a:solidFill>
                  <a:srgbClr val="FFFFFF"/>
                </a:solidFill>
              </a:rPr>
              <a:t>Interprofessional </a:t>
            </a:r>
            <a:r>
              <a:rPr lang="en-US" sz="4800">
                <a:solidFill>
                  <a:srgbClr val="FFFFFF"/>
                </a:solidFill>
              </a:rPr>
              <a:t>Practice</a:t>
            </a:r>
          </a:p>
        </p:txBody>
      </p:sp>
      <p:sp>
        <p:nvSpPr>
          <p:cNvPr id="3" name="Content Placeholder 2"/>
          <p:cNvSpPr>
            <a:spLocks noGrp="1"/>
          </p:cNvSpPr>
          <p:nvPr>
            <p:ph idx="1"/>
          </p:nvPr>
        </p:nvSpPr>
        <p:spPr>
          <a:xfrm>
            <a:off x="4722829" y="282805"/>
            <a:ext cx="7192651" cy="6313812"/>
          </a:xfrm>
        </p:spPr>
        <p:txBody>
          <a:bodyPr anchor="ctr">
            <a:normAutofit fontScale="92500" lnSpcReduction="20000"/>
          </a:bodyPr>
          <a:lstStyle/>
          <a:p>
            <a:pPr marL="0" indent="0">
              <a:buNone/>
            </a:pPr>
            <a:r>
              <a:rPr lang="en-US" sz="3200"/>
              <a:t>VE1. </a:t>
            </a:r>
            <a:r>
              <a:rPr lang="en-US" sz="3200" b="1"/>
              <a:t>Place the interests of patients and populations at the center of interprofessional health care delivery </a:t>
            </a:r>
            <a:r>
              <a:rPr lang="en-US" sz="3200"/>
              <a:t>and population health programs and policies, with the goal of promoting health and health equity across the life span.</a:t>
            </a:r>
          </a:p>
          <a:p>
            <a:pPr marL="0" indent="0">
              <a:buNone/>
            </a:pPr>
            <a:r>
              <a:rPr lang="en-US" sz="3200"/>
              <a:t>VE2. Respect the dignity and privacy of patients while maintaining confidentiality in the delivery of team-based care.</a:t>
            </a:r>
          </a:p>
          <a:p>
            <a:pPr marL="0" indent="0">
              <a:buNone/>
            </a:pPr>
            <a:r>
              <a:rPr lang="en-US" sz="3200"/>
              <a:t>VE3. </a:t>
            </a:r>
            <a:r>
              <a:rPr lang="en-US" sz="3200" b="1"/>
              <a:t>Embrace the cultural diversity and individual differences </a:t>
            </a:r>
            <a:r>
              <a:rPr lang="en-US" sz="3200"/>
              <a:t>that characterize patients, populations, and the health team.</a:t>
            </a:r>
          </a:p>
          <a:p>
            <a:pPr marL="0" indent="0">
              <a:buNone/>
            </a:pPr>
            <a:r>
              <a:rPr lang="en-US" sz="3200"/>
              <a:t>VE4. Respect the unique cultures, values, roles/responsibilities, and expertise of other health professions and the impact these factor can have on health outcomes.</a:t>
            </a:r>
          </a:p>
          <a:p>
            <a:pPr marL="0" indent="0">
              <a:buNone/>
            </a:pPr>
            <a:endParaRPr lang="en-US" sz="2000"/>
          </a:p>
        </p:txBody>
      </p:sp>
    </p:spTree>
    <p:custDataLst>
      <p:tags r:id="rId1"/>
    </p:custDataLst>
    <p:extLst>
      <p:ext uri="{BB962C8B-B14F-4D97-AF65-F5344CB8AC3E}">
        <p14:creationId xmlns:p14="http://schemas.microsoft.com/office/powerpoint/2010/main" val="42097618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14">
            <a:extLst>
              <a:ext uri="{FF2B5EF4-FFF2-40B4-BE49-F238E27FC236}">
                <a16:creationId xmlns:a16="http://schemas.microsoft.com/office/drawing/2014/main" id="{6A1473A6-3F22-483E-8A30-80B9D2B1459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6" name="Group 16">
            <a:extLst>
              <a:ext uri="{FF2B5EF4-FFF2-40B4-BE49-F238E27FC236}">
                <a16:creationId xmlns:a16="http://schemas.microsoft.com/office/drawing/2014/main" id="{AA1375E3-3E53-4D75-BAB7-E5929BFCB25F}"/>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flipH="1">
            <a:off x="534368" y="563918"/>
            <a:ext cx="4119932" cy="5978614"/>
            <a:chOff x="7513372" y="803186"/>
            <a:chExt cx="4163968" cy="5978614"/>
          </a:xfrm>
        </p:grpSpPr>
        <p:sp>
          <p:nvSpPr>
            <p:cNvPr id="18" name="Freeform 6">
              <a:extLst>
                <a:ext uri="{FF2B5EF4-FFF2-40B4-BE49-F238E27FC236}">
                  <a16:creationId xmlns:a16="http://schemas.microsoft.com/office/drawing/2014/main" id="{0BBEEF67-3DDF-46CF-8CD5-EA5F0E4FB07D}"/>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9586" y="1070835"/>
              <a:ext cx="687754" cy="5710965"/>
            </a:xfrm>
            <a:custGeom>
              <a:avLst/>
              <a:gdLst>
                <a:gd name="T0" fmla="*/ 414 w 414"/>
                <a:gd name="T1" fmla="*/ 2447 h 2447"/>
                <a:gd name="T2" fmla="*/ 0 w 414"/>
                <a:gd name="T3" fmla="*/ 2247 h 2447"/>
                <a:gd name="T4" fmla="*/ 0 w 414"/>
                <a:gd name="T5" fmla="*/ 0 h 2447"/>
                <a:gd name="T6" fmla="*/ 414 w 414"/>
                <a:gd name="T7" fmla="*/ 200 h 2447"/>
                <a:gd name="T8" fmla="*/ 414 w 414"/>
                <a:gd name="T9" fmla="*/ 2447 h 2447"/>
              </a:gdLst>
              <a:ahLst/>
              <a:cxnLst>
                <a:cxn ang="0">
                  <a:pos x="T0" y="T1"/>
                </a:cxn>
                <a:cxn ang="0">
                  <a:pos x="T2" y="T3"/>
                </a:cxn>
                <a:cxn ang="0">
                  <a:pos x="T4" y="T5"/>
                </a:cxn>
                <a:cxn ang="0">
                  <a:pos x="T6" y="T7"/>
                </a:cxn>
                <a:cxn ang="0">
                  <a:pos x="T8" y="T9"/>
                </a:cxn>
              </a:cxnLst>
              <a:rect l="0" t="0" r="r" b="b"/>
              <a:pathLst>
                <a:path w="414" h="2447">
                  <a:moveTo>
                    <a:pt x="414" y="2447"/>
                  </a:moveTo>
                  <a:lnTo>
                    <a:pt x="0" y="2247"/>
                  </a:lnTo>
                  <a:lnTo>
                    <a:pt x="0" y="0"/>
                  </a:lnTo>
                  <a:lnTo>
                    <a:pt x="414" y="200"/>
                  </a:lnTo>
                  <a:lnTo>
                    <a:pt x="414" y="2447"/>
                  </a:lnTo>
                  <a:close/>
                </a:path>
              </a:pathLst>
            </a:custGeom>
            <a:solidFill>
              <a:schemeClr val="accent1">
                <a:lumMod val="7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9" name="Freeform 7">
              <a:extLst>
                <a:ext uri="{FF2B5EF4-FFF2-40B4-BE49-F238E27FC236}">
                  <a16:creationId xmlns:a16="http://schemas.microsoft.com/office/drawing/2014/main" id="{8FAC1C95-F817-487C-B8B2-CF141FBB1C2E}"/>
                </a:ext>
                <a:ext uri="{C183D7F6-B498-43B3-948B-1728B52AA6E4}">
                  <adec:decorative xmlns:adec="http://schemas.microsoft.com/office/drawing/2017/decorative" val="1"/>
                </a:ext>
              </a:extLst>
            </p:cNvPr>
            <p:cNvSpPr>
              <a:spLocks/>
            </p:cNvSpPr>
            <p:nvPr>
              <p:extLst>
                <p:ext uri="{386F3935-93C4-4BCD-93E2-E3B085C9AB24}">
                  <p16:designElem xmlns:p16="http://schemas.microsoft.com/office/powerpoint/2015/main" val="1"/>
                </p:ext>
              </p:extLst>
            </p:nvPr>
          </p:nvSpPr>
          <p:spPr bwMode="auto">
            <a:xfrm>
              <a:off x="10988949" y="803186"/>
              <a:ext cx="409371" cy="5521414"/>
            </a:xfrm>
            <a:custGeom>
              <a:avLst/>
              <a:gdLst>
                <a:gd name="T0" fmla="*/ 209 w 209"/>
                <a:gd name="T1" fmla="*/ 2246 h 2358"/>
                <a:gd name="T2" fmla="*/ 0 w 209"/>
                <a:gd name="T3" fmla="*/ 2358 h 2358"/>
                <a:gd name="T4" fmla="*/ 0 w 209"/>
                <a:gd name="T5" fmla="*/ 111 h 2358"/>
                <a:gd name="T6" fmla="*/ 209 w 209"/>
                <a:gd name="T7" fmla="*/ 0 h 2358"/>
                <a:gd name="T8" fmla="*/ 209 w 209"/>
                <a:gd name="T9" fmla="*/ 2246 h 2358"/>
              </a:gdLst>
              <a:ahLst/>
              <a:cxnLst>
                <a:cxn ang="0">
                  <a:pos x="T0" y="T1"/>
                </a:cxn>
                <a:cxn ang="0">
                  <a:pos x="T2" y="T3"/>
                </a:cxn>
                <a:cxn ang="0">
                  <a:pos x="T4" y="T5"/>
                </a:cxn>
                <a:cxn ang="0">
                  <a:pos x="T6" y="T7"/>
                </a:cxn>
                <a:cxn ang="0">
                  <a:pos x="T8" y="T9"/>
                </a:cxn>
              </a:cxnLst>
              <a:rect l="0" t="0" r="r" b="b"/>
              <a:pathLst>
                <a:path w="209" h="2358">
                  <a:moveTo>
                    <a:pt x="209" y="2246"/>
                  </a:moveTo>
                  <a:lnTo>
                    <a:pt x="0" y="2358"/>
                  </a:lnTo>
                  <a:lnTo>
                    <a:pt x="0" y="111"/>
                  </a:lnTo>
                  <a:lnTo>
                    <a:pt x="209" y="0"/>
                  </a:lnTo>
                  <a:lnTo>
                    <a:pt x="209" y="2246"/>
                  </a:lnTo>
                  <a:close/>
                </a:path>
              </a:pathLst>
            </a:custGeom>
            <a:solidFill>
              <a:schemeClr val="accent1">
                <a:lumMod val="50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0" name="Rectangle 8">
              <a:extLst>
                <a:ext uri="{FF2B5EF4-FFF2-40B4-BE49-F238E27FC236}">
                  <a16:creationId xmlns:a16="http://schemas.microsoft.com/office/drawing/2014/main" id="{C2C5363A-D941-4AA1-8D38-D7E44A1E2E01}"/>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7513372" y="804101"/>
              <a:ext cx="3880238" cy="5251646"/>
            </a:xfrm>
            <a:prstGeom prst="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810437" y="885651"/>
            <a:ext cx="3726729" cy="4624603"/>
          </a:xfrm>
        </p:spPr>
        <p:txBody>
          <a:bodyPr>
            <a:normAutofit/>
          </a:bodyPr>
          <a:lstStyle/>
          <a:p>
            <a:r>
              <a:rPr lang="en-US" sz="4800">
                <a:solidFill>
                  <a:srgbClr val="FFFFFF"/>
                </a:solidFill>
              </a:rPr>
              <a:t>Values and Ethics for </a:t>
            </a:r>
            <a:r>
              <a:rPr lang="en-US" sz="4000">
                <a:solidFill>
                  <a:srgbClr val="FFFFFF"/>
                </a:solidFill>
              </a:rPr>
              <a:t>Interprofessional </a:t>
            </a:r>
            <a:r>
              <a:rPr lang="en-US" sz="4800">
                <a:solidFill>
                  <a:srgbClr val="FFFFFF"/>
                </a:solidFill>
              </a:rPr>
              <a:t>Practice</a:t>
            </a:r>
          </a:p>
        </p:txBody>
      </p:sp>
      <p:sp>
        <p:nvSpPr>
          <p:cNvPr id="3" name="Content Placeholder 2"/>
          <p:cNvSpPr>
            <a:spLocks noGrp="1"/>
          </p:cNvSpPr>
          <p:nvPr>
            <p:ph idx="1"/>
          </p:nvPr>
        </p:nvSpPr>
        <p:spPr>
          <a:xfrm>
            <a:off x="4722829" y="282805"/>
            <a:ext cx="7192651" cy="6313812"/>
          </a:xfrm>
        </p:spPr>
        <p:txBody>
          <a:bodyPr anchor="ctr">
            <a:normAutofit/>
          </a:bodyPr>
          <a:lstStyle/>
          <a:p>
            <a:pPr marL="0" indent="0">
              <a:buNone/>
            </a:pPr>
            <a:r>
              <a:rPr lang="en-US" sz="3200"/>
              <a:t>VE5. Work in cooperation with those who receive care, those who provide care, and others who contribute to or support the delivery of prevention and health services and programs.</a:t>
            </a:r>
          </a:p>
          <a:p>
            <a:pPr marL="0" indent="0">
              <a:buNone/>
            </a:pPr>
            <a:r>
              <a:rPr lang="en-US" sz="3200"/>
              <a:t>VE6. </a:t>
            </a:r>
            <a:r>
              <a:rPr lang="en-US" sz="3200" b="1"/>
              <a:t>Develop a trusting relationship</a:t>
            </a:r>
            <a:r>
              <a:rPr lang="en-US" sz="3200"/>
              <a:t> with patients, families, and other team members.</a:t>
            </a:r>
          </a:p>
          <a:p>
            <a:pPr marL="0" indent="0">
              <a:buNone/>
            </a:pPr>
            <a:endParaRPr lang="en-US" sz="2000"/>
          </a:p>
        </p:txBody>
      </p:sp>
    </p:spTree>
    <p:custDataLst>
      <p:tags r:id="rId1"/>
    </p:custDataLst>
    <p:extLst>
      <p:ext uri="{BB962C8B-B14F-4D97-AF65-F5344CB8AC3E}">
        <p14:creationId xmlns:p14="http://schemas.microsoft.com/office/powerpoint/2010/main" val="98304680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HehXj3Zz"/>
  <p:tag name="ARTICULATE_SLIDE_THUMBNAIL_REFRESH" val="1"/>
  <p:tag name="ARTICULATE_DESIGN_ID_1_OFFICE THEME" val="V6XwHbrm"/>
  <p:tag name="ARTICULATE_SLIDE_COUNT" val="22"/>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Custom 14">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0D5672"/>
      </a:accent5>
      <a:accent6>
        <a:srgbClr val="2683C6"/>
      </a:accent6>
      <a:hlink>
        <a:srgbClr val="6EAC1C"/>
      </a:hlink>
      <a:folHlink>
        <a:srgbClr val="B26B0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Custom 14">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0D5672"/>
      </a:accent5>
      <a:accent6>
        <a:srgbClr val="2683C6"/>
      </a:accent6>
      <a:hlink>
        <a:srgbClr val="6EAC1C"/>
      </a:hlink>
      <a:folHlink>
        <a:srgbClr val="B26B0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99C645146B5F6D4690B2299F9A0ED570" ma:contentTypeVersion="13" ma:contentTypeDescription="Create a new document." ma:contentTypeScope="" ma:versionID="f9c8d89158ab189b5a3f737640a999b9">
  <xsd:schema xmlns:xsd="http://www.w3.org/2001/XMLSchema" xmlns:xs="http://www.w3.org/2001/XMLSchema" xmlns:p="http://schemas.microsoft.com/office/2006/metadata/properties" xmlns:ns3="af79862c-7b74-4824-8ae9-be7494348222" xmlns:ns4="1887b2ba-6daf-4cc0-9141-8879c9799539" targetNamespace="http://schemas.microsoft.com/office/2006/metadata/properties" ma:root="true" ma:fieldsID="28d303c4d670348099651497ee1f8b9d" ns3:_="" ns4:_="">
    <xsd:import namespace="af79862c-7b74-4824-8ae9-be7494348222"/>
    <xsd:import namespace="1887b2ba-6daf-4cc0-9141-8879c979953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4:SharedWithUsers" minOccurs="0"/>
                <xsd:element ref="ns4:SharedWithDetails" minOccurs="0"/>
                <xsd:element ref="ns4:SharingHintHash"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f79862c-7b74-4824-8ae9-be749434822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1887b2ba-6daf-4cc0-9141-8879c9799539"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SharingHintHash" ma:index="18"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930EF13C-9B73-4E76-847A-B8B8ECFD9377}">
  <ds:schemaRefs>
    <ds:schemaRef ds:uri="1887b2ba-6daf-4cc0-9141-8879c9799539"/>
    <ds:schemaRef ds:uri="af79862c-7b74-4824-8ae9-be749434822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FCEFA5EF-0203-424C-B0F0-58355A2C3F7A}">
  <ds:schemaRefs>
    <ds:schemaRef ds:uri="http://schemas.microsoft.com/sharepoint/v3/contenttype/forms"/>
  </ds:schemaRefs>
</ds:datastoreItem>
</file>

<file path=customXml/itemProps3.xml><?xml version="1.0" encoding="utf-8"?>
<ds:datastoreItem xmlns:ds="http://schemas.openxmlformats.org/officeDocument/2006/customXml" ds:itemID="{03FE7180-6EB0-4176-B4BD-9BB4CB9CCF69}">
  <ds:schemaRefs>
    <ds:schemaRef ds:uri="1887b2ba-6daf-4cc0-9141-8879c9799539"/>
    <ds:schemaRef ds:uri="af79862c-7b74-4824-8ae9-be749434822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Retrospect</Template>
  <TotalTime>28</TotalTime>
  <Words>3702</Words>
  <Application>Microsoft Office PowerPoint</Application>
  <PresentationFormat>Widescreen</PresentationFormat>
  <Paragraphs>206</Paragraphs>
  <Slides>22</Slides>
  <Notes>22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22</vt:i4>
      </vt:variant>
    </vt:vector>
  </HeadingPairs>
  <TitlesOfParts>
    <vt:vector size="28" baseType="lpstr">
      <vt:lpstr>Arial</vt:lpstr>
      <vt:lpstr>Arial Black</vt:lpstr>
      <vt:lpstr>Calibri</vt:lpstr>
      <vt:lpstr>Calibri Light</vt:lpstr>
      <vt:lpstr>Office Theme</vt:lpstr>
      <vt:lpstr>1_Office Theme</vt:lpstr>
      <vt:lpstr>    </vt:lpstr>
      <vt:lpstr>Foundations of  Interprofessional  Collaborative  Practice ​</vt:lpstr>
      <vt:lpstr>Definition of Interprofessional Collaborative Practice</vt:lpstr>
      <vt:lpstr>Building Highly Reliable Interprofessional Teams</vt:lpstr>
      <vt:lpstr>Core Competencies for Interprofessional Collaborative Practice   Interprofessional Education Collaborative. (2016). </vt:lpstr>
      <vt:lpstr> 4 Areas of Competence for ICP</vt:lpstr>
      <vt:lpstr>Values and Ethics for Interprofessional Practice</vt:lpstr>
      <vt:lpstr>Values and Ethics for Interprofessional Practice</vt:lpstr>
      <vt:lpstr>Values and Ethics for Interprofessional Practice</vt:lpstr>
      <vt:lpstr>Values and Ethics for Interprofessional Practice</vt:lpstr>
      <vt:lpstr>Roles and Responsibilities</vt:lpstr>
      <vt:lpstr>Roles and Responsibilities</vt:lpstr>
      <vt:lpstr>Interprofessional Communication</vt:lpstr>
      <vt:lpstr>Interprofessional Communication</vt:lpstr>
      <vt:lpstr>Interprofessional Communication</vt:lpstr>
      <vt:lpstr>Teams and Teamwork</vt:lpstr>
      <vt:lpstr>Teams and Teamwork</vt:lpstr>
      <vt:lpstr>Teams and Teamwork</vt:lpstr>
      <vt:lpstr>Applying the Core Competencies:   A new team member joins the team. </vt:lpstr>
      <vt:lpstr>Applying the Core Competencies:   Team members do not agree on whether a patient can safely be discharged home or needs to go to a skilled nursing facility. Patient is adamant about going home.   </vt:lpstr>
      <vt:lpstr>Applying the Core Competencies:  A patient falls in the waiting room in the outpatient clinic. </vt:lpstr>
      <vt:lpstr>In summary,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Mary Keehn</dc:creator>
  <cp:lastModifiedBy>Erin Stapleton-Corcoran</cp:lastModifiedBy>
  <cp:revision>5</cp:revision>
  <cp:lastPrinted>2020-02-19T19:35:10Z</cp:lastPrinted>
  <dcterms:created xsi:type="dcterms:W3CDTF">2020-02-18T03:06:22Z</dcterms:created>
  <dcterms:modified xsi:type="dcterms:W3CDTF">2020-11-17T00:19:26Z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6CF09AB5-0F9F-4ECA-A1F0-7CBCCD3C62FD</vt:lpwstr>
  </property>
  <property fmtid="{D5CDD505-2E9C-101B-9397-08002B2CF9AE}" pid="3" name="ArticulatePath">
    <vt:lpwstr>Foundations Module - Intro to ICP Part 4 - Jan 2020</vt:lpwstr>
  </property>
</Properties>
</file>