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xml" ContentType="application/vnd.openxmlformats-officedocument.presentationml.tags+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8.xml" ContentType="application/vnd.openxmlformats-officedocument.presentationml.tags+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9.xml" ContentType="application/vnd.openxmlformats-officedocument.presentationml.tags+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0.xml" ContentType="application/vnd.openxmlformats-officedocument.presentationml.tags+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1.xml" ContentType="application/vnd.openxmlformats-officedocument.presentationml.tags+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2.xml" ContentType="application/vnd.openxmlformats-officedocument.presentationml.tags+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3.xml" ContentType="application/vnd.openxmlformats-officedocument.presentationml.tags+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4.xml" ContentType="application/vnd.openxmlformats-officedocument.presentationml.tags+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5.xml" ContentType="application/vnd.openxmlformats-officedocument.presentationml.tags+xml"/>
  <Override PartName="/ppt/notesSlides/notesSlide1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heme/themeOverride1.xml" ContentType="application/vnd.openxmlformats-officedocument.themeOverride+xml"/>
  <Override PartName="/ppt/tags/tag16.xml" ContentType="application/vnd.openxmlformats-officedocument.presentationml.tags+xml"/>
  <Override PartName="/ppt/notesSlides/notesSlide1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4"/>
  </p:sldMasterIdLst>
  <p:notesMasterIdLst>
    <p:notesMasterId r:id="rId25"/>
  </p:notesMasterIdLst>
  <p:handoutMasterIdLst>
    <p:handoutMasterId r:id="rId26"/>
  </p:handoutMasterIdLst>
  <p:sldIdLst>
    <p:sldId id="465" r:id="rId5"/>
    <p:sldId id="470" r:id="rId6"/>
    <p:sldId id="278" r:id="rId7"/>
    <p:sldId id="472" r:id="rId8"/>
    <p:sldId id="447" r:id="rId9"/>
    <p:sldId id="476" r:id="rId10"/>
    <p:sldId id="477" r:id="rId11"/>
    <p:sldId id="478" r:id="rId12"/>
    <p:sldId id="480" r:id="rId13"/>
    <p:sldId id="479" r:id="rId14"/>
    <p:sldId id="468" r:id="rId15"/>
    <p:sldId id="481" r:id="rId16"/>
    <p:sldId id="482" r:id="rId17"/>
    <p:sldId id="483" r:id="rId18"/>
    <p:sldId id="473" r:id="rId19"/>
    <p:sldId id="474" r:id="rId20"/>
    <p:sldId id="485" r:id="rId21"/>
    <p:sldId id="471" r:id="rId22"/>
    <p:sldId id="484" r:id="rId23"/>
    <p:sldId id="475" r:id="rId24"/>
  </p:sldIdLst>
  <p:sldSz cx="9144000" cy="6858000" type="screen4x3"/>
  <p:notesSz cx="7086600" cy="93726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2">
          <p15:clr>
            <a:srgbClr val="A4A3A4"/>
          </p15:clr>
        </p15:guide>
        <p15:guide id="2" pos="223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Keehn" initials="MK" lastIdx="8" clrIdx="0">
    <p:extLst>
      <p:ext uri="{19B8F6BF-5375-455C-9EA6-DF929625EA0E}">
        <p15:presenceInfo xmlns:p15="http://schemas.microsoft.com/office/powerpoint/2012/main" userId="d134cb3eaf96a793" providerId="Windows Live"/>
      </p:ext>
    </p:extLst>
  </p:cmAuthor>
  <p:cmAuthor id="2" name="Keehn, Mary" initials="KM" lastIdx="1" clrIdx="1">
    <p:extLst>
      <p:ext uri="{19B8F6BF-5375-455C-9EA6-DF929625EA0E}">
        <p15:presenceInfo xmlns:p15="http://schemas.microsoft.com/office/powerpoint/2012/main" userId="Keehn, Ma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A39F"/>
    <a:srgbClr val="579E8E"/>
    <a:srgbClr val="4E977B"/>
    <a:srgbClr val="469067"/>
    <a:srgbClr val="3E8853"/>
    <a:srgbClr val="4E9780"/>
    <a:srgbClr val="339966"/>
    <a:srgbClr val="000000"/>
    <a:srgbClr val="3E885F"/>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6CD3BE-4B16-1FFD-CB41-5D79239F4B0C}" v="59" dt="2020-10-12T16:48:33.227"/>
    <p1510:client id="{3CCC54E8-8EFB-B798-9CF6-D06B9F281B39}" v="10" dt="2020-10-12T17:25:43.012"/>
    <p1510:client id="{5CB9CF50-A9EA-3D61-2A35-06658D90146F}" v="11" dt="2020-10-22T14:30:53.412"/>
    <p1510:client id="{5E34CB4F-50F7-B139-9048-FDDD0B578511}" v="6" dt="2020-10-21T18:28:39.832"/>
    <p1510:client id="{C6DEB798-A98A-3C2D-52E5-5031FDE4FCC0}" v="3" dt="2020-10-21T19:24:51.063"/>
    <p1510:client id="{DD7FCA34-83E2-4E18-9161-34966720F447}" v="21" dt="2020-10-12T16:33:07.5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7" d="100"/>
          <a:sy n="37" d="100"/>
        </p:scale>
        <p:origin x="1302" y="1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952"/>
        <p:guide pos="22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viewProps" Target="viewProp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34AEF9-E03F-42AB-B79E-76EFFE106C27}" type="doc">
      <dgm:prSet loTypeId="urn:microsoft.com/office/officeart/2005/8/layout/chevron2" loCatId="process" qsTypeId="urn:microsoft.com/office/officeart/2005/8/quickstyle/simple4" qsCatId="simple" csTypeId="urn:microsoft.com/office/officeart/2005/8/colors/colorful1" csCatId="colorful" phldr="1"/>
      <dgm:spPr/>
      <dgm:t>
        <a:bodyPr/>
        <a:lstStyle/>
        <a:p>
          <a:endParaRPr lang="en-US"/>
        </a:p>
      </dgm:t>
    </dgm:pt>
    <dgm:pt modelId="{5B1BA976-E413-4F87-BD0C-DCFDFB32C6DB}">
      <dgm:prSet phldrT="[Text]"/>
      <dgm:spPr/>
      <dgm:t>
        <a:bodyPr/>
        <a:lstStyle/>
        <a:p>
          <a:r>
            <a:rPr lang="en-US" b="1"/>
            <a:t>Coordinating Mechanisms</a:t>
          </a:r>
        </a:p>
      </dgm:t>
    </dgm:pt>
    <dgm:pt modelId="{60DD4977-8BE0-45DC-A4AB-D3FB25A3E142}" type="parTrans" cxnId="{5F584A03-664A-43EA-BA09-FF9BA22E697A}">
      <dgm:prSet/>
      <dgm:spPr/>
      <dgm:t>
        <a:bodyPr/>
        <a:lstStyle/>
        <a:p>
          <a:endParaRPr lang="en-US"/>
        </a:p>
      </dgm:t>
    </dgm:pt>
    <dgm:pt modelId="{6CD0910F-4C42-4366-BBBF-A2EF4E302888}" type="sibTrans" cxnId="{5F584A03-664A-43EA-BA09-FF9BA22E697A}">
      <dgm:prSet/>
      <dgm:spPr/>
      <dgm:t>
        <a:bodyPr/>
        <a:lstStyle/>
        <a:p>
          <a:endParaRPr lang="en-US"/>
        </a:p>
      </dgm:t>
    </dgm:pt>
    <dgm:pt modelId="{0EC9C01E-BC27-48CB-8F4C-AEE5093E8845}">
      <dgm:prSet phldrT="[Text]" custT="1"/>
      <dgm:spPr/>
      <dgm:t>
        <a:bodyPr/>
        <a:lstStyle/>
        <a:p>
          <a:r>
            <a:rPr lang="en-US" sz="1800" b="1"/>
            <a:t>Mutual Trust</a:t>
          </a:r>
        </a:p>
      </dgm:t>
    </dgm:pt>
    <dgm:pt modelId="{B05D93EE-547D-4846-B411-20C3B7305EB3}" type="parTrans" cxnId="{D0F62C00-FA0F-43B2-8570-D46AD96CCA0F}">
      <dgm:prSet/>
      <dgm:spPr/>
      <dgm:t>
        <a:bodyPr/>
        <a:lstStyle/>
        <a:p>
          <a:endParaRPr lang="en-US"/>
        </a:p>
      </dgm:t>
    </dgm:pt>
    <dgm:pt modelId="{3A36D89D-5797-4E2A-B3B8-A6F94741763D}" type="sibTrans" cxnId="{D0F62C00-FA0F-43B2-8570-D46AD96CCA0F}">
      <dgm:prSet/>
      <dgm:spPr/>
      <dgm:t>
        <a:bodyPr/>
        <a:lstStyle/>
        <a:p>
          <a:endParaRPr lang="en-US"/>
        </a:p>
      </dgm:t>
    </dgm:pt>
    <dgm:pt modelId="{1E5935DA-C44B-456D-96B8-57887707955E}">
      <dgm:prSet phldrT="[Text]" custT="1"/>
      <dgm:spPr/>
      <dgm:t>
        <a:bodyPr/>
        <a:lstStyle/>
        <a:p>
          <a:r>
            <a:rPr lang="en-US" sz="1800" b="1"/>
            <a:t>Closed Loop Communication</a:t>
          </a:r>
        </a:p>
      </dgm:t>
    </dgm:pt>
    <dgm:pt modelId="{219A4D63-FD37-45EA-A51E-36C19C41469C}" type="parTrans" cxnId="{DEC4024B-0341-42D0-86EC-252223ED94DA}">
      <dgm:prSet/>
      <dgm:spPr/>
      <dgm:t>
        <a:bodyPr/>
        <a:lstStyle/>
        <a:p>
          <a:endParaRPr lang="en-US"/>
        </a:p>
      </dgm:t>
    </dgm:pt>
    <dgm:pt modelId="{F8ED6CC2-F796-4735-9080-E9B1C661E58B}" type="sibTrans" cxnId="{DEC4024B-0341-42D0-86EC-252223ED94DA}">
      <dgm:prSet/>
      <dgm:spPr/>
      <dgm:t>
        <a:bodyPr/>
        <a:lstStyle/>
        <a:p>
          <a:endParaRPr lang="en-US"/>
        </a:p>
      </dgm:t>
    </dgm:pt>
    <dgm:pt modelId="{01D0377E-A01A-4D3F-A668-79E43F72C63B}">
      <dgm:prSet phldrT="[Text]" custT="1"/>
      <dgm:spPr/>
      <dgm:t>
        <a:bodyPr/>
        <a:lstStyle/>
        <a:p>
          <a:r>
            <a:rPr lang="en-US" sz="1800" b="1"/>
            <a:t>Team Orientation</a:t>
          </a:r>
        </a:p>
      </dgm:t>
    </dgm:pt>
    <dgm:pt modelId="{8117C179-C831-4ED8-8B30-D8A60BFD9CBF}" type="parTrans" cxnId="{5AF9EA15-35CE-4716-8DCF-9D6E6F0A38B2}">
      <dgm:prSet/>
      <dgm:spPr/>
      <dgm:t>
        <a:bodyPr/>
        <a:lstStyle/>
        <a:p>
          <a:endParaRPr lang="en-US"/>
        </a:p>
      </dgm:t>
    </dgm:pt>
    <dgm:pt modelId="{E004BBF7-E985-4B69-9558-63EEBBCF49F2}" type="sibTrans" cxnId="{5AF9EA15-35CE-4716-8DCF-9D6E6F0A38B2}">
      <dgm:prSet/>
      <dgm:spPr/>
      <dgm:t>
        <a:bodyPr/>
        <a:lstStyle/>
        <a:p>
          <a:endParaRPr lang="en-US"/>
        </a:p>
      </dgm:t>
    </dgm:pt>
    <dgm:pt modelId="{535B3885-E2CC-4357-8770-A8F02957694F}">
      <dgm:prSet phldrT="[Text]"/>
      <dgm:spPr/>
      <dgm:t>
        <a:bodyPr/>
        <a:lstStyle/>
        <a:p>
          <a:r>
            <a:rPr lang="en-US" b="1"/>
            <a:t>The Big 5 of Teamwork</a:t>
          </a:r>
        </a:p>
      </dgm:t>
    </dgm:pt>
    <dgm:pt modelId="{3946AE49-0CF3-4A8D-A8CA-4B27CEC588FE}" type="parTrans" cxnId="{4CB39568-7B53-4323-8E8E-55D8A434E478}">
      <dgm:prSet/>
      <dgm:spPr/>
      <dgm:t>
        <a:bodyPr/>
        <a:lstStyle/>
        <a:p>
          <a:endParaRPr lang="en-US"/>
        </a:p>
      </dgm:t>
    </dgm:pt>
    <dgm:pt modelId="{0FC227C3-AF67-4AA1-A3B1-CE068F734893}" type="sibTrans" cxnId="{4CB39568-7B53-4323-8E8E-55D8A434E478}">
      <dgm:prSet/>
      <dgm:spPr/>
      <dgm:t>
        <a:bodyPr/>
        <a:lstStyle/>
        <a:p>
          <a:endParaRPr lang="en-US"/>
        </a:p>
      </dgm:t>
    </dgm:pt>
    <dgm:pt modelId="{CBB60AD5-524D-436F-89F0-F94ED4CA4A7E}">
      <dgm:prSet phldrT="[Text]" custT="1"/>
      <dgm:spPr/>
      <dgm:t>
        <a:bodyPr/>
        <a:lstStyle/>
        <a:p>
          <a:r>
            <a:rPr lang="en-US" sz="1800" b="1"/>
            <a:t>Back Up Behavior</a:t>
          </a:r>
        </a:p>
      </dgm:t>
    </dgm:pt>
    <dgm:pt modelId="{DA24E8CF-5249-4D4A-878C-D1776C254CA4}" type="parTrans" cxnId="{07DDC46D-E485-4E01-BA4C-FD3B459C080F}">
      <dgm:prSet/>
      <dgm:spPr/>
      <dgm:t>
        <a:bodyPr/>
        <a:lstStyle/>
        <a:p>
          <a:endParaRPr lang="en-US"/>
        </a:p>
      </dgm:t>
    </dgm:pt>
    <dgm:pt modelId="{B3BF83FB-2D50-4055-BDB4-B664005B7D65}" type="sibTrans" cxnId="{07DDC46D-E485-4E01-BA4C-FD3B459C080F}">
      <dgm:prSet/>
      <dgm:spPr/>
      <dgm:t>
        <a:bodyPr/>
        <a:lstStyle/>
        <a:p>
          <a:endParaRPr lang="en-US"/>
        </a:p>
      </dgm:t>
    </dgm:pt>
    <dgm:pt modelId="{B55BA4BA-2E66-4A2C-8C9B-F2D2D61939AF}">
      <dgm:prSet phldrT="[Text]" custT="1"/>
      <dgm:spPr/>
      <dgm:t>
        <a:bodyPr/>
        <a:lstStyle/>
        <a:p>
          <a:r>
            <a:rPr lang="en-US" sz="1800" b="1"/>
            <a:t>Adaptability</a:t>
          </a:r>
          <a:endParaRPr lang="en-US" sz="1600" b="1"/>
        </a:p>
      </dgm:t>
    </dgm:pt>
    <dgm:pt modelId="{ACF89DCB-51F4-4727-9630-87869487F210}" type="parTrans" cxnId="{78993D30-2DD4-4D2A-8C4A-D7565C586244}">
      <dgm:prSet/>
      <dgm:spPr/>
      <dgm:t>
        <a:bodyPr/>
        <a:lstStyle/>
        <a:p>
          <a:endParaRPr lang="en-US"/>
        </a:p>
      </dgm:t>
    </dgm:pt>
    <dgm:pt modelId="{151FA13C-0CFC-4A61-B32B-44C106115EB1}" type="sibTrans" cxnId="{78993D30-2DD4-4D2A-8C4A-D7565C586244}">
      <dgm:prSet/>
      <dgm:spPr/>
      <dgm:t>
        <a:bodyPr/>
        <a:lstStyle/>
        <a:p>
          <a:endParaRPr lang="en-US"/>
        </a:p>
      </dgm:t>
    </dgm:pt>
    <dgm:pt modelId="{60561E9E-1C8E-4E41-947D-402671EDA953}">
      <dgm:prSet phldrT="[Text]" custT="1"/>
      <dgm:spPr/>
      <dgm:t>
        <a:bodyPr/>
        <a:lstStyle/>
        <a:p>
          <a:r>
            <a:rPr lang="en-US" sz="1800" b="1"/>
            <a:t>Mutual Performance Monitoring</a:t>
          </a:r>
        </a:p>
      </dgm:t>
    </dgm:pt>
    <dgm:pt modelId="{BE4CAF03-542D-4A67-8DBB-0F0CD3827F99}" type="parTrans" cxnId="{3FEE2DF8-3DE3-4796-AFA9-9B819D5207B4}">
      <dgm:prSet/>
      <dgm:spPr/>
      <dgm:t>
        <a:bodyPr/>
        <a:lstStyle/>
        <a:p>
          <a:endParaRPr lang="en-US"/>
        </a:p>
      </dgm:t>
    </dgm:pt>
    <dgm:pt modelId="{D592B2B4-151B-471B-AC4A-E7717CC216AE}" type="sibTrans" cxnId="{3FEE2DF8-3DE3-4796-AFA9-9B819D5207B4}">
      <dgm:prSet/>
      <dgm:spPr/>
      <dgm:t>
        <a:bodyPr/>
        <a:lstStyle/>
        <a:p>
          <a:endParaRPr lang="en-US"/>
        </a:p>
      </dgm:t>
    </dgm:pt>
    <dgm:pt modelId="{EC72C58D-56F7-4B46-97E0-D7BEAFE6BB7C}">
      <dgm:prSet phldrT="[Text]" custT="1"/>
      <dgm:spPr/>
      <dgm:t>
        <a:bodyPr/>
        <a:lstStyle/>
        <a:p>
          <a:r>
            <a:rPr lang="en-US" sz="1800" b="1"/>
            <a:t>Shared Mental Model</a:t>
          </a:r>
        </a:p>
      </dgm:t>
    </dgm:pt>
    <dgm:pt modelId="{B2A6B27E-EDDE-41A3-A5E8-483820EF7F45}" type="parTrans" cxnId="{DAB7E3EB-43A6-4832-B5AA-050302C92D4A}">
      <dgm:prSet/>
      <dgm:spPr/>
      <dgm:t>
        <a:bodyPr/>
        <a:lstStyle/>
        <a:p>
          <a:endParaRPr lang="en-US"/>
        </a:p>
      </dgm:t>
    </dgm:pt>
    <dgm:pt modelId="{601E7EFD-A403-45B3-A6B4-04BAAFE220E7}" type="sibTrans" cxnId="{DAB7E3EB-43A6-4832-B5AA-050302C92D4A}">
      <dgm:prSet/>
      <dgm:spPr/>
      <dgm:t>
        <a:bodyPr/>
        <a:lstStyle/>
        <a:p>
          <a:endParaRPr lang="en-US"/>
        </a:p>
      </dgm:t>
    </dgm:pt>
    <dgm:pt modelId="{3CC1E533-8157-4D16-86C7-4C4EE87DEEB9}">
      <dgm:prSet phldrT="[Text]" custT="1"/>
      <dgm:spPr/>
      <dgm:t>
        <a:bodyPr/>
        <a:lstStyle/>
        <a:p>
          <a:r>
            <a:rPr lang="en-US" sz="1800" b="1"/>
            <a:t>Team Leadership</a:t>
          </a:r>
        </a:p>
      </dgm:t>
    </dgm:pt>
    <dgm:pt modelId="{5ECE0D70-CDAC-4A92-9D76-211B620A1401}" type="parTrans" cxnId="{47611A2D-C160-46B4-B22A-A3D0D9D686CF}">
      <dgm:prSet/>
      <dgm:spPr/>
      <dgm:t>
        <a:bodyPr/>
        <a:lstStyle/>
        <a:p>
          <a:endParaRPr lang="en-US"/>
        </a:p>
      </dgm:t>
    </dgm:pt>
    <dgm:pt modelId="{B2FB29D9-02E6-4C76-A985-5A0CE3C8943C}" type="sibTrans" cxnId="{47611A2D-C160-46B4-B22A-A3D0D9D686CF}">
      <dgm:prSet/>
      <dgm:spPr/>
      <dgm:t>
        <a:bodyPr/>
        <a:lstStyle/>
        <a:p>
          <a:endParaRPr lang="en-US"/>
        </a:p>
      </dgm:t>
    </dgm:pt>
    <dgm:pt modelId="{3402A03F-8382-4BF6-A77D-BDECFF0D2921}" type="pres">
      <dgm:prSet presAssocID="{1934AEF9-E03F-42AB-B79E-76EFFE106C27}" presName="linearFlow" presStyleCnt="0">
        <dgm:presLayoutVars>
          <dgm:dir/>
          <dgm:animLvl val="lvl"/>
          <dgm:resizeHandles val="exact"/>
        </dgm:presLayoutVars>
      </dgm:prSet>
      <dgm:spPr/>
    </dgm:pt>
    <dgm:pt modelId="{9EE1E842-CA81-4716-B54F-93108C6D1AA2}" type="pres">
      <dgm:prSet presAssocID="{5B1BA976-E413-4F87-BD0C-DCFDFB32C6DB}" presName="composite" presStyleCnt="0"/>
      <dgm:spPr/>
    </dgm:pt>
    <dgm:pt modelId="{045E5D74-F306-44A7-A2D1-6212E86EEB8F}" type="pres">
      <dgm:prSet presAssocID="{5B1BA976-E413-4F87-BD0C-DCFDFB32C6DB}" presName="parentText" presStyleLbl="alignNode1" presStyleIdx="0" presStyleCnt="2">
        <dgm:presLayoutVars>
          <dgm:chMax val="1"/>
          <dgm:bulletEnabled val="1"/>
        </dgm:presLayoutVars>
      </dgm:prSet>
      <dgm:spPr/>
    </dgm:pt>
    <dgm:pt modelId="{F8F65B1A-A950-450B-A55C-570F32A992A1}" type="pres">
      <dgm:prSet presAssocID="{5B1BA976-E413-4F87-BD0C-DCFDFB32C6DB}" presName="descendantText" presStyleLbl="alignAcc1" presStyleIdx="0" presStyleCnt="2">
        <dgm:presLayoutVars>
          <dgm:bulletEnabled val="1"/>
        </dgm:presLayoutVars>
      </dgm:prSet>
      <dgm:spPr/>
    </dgm:pt>
    <dgm:pt modelId="{DD7DF791-D285-457E-B72A-D1FC4A8D69E7}" type="pres">
      <dgm:prSet presAssocID="{6CD0910F-4C42-4366-BBBF-A2EF4E302888}" presName="sp" presStyleCnt="0"/>
      <dgm:spPr/>
    </dgm:pt>
    <dgm:pt modelId="{B5096520-1D1B-48DC-90CB-100F314773C4}" type="pres">
      <dgm:prSet presAssocID="{535B3885-E2CC-4357-8770-A8F02957694F}" presName="composite" presStyleCnt="0"/>
      <dgm:spPr/>
    </dgm:pt>
    <dgm:pt modelId="{BDEA1489-222C-4FAC-B80E-2FB9E70EC376}" type="pres">
      <dgm:prSet presAssocID="{535B3885-E2CC-4357-8770-A8F02957694F}" presName="parentText" presStyleLbl="alignNode1" presStyleIdx="1" presStyleCnt="2">
        <dgm:presLayoutVars>
          <dgm:chMax val="1"/>
          <dgm:bulletEnabled val="1"/>
        </dgm:presLayoutVars>
      </dgm:prSet>
      <dgm:spPr/>
    </dgm:pt>
    <dgm:pt modelId="{95FB62D1-2EA4-4EBD-99BF-A59B0229A290}" type="pres">
      <dgm:prSet presAssocID="{535B3885-E2CC-4357-8770-A8F02957694F}" presName="descendantText" presStyleLbl="alignAcc1" presStyleIdx="1" presStyleCnt="2" custScaleY="125760" custLinFactNeighborX="-216" custLinFactNeighborY="6664">
        <dgm:presLayoutVars>
          <dgm:bulletEnabled val="1"/>
        </dgm:presLayoutVars>
      </dgm:prSet>
      <dgm:spPr/>
    </dgm:pt>
  </dgm:ptLst>
  <dgm:cxnLst>
    <dgm:cxn modelId="{D0F62C00-FA0F-43B2-8570-D46AD96CCA0F}" srcId="{5B1BA976-E413-4F87-BD0C-DCFDFB32C6DB}" destId="{0EC9C01E-BC27-48CB-8F4C-AEE5093E8845}" srcOrd="1" destOrd="0" parTransId="{B05D93EE-547D-4846-B411-20C3B7305EB3}" sibTransId="{3A36D89D-5797-4E2A-B3B8-A6F94741763D}"/>
    <dgm:cxn modelId="{5F584A03-664A-43EA-BA09-FF9BA22E697A}" srcId="{1934AEF9-E03F-42AB-B79E-76EFFE106C27}" destId="{5B1BA976-E413-4F87-BD0C-DCFDFB32C6DB}" srcOrd="0" destOrd="0" parTransId="{60DD4977-8BE0-45DC-A4AB-D3FB25A3E142}" sibTransId="{6CD0910F-4C42-4366-BBBF-A2EF4E302888}"/>
    <dgm:cxn modelId="{337F0510-170D-4582-BDB2-37E2C48A8F60}" type="presOf" srcId="{535B3885-E2CC-4357-8770-A8F02957694F}" destId="{BDEA1489-222C-4FAC-B80E-2FB9E70EC376}" srcOrd="0" destOrd="0" presId="urn:microsoft.com/office/officeart/2005/8/layout/chevron2"/>
    <dgm:cxn modelId="{5AF9EA15-35CE-4716-8DCF-9D6E6F0A38B2}" srcId="{535B3885-E2CC-4357-8770-A8F02957694F}" destId="{01D0377E-A01A-4D3F-A668-79E43F72C63B}" srcOrd="1" destOrd="0" parTransId="{8117C179-C831-4ED8-8B30-D8A60BFD9CBF}" sibTransId="{E004BBF7-E985-4B69-9558-63EEBBCF49F2}"/>
    <dgm:cxn modelId="{F849821A-E9C2-4350-AD37-5D91120FBC95}" type="presOf" srcId="{1934AEF9-E03F-42AB-B79E-76EFFE106C27}" destId="{3402A03F-8382-4BF6-A77D-BDECFF0D2921}" srcOrd="0" destOrd="0" presId="urn:microsoft.com/office/officeart/2005/8/layout/chevron2"/>
    <dgm:cxn modelId="{47611A2D-C160-46B4-B22A-A3D0D9D686CF}" srcId="{535B3885-E2CC-4357-8770-A8F02957694F}" destId="{3CC1E533-8157-4D16-86C7-4C4EE87DEEB9}" srcOrd="0" destOrd="0" parTransId="{5ECE0D70-CDAC-4A92-9D76-211B620A1401}" sibTransId="{B2FB29D9-02E6-4C76-A985-5A0CE3C8943C}"/>
    <dgm:cxn modelId="{78993D30-2DD4-4D2A-8C4A-D7565C586244}" srcId="{535B3885-E2CC-4357-8770-A8F02957694F}" destId="{B55BA4BA-2E66-4A2C-8C9B-F2D2D61939AF}" srcOrd="4" destOrd="0" parTransId="{ACF89DCB-51F4-4727-9630-87869487F210}" sibTransId="{151FA13C-0CFC-4A61-B32B-44C106115EB1}"/>
    <dgm:cxn modelId="{7E802942-FD0D-411E-97D3-66837D6D0D01}" type="presOf" srcId="{3CC1E533-8157-4D16-86C7-4C4EE87DEEB9}" destId="{95FB62D1-2EA4-4EBD-99BF-A59B0229A290}" srcOrd="0" destOrd="0" presId="urn:microsoft.com/office/officeart/2005/8/layout/chevron2"/>
    <dgm:cxn modelId="{4CB39568-7B53-4323-8E8E-55D8A434E478}" srcId="{1934AEF9-E03F-42AB-B79E-76EFFE106C27}" destId="{535B3885-E2CC-4357-8770-A8F02957694F}" srcOrd="1" destOrd="0" parTransId="{3946AE49-0CF3-4A8D-A8CA-4B27CEC588FE}" sibTransId="{0FC227C3-AF67-4AA1-A3B1-CE068F734893}"/>
    <dgm:cxn modelId="{DEC4024B-0341-42D0-86EC-252223ED94DA}" srcId="{5B1BA976-E413-4F87-BD0C-DCFDFB32C6DB}" destId="{1E5935DA-C44B-456D-96B8-57887707955E}" srcOrd="2" destOrd="0" parTransId="{219A4D63-FD37-45EA-A51E-36C19C41469C}" sibTransId="{F8ED6CC2-F796-4735-9080-E9B1C661E58B}"/>
    <dgm:cxn modelId="{07DDC46D-E485-4E01-BA4C-FD3B459C080F}" srcId="{535B3885-E2CC-4357-8770-A8F02957694F}" destId="{CBB60AD5-524D-436F-89F0-F94ED4CA4A7E}" srcOrd="3" destOrd="0" parTransId="{DA24E8CF-5249-4D4A-878C-D1776C254CA4}" sibTransId="{B3BF83FB-2D50-4055-BDB4-B664005B7D65}"/>
    <dgm:cxn modelId="{0B827051-64D1-4B0E-915F-AC272277BF51}" type="presOf" srcId="{B55BA4BA-2E66-4A2C-8C9B-F2D2D61939AF}" destId="{95FB62D1-2EA4-4EBD-99BF-A59B0229A290}" srcOrd="0" destOrd="4" presId="urn:microsoft.com/office/officeart/2005/8/layout/chevron2"/>
    <dgm:cxn modelId="{1DBEE67D-E0C1-45C3-AB1E-F814891792EB}" type="presOf" srcId="{EC72C58D-56F7-4B46-97E0-D7BEAFE6BB7C}" destId="{F8F65B1A-A950-450B-A55C-570F32A992A1}" srcOrd="0" destOrd="0" presId="urn:microsoft.com/office/officeart/2005/8/layout/chevron2"/>
    <dgm:cxn modelId="{1F9B0B8D-0317-4777-A104-48E1A1DFE550}" type="presOf" srcId="{CBB60AD5-524D-436F-89F0-F94ED4CA4A7E}" destId="{95FB62D1-2EA4-4EBD-99BF-A59B0229A290}" srcOrd="0" destOrd="3" presId="urn:microsoft.com/office/officeart/2005/8/layout/chevron2"/>
    <dgm:cxn modelId="{AEF9E894-62A9-4B77-ACFA-18A5BA3DFCA3}" type="presOf" srcId="{01D0377E-A01A-4D3F-A668-79E43F72C63B}" destId="{95FB62D1-2EA4-4EBD-99BF-A59B0229A290}" srcOrd="0" destOrd="1" presId="urn:microsoft.com/office/officeart/2005/8/layout/chevron2"/>
    <dgm:cxn modelId="{C4813495-5C3F-4CC6-BDC7-6473163EA278}" type="presOf" srcId="{60561E9E-1C8E-4E41-947D-402671EDA953}" destId="{95FB62D1-2EA4-4EBD-99BF-A59B0229A290}" srcOrd="0" destOrd="2" presId="urn:microsoft.com/office/officeart/2005/8/layout/chevron2"/>
    <dgm:cxn modelId="{2AA9FED7-A42A-43A7-858F-335EE9DBFE4E}" type="presOf" srcId="{1E5935DA-C44B-456D-96B8-57887707955E}" destId="{F8F65B1A-A950-450B-A55C-570F32A992A1}" srcOrd="0" destOrd="2" presId="urn:microsoft.com/office/officeart/2005/8/layout/chevron2"/>
    <dgm:cxn modelId="{DAB7E3EB-43A6-4832-B5AA-050302C92D4A}" srcId="{5B1BA976-E413-4F87-BD0C-DCFDFB32C6DB}" destId="{EC72C58D-56F7-4B46-97E0-D7BEAFE6BB7C}" srcOrd="0" destOrd="0" parTransId="{B2A6B27E-EDDE-41A3-A5E8-483820EF7F45}" sibTransId="{601E7EFD-A403-45B3-A6B4-04BAAFE220E7}"/>
    <dgm:cxn modelId="{0A20EBF0-98C4-4743-9F9E-CD627B61A8C9}" type="presOf" srcId="{5B1BA976-E413-4F87-BD0C-DCFDFB32C6DB}" destId="{045E5D74-F306-44A7-A2D1-6212E86EEB8F}" srcOrd="0" destOrd="0" presId="urn:microsoft.com/office/officeart/2005/8/layout/chevron2"/>
    <dgm:cxn modelId="{E95437F6-7C9C-4A0E-B100-AB36227CF1FF}" type="presOf" srcId="{0EC9C01E-BC27-48CB-8F4C-AEE5093E8845}" destId="{F8F65B1A-A950-450B-A55C-570F32A992A1}" srcOrd="0" destOrd="1" presId="urn:microsoft.com/office/officeart/2005/8/layout/chevron2"/>
    <dgm:cxn modelId="{3FEE2DF8-3DE3-4796-AFA9-9B819D5207B4}" srcId="{535B3885-E2CC-4357-8770-A8F02957694F}" destId="{60561E9E-1C8E-4E41-947D-402671EDA953}" srcOrd="2" destOrd="0" parTransId="{BE4CAF03-542D-4A67-8DBB-0F0CD3827F99}" sibTransId="{D592B2B4-151B-471B-AC4A-E7717CC216AE}"/>
    <dgm:cxn modelId="{7FF0F77E-88B6-4A99-AE0B-0846228131AC}" type="presParOf" srcId="{3402A03F-8382-4BF6-A77D-BDECFF0D2921}" destId="{9EE1E842-CA81-4716-B54F-93108C6D1AA2}" srcOrd="0" destOrd="0" presId="urn:microsoft.com/office/officeart/2005/8/layout/chevron2"/>
    <dgm:cxn modelId="{1A7EDAD7-87F0-4DB5-8C57-6CBF8E2C7862}" type="presParOf" srcId="{9EE1E842-CA81-4716-B54F-93108C6D1AA2}" destId="{045E5D74-F306-44A7-A2D1-6212E86EEB8F}" srcOrd="0" destOrd="0" presId="urn:microsoft.com/office/officeart/2005/8/layout/chevron2"/>
    <dgm:cxn modelId="{C3973E3B-17BF-41A6-B76E-914F5CABE1B2}" type="presParOf" srcId="{9EE1E842-CA81-4716-B54F-93108C6D1AA2}" destId="{F8F65B1A-A950-450B-A55C-570F32A992A1}" srcOrd="1" destOrd="0" presId="urn:microsoft.com/office/officeart/2005/8/layout/chevron2"/>
    <dgm:cxn modelId="{C5A05B39-10FF-4037-86B1-4DAF80D453ED}" type="presParOf" srcId="{3402A03F-8382-4BF6-A77D-BDECFF0D2921}" destId="{DD7DF791-D285-457E-B72A-D1FC4A8D69E7}" srcOrd="1" destOrd="0" presId="urn:microsoft.com/office/officeart/2005/8/layout/chevron2"/>
    <dgm:cxn modelId="{7AEA799A-BF69-49F0-8C70-592D39C366ED}" type="presParOf" srcId="{3402A03F-8382-4BF6-A77D-BDECFF0D2921}" destId="{B5096520-1D1B-48DC-90CB-100F314773C4}" srcOrd="2" destOrd="0" presId="urn:microsoft.com/office/officeart/2005/8/layout/chevron2"/>
    <dgm:cxn modelId="{645A9143-E741-48E5-80AC-F22389DCB60A}" type="presParOf" srcId="{B5096520-1D1B-48DC-90CB-100F314773C4}" destId="{BDEA1489-222C-4FAC-B80E-2FB9E70EC376}" srcOrd="0" destOrd="0" presId="urn:microsoft.com/office/officeart/2005/8/layout/chevron2"/>
    <dgm:cxn modelId="{57714EA4-8554-4F83-9338-F06AA972D451}" type="presParOf" srcId="{B5096520-1D1B-48DC-90CB-100F314773C4}" destId="{95FB62D1-2EA4-4EBD-99BF-A59B0229A290}"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59E0011-FD27-47C8-8301-A7544840D4D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15E6523C-F32F-4B8B-A6AC-EA6E6B47C0CB}">
      <dgm:prSet custT="1"/>
      <dgm:spPr>
        <a:solidFill>
          <a:schemeClr val="accent3">
            <a:lumMod val="75000"/>
          </a:schemeClr>
        </a:solidFill>
      </dgm:spPr>
      <dgm:t>
        <a:bodyPr/>
        <a:lstStyle/>
        <a:p>
          <a:pPr rtl="0"/>
          <a:r>
            <a:rPr lang="en-US" sz="3200" b="1"/>
            <a:t>Mutual Trust</a:t>
          </a:r>
        </a:p>
      </dgm:t>
    </dgm:pt>
    <dgm:pt modelId="{80AF970B-67FD-4913-AF5C-7BB3DC9E59C5}" type="parTrans" cxnId="{5E006EBE-BDA9-4C2B-A33B-61945A70A5CC}">
      <dgm:prSet/>
      <dgm:spPr/>
      <dgm:t>
        <a:bodyPr/>
        <a:lstStyle/>
        <a:p>
          <a:endParaRPr lang="en-US"/>
        </a:p>
      </dgm:t>
    </dgm:pt>
    <dgm:pt modelId="{554CE14D-CECF-4005-80AB-5075648CCBDB}" type="sibTrans" cxnId="{5E006EBE-BDA9-4C2B-A33B-61945A70A5CC}">
      <dgm:prSet/>
      <dgm:spPr/>
      <dgm:t>
        <a:bodyPr/>
        <a:lstStyle/>
        <a:p>
          <a:endParaRPr lang="en-US"/>
        </a:p>
      </dgm:t>
    </dgm:pt>
    <dgm:pt modelId="{C36BA5E6-74A6-4063-9C56-95309AA3DBCC}">
      <dgm:prSet/>
      <dgm:spPr/>
      <dgm:t>
        <a:bodyPr/>
        <a:lstStyle/>
        <a:p>
          <a:pPr rtl="0"/>
          <a:r>
            <a:rPr lang="en-US" b="1"/>
            <a:t>Each team member is trustworthy as an individual </a:t>
          </a:r>
        </a:p>
        <a:p>
          <a:pPr rtl="0"/>
          <a:r>
            <a:rPr lang="en-US" b="1"/>
            <a:t>	</a:t>
          </a:r>
          <a:r>
            <a:rPr lang="en-US" b="1" i="1"/>
            <a:t>Being trustworthy requires honesty &amp; integrity, being transparent about your motivations, being capable in your role and delivering results (The Speed of Trust – Stephen MR Covey, 2006)</a:t>
          </a:r>
          <a:endParaRPr lang="en-US" b="1"/>
        </a:p>
      </dgm:t>
    </dgm:pt>
    <dgm:pt modelId="{E44C3C9B-3B93-445C-85A8-0CEBE9F6AE81}" type="parTrans" cxnId="{37DF6D54-4DB5-4324-9A1D-1D641A2399E3}">
      <dgm:prSet/>
      <dgm:spPr/>
      <dgm:t>
        <a:bodyPr/>
        <a:lstStyle/>
        <a:p>
          <a:endParaRPr lang="en-US"/>
        </a:p>
      </dgm:t>
    </dgm:pt>
    <dgm:pt modelId="{C33449F2-BCA0-458F-BF64-A5E41A3897AD}" type="sibTrans" cxnId="{37DF6D54-4DB5-4324-9A1D-1D641A2399E3}">
      <dgm:prSet/>
      <dgm:spPr/>
      <dgm:t>
        <a:bodyPr/>
        <a:lstStyle/>
        <a:p>
          <a:endParaRPr lang="en-US"/>
        </a:p>
      </dgm:t>
    </dgm:pt>
    <dgm:pt modelId="{ADB74DCF-1C83-42EF-9CD4-B0B9F9A43F4B}">
      <dgm:prSet/>
      <dgm:spPr/>
      <dgm:t>
        <a:bodyPr/>
        <a:lstStyle/>
        <a:p>
          <a:pPr rtl="0"/>
          <a:r>
            <a:rPr lang="en-US" b="1"/>
            <a:t>Each team members places trust in other team members</a:t>
          </a:r>
        </a:p>
      </dgm:t>
    </dgm:pt>
    <dgm:pt modelId="{E9823E69-5CCA-427A-94AE-95A807A82023}" type="parTrans" cxnId="{20337765-E6F8-41BD-8098-1738B7ECFB02}">
      <dgm:prSet/>
      <dgm:spPr/>
      <dgm:t>
        <a:bodyPr/>
        <a:lstStyle/>
        <a:p>
          <a:endParaRPr lang="en-US"/>
        </a:p>
      </dgm:t>
    </dgm:pt>
    <dgm:pt modelId="{936E484C-B5AE-41B3-B5CD-027F72FAD7E4}" type="sibTrans" cxnId="{20337765-E6F8-41BD-8098-1738B7ECFB02}">
      <dgm:prSet/>
      <dgm:spPr/>
      <dgm:t>
        <a:bodyPr/>
        <a:lstStyle/>
        <a:p>
          <a:endParaRPr lang="en-US"/>
        </a:p>
      </dgm:t>
    </dgm:pt>
    <dgm:pt modelId="{626950D2-5059-4374-8B5A-32A68A3DA3CC}" type="pres">
      <dgm:prSet presAssocID="{759E0011-FD27-47C8-8301-A7544840D4D7}" presName="Name0" presStyleCnt="0">
        <dgm:presLayoutVars>
          <dgm:dir/>
          <dgm:animLvl val="lvl"/>
          <dgm:resizeHandles val="exact"/>
        </dgm:presLayoutVars>
      </dgm:prSet>
      <dgm:spPr/>
    </dgm:pt>
    <dgm:pt modelId="{D2876A1C-9A1F-41FA-9959-E518B3DA924D}" type="pres">
      <dgm:prSet presAssocID="{15E6523C-F32F-4B8B-A6AC-EA6E6B47C0CB}" presName="linNode" presStyleCnt="0"/>
      <dgm:spPr/>
    </dgm:pt>
    <dgm:pt modelId="{DB4EDEE2-CCCE-44F0-841B-9AB5685E8FC6}" type="pres">
      <dgm:prSet presAssocID="{15E6523C-F32F-4B8B-A6AC-EA6E6B47C0CB}" presName="parentText" presStyleLbl="node1" presStyleIdx="0" presStyleCnt="1" custScaleY="71396">
        <dgm:presLayoutVars>
          <dgm:chMax val="1"/>
          <dgm:bulletEnabled val="1"/>
        </dgm:presLayoutVars>
      </dgm:prSet>
      <dgm:spPr/>
    </dgm:pt>
    <dgm:pt modelId="{0C7D9E9B-A843-4ABF-B4D6-07AFC4A413D3}" type="pres">
      <dgm:prSet presAssocID="{15E6523C-F32F-4B8B-A6AC-EA6E6B47C0CB}" presName="descendantText" presStyleLbl="alignAccFollowNode1" presStyleIdx="0" presStyleCnt="1" custScaleY="79130">
        <dgm:presLayoutVars>
          <dgm:bulletEnabled val="1"/>
        </dgm:presLayoutVars>
      </dgm:prSet>
      <dgm:spPr/>
    </dgm:pt>
  </dgm:ptLst>
  <dgm:cxnLst>
    <dgm:cxn modelId="{CBBD0124-FD07-4262-B9B0-99689654C62D}" type="presOf" srcId="{ADB74DCF-1C83-42EF-9CD4-B0B9F9A43F4B}" destId="{0C7D9E9B-A843-4ABF-B4D6-07AFC4A413D3}" srcOrd="0" destOrd="1" presId="urn:microsoft.com/office/officeart/2005/8/layout/vList5"/>
    <dgm:cxn modelId="{20337765-E6F8-41BD-8098-1738B7ECFB02}" srcId="{15E6523C-F32F-4B8B-A6AC-EA6E6B47C0CB}" destId="{ADB74DCF-1C83-42EF-9CD4-B0B9F9A43F4B}" srcOrd="1" destOrd="0" parTransId="{E9823E69-5CCA-427A-94AE-95A807A82023}" sibTransId="{936E484C-B5AE-41B3-B5CD-027F72FAD7E4}"/>
    <dgm:cxn modelId="{A5CCC64B-5F54-4697-9DD3-9D3955380064}" type="presOf" srcId="{C36BA5E6-74A6-4063-9C56-95309AA3DBCC}" destId="{0C7D9E9B-A843-4ABF-B4D6-07AFC4A413D3}" srcOrd="0" destOrd="0" presId="urn:microsoft.com/office/officeart/2005/8/layout/vList5"/>
    <dgm:cxn modelId="{37DF6D54-4DB5-4324-9A1D-1D641A2399E3}" srcId="{15E6523C-F32F-4B8B-A6AC-EA6E6B47C0CB}" destId="{C36BA5E6-74A6-4063-9C56-95309AA3DBCC}" srcOrd="0" destOrd="0" parTransId="{E44C3C9B-3B93-445C-85A8-0CEBE9F6AE81}" sibTransId="{C33449F2-BCA0-458F-BF64-A5E41A3897AD}"/>
    <dgm:cxn modelId="{397C0593-3031-4777-BB82-F0FB3D7FEFDD}" type="presOf" srcId="{759E0011-FD27-47C8-8301-A7544840D4D7}" destId="{626950D2-5059-4374-8B5A-32A68A3DA3CC}" srcOrd="0" destOrd="0" presId="urn:microsoft.com/office/officeart/2005/8/layout/vList5"/>
    <dgm:cxn modelId="{A92776A5-2EAB-45C5-A9E3-ED744A1C75E2}" type="presOf" srcId="{15E6523C-F32F-4B8B-A6AC-EA6E6B47C0CB}" destId="{DB4EDEE2-CCCE-44F0-841B-9AB5685E8FC6}" srcOrd="0" destOrd="0" presId="urn:microsoft.com/office/officeart/2005/8/layout/vList5"/>
    <dgm:cxn modelId="{5E006EBE-BDA9-4C2B-A33B-61945A70A5CC}" srcId="{759E0011-FD27-47C8-8301-A7544840D4D7}" destId="{15E6523C-F32F-4B8B-A6AC-EA6E6B47C0CB}" srcOrd="0" destOrd="0" parTransId="{80AF970B-67FD-4913-AF5C-7BB3DC9E59C5}" sibTransId="{554CE14D-CECF-4005-80AB-5075648CCBDB}"/>
    <dgm:cxn modelId="{9B25F3D2-ABFC-4523-9C78-3A07A81F63FD}" type="presParOf" srcId="{626950D2-5059-4374-8B5A-32A68A3DA3CC}" destId="{D2876A1C-9A1F-41FA-9959-E518B3DA924D}" srcOrd="0" destOrd="0" presId="urn:microsoft.com/office/officeart/2005/8/layout/vList5"/>
    <dgm:cxn modelId="{B9DAC939-2B38-4C8B-9B08-2D21E7D76CAC}" type="presParOf" srcId="{D2876A1C-9A1F-41FA-9959-E518B3DA924D}" destId="{DB4EDEE2-CCCE-44F0-841B-9AB5685E8FC6}" srcOrd="0" destOrd="0" presId="urn:microsoft.com/office/officeart/2005/8/layout/vList5"/>
    <dgm:cxn modelId="{1A5EF93F-35B9-43A0-91FC-9FE0E7E6D423}" type="presParOf" srcId="{D2876A1C-9A1F-41FA-9959-E518B3DA924D}" destId="{0C7D9E9B-A843-4ABF-B4D6-07AFC4A413D3}"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59E0011-FD27-47C8-8301-A7544840D4D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8EEDA18-7DB6-4A2A-A74D-8B791733C4B8}">
      <dgm:prSet custT="1"/>
      <dgm:spPr>
        <a:solidFill>
          <a:schemeClr val="accent5">
            <a:lumMod val="60000"/>
            <a:lumOff val="40000"/>
          </a:schemeClr>
        </a:solidFill>
      </dgm:spPr>
      <dgm:t>
        <a:bodyPr/>
        <a:lstStyle/>
        <a:p>
          <a:pPr rtl="0"/>
          <a:r>
            <a:rPr lang="en-US" sz="2400" b="1"/>
            <a:t>Closed-Loop Communication</a:t>
          </a:r>
        </a:p>
      </dgm:t>
    </dgm:pt>
    <dgm:pt modelId="{0256C8C6-50AF-47C9-9080-B1EB5D934D5B}" type="parTrans" cxnId="{25086377-5037-4D59-8A14-20A0F405CE9E}">
      <dgm:prSet/>
      <dgm:spPr/>
      <dgm:t>
        <a:bodyPr/>
        <a:lstStyle/>
        <a:p>
          <a:endParaRPr lang="en-US"/>
        </a:p>
      </dgm:t>
    </dgm:pt>
    <dgm:pt modelId="{0AC75E10-8CAE-4433-BA0D-2FB6EBAF2180}" type="sibTrans" cxnId="{25086377-5037-4D59-8A14-20A0F405CE9E}">
      <dgm:prSet/>
      <dgm:spPr/>
      <dgm:t>
        <a:bodyPr/>
        <a:lstStyle/>
        <a:p>
          <a:endParaRPr lang="en-US"/>
        </a:p>
      </dgm:t>
    </dgm:pt>
    <dgm:pt modelId="{97EDC422-D64B-4D12-B7B7-8143326D2747}">
      <dgm:prSet/>
      <dgm:spPr/>
      <dgm:t>
        <a:bodyPr/>
        <a:lstStyle/>
        <a:p>
          <a:pPr rtl="0"/>
          <a:r>
            <a:rPr lang="en-US" b="1"/>
            <a:t>Team members acknowledge when a message is received and understood</a:t>
          </a:r>
        </a:p>
      </dgm:t>
    </dgm:pt>
    <dgm:pt modelId="{4337AA19-DEA4-4CFA-ACA3-2F866F473BED}" type="parTrans" cxnId="{094025CF-218F-44BE-A2A8-C089DA0A59D7}">
      <dgm:prSet/>
      <dgm:spPr/>
      <dgm:t>
        <a:bodyPr/>
        <a:lstStyle/>
        <a:p>
          <a:endParaRPr lang="en-US"/>
        </a:p>
      </dgm:t>
    </dgm:pt>
    <dgm:pt modelId="{FFBEDD1B-F602-4776-97ED-2DB16FE87A54}" type="sibTrans" cxnId="{094025CF-218F-44BE-A2A8-C089DA0A59D7}">
      <dgm:prSet/>
      <dgm:spPr/>
      <dgm:t>
        <a:bodyPr/>
        <a:lstStyle/>
        <a:p>
          <a:endParaRPr lang="en-US"/>
        </a:p>
      </dgm:t>
    </dgm:pt>
    <dgm:pt modelId="{5262DA93-E275-4667-862B-AA6F971344F3}">
      <dgm:prSet/>
      <dgm:spPr/>
      <dgm:t>
        <a:bodyPr/>
        <a:lstStyle/>
        <a:p>
          <a:pPr rtl="0"/>
          <a:r>
            <a:rPr lang="en-US" b="1"/>
            <a:t>Information is shared freely and completely within the team</a:t>
          </a:r>
        </a:p>
        <a:p>
          <a:pPr rtl="0"/>
          <a:r>
            <a:rPr lang="en-US" b="1"/>
            <a:t>Team members ensure that sent messages sent are received and understood</a:t>
          </a:r>
        </a:p>
      </dgm:t>
    </dgm:pt>
    <dgm:pt modelId="{BE95E7BC-EFF4-409E-ABD5-BEF1F44ACD61}" type="parTrans" cxnId="{31CA9846-B0E9-4A17-9570-E30A56B87130}">
      <dgm:prSet/>
      <dgm:spPr/>
      <dgm:t>
        <a:bodyPr/>
        <a:lstStyle/>
        <a:p>
          <a:endParaRPr lang="en-US"/>
        </a:p>
      </dgm:t>
    </dgm:pt>
    <dgm:pt modelId="{5C3F7FA3-06C9-4C66-8E7E-A5187F89DC82}" type="sibTrans" cxnId="{31CA9846-B0E9-4A17-9570-E30A56B87130}">
      <dgm:prSet/>
      <dgm:spPr/>
      <dgm:t>
        <a:bodyPr/>
        <a:lstStyle/>
        <a:p>
          <a:endParaRPr lang="en-US"/>
        </a:p>
      </dgm:t>
    </dgm:pt>
    <dgm:pt modelId="{626950D2-5059-4374-8B5A-32A68A3DA3CC}" type="pres">
      <dgm:prSet presAssocID="{759E0011-FD27-47C8-8301-A7544840D4D7}" presName="Name0" presStyleCnt="0">
        <dgm:presLayoutVars>
          <dgm:dir/>
          <dgm:animLvl val="lvl"/>
          <dgm:resizeHandles val="exact"/>
        </dgm:presLayoutVars>
      </dgm:prSet>
      <dgm:spPr/>
    </dgm:pt>
    <dgm:pt modelId="{B217CAD2-E6D9-4D01-8EF8-37FF700EFCD8}" type="pres">
      <dgm:prSet presAssocID="{E8EEDA18-7DB6-4A2A-A74D-8B791733C4B8}" presName="linNode" presStyleCnt="0"/>
      <dgm:spPr/>
    </dgm:pt>
    <dgm:pt modelId="{18B802D9-F2C0-4A08-9DF3-E59475097EAE}" type="pres">
      <dgm:prSet presAssocID="{E8EEDA18-7DB6-4A2A-A74D-8B791733C4B8}" presName="parentText" presStyleLbl="node1" presStyleIdx="0" presStyleCnt="1" custScaleX="188658" custScaleY="81118" custLinFactNeighborX="1445">
        <dgm:presLayoutVars>
          <dgm:chMax val="1"/>
          <dgm:bulletEnabled val="1"/>
        </dgm:presLayoutVars>
      </dgm:prSet>
      <dgm:spPr/>
    </dgm:pt>
    <dgm:pt modelId="{053907A1-E92B-4094-86DF-25DE454F482C}" type="pres">
      <dgm:prSet presAssocID="{E8EEDA18-7DB6-4A2A-A74D-8B791733C4B8}" presName="descendantText" presStyleLbl="alignAccFollowNode1" presStyleIdx="0" presStyleCnt="1" custScaleY="85874">
        <dgm:presLayoutVars>
          <dgm:bulletEnabled val="1"/>
        </dgm:presLayoutVars>
      </dgm:prSet>
      <dgm:spPr/>
    </dgm:pt>
  </dgm:ptLst>
  <dgm:cxnLst>
    <dgm:cxn modelId="{CACABB10-CAEC-44B2-B082-21AA1A85DED0}" type="presOf" srcId="{5262DA93-E275-4667-862B-AA6F971344F3}" destId="{053907A1-E92B-4094-86DF-25DE454F482C}" srcOrd="0" destOrd="0" presId="urn:microsoft.com/office/officeart/2005/8/layout/vList5"/>
    <dgm:cxn modelId="{45834F18-8CA8-462B-B94D-640A4383CA0A}" type="presOf" srcId="{97EDC422-D64B-4D12-B7B7-8143326D2747}" destId="{053907A1-E92B-4094-86DF-25DE454F482C}" srcOrd="0" destOrd="1" presId="urn:microsoft.com/office/officeart/2005/8/layout/vList5"/>
    <dgm:cxn modelId="{6811DE5B-9AC0-4D54-97DA-8D8E65E918CA}" type="presOf" srcId="{E8EEDA18-7DB6-4A2A-A74D-8B791733C4B8}" destId="{18B802D9-F2C0-4A08-9DF3-E59475097EAE}" srcOrd="0" destOrd="0" presId="urn:microsoft.com/office/officeart/2005/8/layout/vList5"/>
    <dgm:cxn modelId="{31CA9846-B0E9-4A17-9570-E30A56B87130}" srcId="{E8EEDA18-7DB6-4A2A-A74D-8B791733C4B8}" destId="{5262DA93-E275-4667-862B-AA6F971344F3}" srcOrd="0" destOrd="0" parTransId="{BE95E7BC-EFF4-409E-ABD5-BEF1F44ACD61}" sibTransId="{5C3F7FA3-06C9-4C66-8E7E-A5187F89DC82}"/>
    <dgm:cxn modelId="{25086377-5037-4D59-8A14-20A0F405CE9E}" srcId="{759E0011-FD27-47C8-8301-A7544840D4D7}" destId="{E8EEDA18-7DB6-4A2A-A74D-8B791733C4B8}" srcOrd="0" destOrd="0" parTransId="{0256C8C6-50AF-47C9-9080-B1EB5D934D5B}" sibTransId="{0AC75E10-8CAE-4433-BA0D-2FB6EBAF2180}"/>
    <dgm:cxn modelId="{397C0593-3031-4777-BB82-F0FB3D7FEFDD}" type="presOf" srcId="{759E0011-FD27-47C8-8301-A7544840D4D7}" destId="{626950D2-5059-4374-8B5A-32A68A3DA3CC}" srcOrd="0" destOrd="0" presId="urn:microsoft.com/office/officeart/2005/8/layout/vList5"/>
    <dgm:cxn modelId="{094025CF-218F-44BE-A2A8-C089DA0A59D7}" srcId="{E8EEDA18-7DB6-4A2A-A74D-8B791733C4B8}" destId="{97EDC422-D64B-4D12-B7B7-8143326D2747}" srcOrd="1" destOrd="0" parTransId="{4337AA19-DEA4-4CFA-ACA3-2F866F473BED}" sibTransId="{FFBEDD1B-F602-4776-97ED-2DB16FE87A54}"/>
    <dgm:cxn modelId="{56BC01B4-2F3E-472B-91F7-BF4E09F83D54}" type="presParOf" srcId="{626950D2-5059-4374-8B5A-32A68A3DA3CC}" destId="{B217CAD2-E6D9-4D01-8EF8-37FF700EFCD8}" srcOrd="0" destOrd="0" presId="urn:microsoft.com/office/officeart/2005/8/layout/vList5"/>
    <dgm:cxn modelId="{991D6CCB-AD3D-482E-9872-C33D3B5C2A3E}" type="presParOf" srcId="{B217CAD2-E6D9-4D01-8EF8-37FF700EFCD8}" destId="{18B802D9-F2C0-4A08-9DF3-E59475097EAE}" srcOrd="0" destOrd="0" presId="urn:microsoft.com/office/officeart/2005/8/layout/vList5"/>
    <dgm:cxn modelId="{A69A543C-9033-4A56-8806-AB0609F28B22}" type="presParOf" srcId="{B217CAD2-E6D9-4D01-8EF8-37FF700EFCD8}" destId="{053907A1-E92B-4094-86DF-25DE454F482C}"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59E0011-FD27-47C8-8301-A7544840D4D7}"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n-US"/>
        </a:p>
      </dgm:t>
    </dgm:pt>
    <dgm:pt modelId="{A65B7E89-355E-4DB0-84EB-D2A681055C8B}">
      <dgm:prSet/>
      <dgm:spPr/>
      <dgm:t>
        <a:bodyPr/>
        <a:lstStyle/>
        <a:p>
          <a:pPr>
            <a:lnSpc>
              <a:spcPct val="100000"/>
            </a:lnSpc>
          </a:pPr>
          <a:r>
            <a:rPr lang="en-US"/>
            <a:t>Time</a:t>
          </a:r>
        </a:p>
      </dgm:t>
    </dgm:pt>
    <dgm:pt modelId="{7A144260-FA16-4825-BD54-0BE1EA2D41BA}" type="parTrans" cxnId="{84C73AFC-0338-46B9-828A-564B44BA1251}">
      <dgm:prSet/>
      <dgm:spPr/>
      <dgm:t>
        <a:bodyPr/>
        <a:lstStyle/>
        <a:p>
          <a:endParaRPr lang="en-US"/>
        </a:p>
      </dgm:t>
    </dgm:pt>
    <dgm:pt modelId="{2155C526-419F-4A64-A62C-0E6EC571DA2D}" type="sibTrans" cxnId="{84C73AFC-0338-46B9-828A-564B44BA1251}">
      <dgm:prSet/>
      <dgm:spPr/>
      <dgm:t>
        <a:bodyPr/>
        <a:lstStyle/>
        <a:p>
          <a:pPr>
            <a:lnSpc>
              <a:spcPct val="100000"/>
            </a:lnSpc>
          </a:pPr>
          <a:endParaRPr lang="en-US"/>
        </a:p>
      </dgm:t>
    </dgm:pt>
    <dgm:pt modelId="{C267E889-7874-4851-8F3E-B0207460105C}">
      <dgm:prSet/>
      <dgm:spPr/>
      <dgm:t>
        <a:bodyPr/>
        <a:lstStyle/>
        <a:p>
          <a:pPr>
            <a:lnSpc>
              <a:spcPct val="100000"/>
            </a:lnSpc>
          </a:pPr>
          <a:r>
            <a:rPr lang="en-US"/>
            <a:t>Space</a:t>
          </a:r>
        </a:p>
      </dgm:t>
    </dgm:pt>
    <dgm:pt modelId="{F77D0AB3-A036-413A-B29B-F8AB47A1371E}" type="parTrans" cxnId="{CEF28B9A-1D84-4324-B191-F16833F176CB}">
      <dgm:prSet/>
      <dgm:spPr/>
      <dgm:t>
        <a:bodyPr/>
        <a:lstStyle/>
        <a:p>
          <a:endParaRPr lang="en-US"/>
        </a:p>
      </dgm:t>
    </dgm:pt>
    <dgm:pt modelId="{36859B62-B151-444F-8DC7-F3A8A48855C1}" type="sibTrans" cxnId="{CEF28B9A-1D84-4324-B191-F16833F176CB}">
      <dgm:prSet/>
      <dgm:spPr/>
      <dgm:t>
        <a:bodyPr/>
        <a:lstStyle/>
        <a:p>
          <a:pPr>
            <a:lnSpc>
              <a:spcPct val="100000"/>
            </a:lnSpc>
          </a:pPr>
          <a:endParaRPr lang="en-US"/>
        </a:p>
      </dgm:t>
    </dgm:pt>
    <dgm:pt modelId="{C7B1B1A5-F74D-465D-96B2-A9E5E0C3456E}">
      <dgm:prSet/>
      <dgm:spPr/>
      <dgm:t>
        <a:bodyPr/>
        <a:lstStyle/>
        <a:p>
          <a:pPr>
            <a:lnSpc>
              <a:spcPct val="100000"/>
            </a:lnSpc>
          </a:pPr>
          <a:r>
            <a:rPr lang="en-US"/>
            <a:t>Information</a:t>
          </a:r>
        </a:p>
      </dgm:t>
    </dgm:pt>
    <dgm:pt modelId="{F7477FCB-47BE-4933-B56D-71421F34A92F}" type="parTrans" cxnId="{CD2B415C-2CE0-449F-8A05-C33EA358B125}">
      <dgm:prSet/>
      <dgm:spPr/>
      <dgm:t>
        <a:bodyPr/>
        <a:lstStyle/>
        <a:p>
          <a:endParaRPr lang="en-US"/>
        </a:p>
      </dgm:t>
    </dgm:pt>
    <dgm:pt modelId="{54E6673E-FCF4-481C-855F-C22C29037CFC}" type="sibTrans" cxnId="{CD2B415C-2CE0-449F-8A05-C33EA358B125}">
      <dgm:prSet/>
      <dgm:spPr/>
      <dgm:t>
        <a:bodyPr/>
        <a:lstStyle/>
        <a:p>
          <a:pPr>
            <a:lnSpc>
              <a:spcPct val="100000"/>
            </a:lnSpc>
          </a:pPr>
          <a:endParaRPr lang="en-US"/>
        </a:p>
      </dgm:t>
    </dgm:pt>
    <dgm:pt modelId="{5157C33F-9DFB-4B7C-B002-D37D85E83932}">
      <dgm:prSet/>
      <dgm:spPr/>
      <dgm:t>
        <a:bodyPr/>
        <a:lstStyle/>
        <a:p>
          <a:pPr>
            <a:lnSpc>
              <a:spcPct val="100000"/>
            </a:lnSpc>
          </a:pPr>
          <a:r>
            <a:rPr lang="en-US"/>
            <a:t>Authority</a:t>
          </a:r>
        </a:p>
      </dgm:t>
    </dgm:pt>
    <dgm:pt modelId="{D6410139-C37A-4181-B13D-09F92F91FB80}" type="parTrans" cxnId="{216D9E4C-45BC-4DCC-8281-E9B004E5E1FB}">
      <dgm:prSet/>
      <dgm:spPr/>
      <dgm:t>
        <a:bodyPr/>
        <a:lstStyle/>
        <a:p>
          <a:endParaRPr lang="en-US"/>
        </a:p>
      </dgm:t>
    </dgm:pt>
    <dgm:pt modelId="{F1E51E60-CDF5-400A-B64D-63651F0B5A88}" type="sibTrans" cxnId="{216D9E4C-45BC-4DCC-8281-E9B004E5E1FB}">
      <dgm:prSet/>
      <dgm:spPr/>
      <dgm:t>
        <a:bodyPr/>
        <a:lstStyle/>
        <a:p>
          <a:endParaRPr lang="en-US"/>
        </a:p>
      </dgm:t>
    </dgm:pt>
    <dgm:pt modelId="{0FC1A41C-9C1B-4A47-922D-F1AB2B392530}" type="pres">
      <dgm:prSet presAssocID="{759E0011-FD27-47C8-8301-A7544840D4D7}" presName="linear" presStyleCnt="0">
        <dgm:presLayoutVars>
          <dgm:animLvl val="lvl"/>
          <dgm:resizeHandles val="exact"/>
        </dgm:presLayoutVars>
      </dgm:prSet>
      <dgm:spPr/>
    </dgm:pt>
    <dgm:pt modelId="{C4DBF64C-5B3E-4337-A4A8-55DD2E6412DD}" type="pres">
      <dgm:prSet presAssocID="{A65B7E89-355E-4DB0-84EB-D2A681055C8B}" presName="parentText" presStyleLbl="node1" presStyleIdx="0" presStyleCnt="4" custScaleX="86898" custScaleY="69939">
        <dgm:presLayoutVars>
          <dgm:chMax val="0"/>
          <dgm:bulletEnabled val="1"/>
        </dgm:presLayoutVars>
      </dgm:prSet>
      <dgm:spPr/>
    </dgm:pt>
    <dgm:pt modelId="{4A8AD3C5-EF82-48D5-84B3-B583CC9E473A}" type="pres">
      <dgm:prSet presAssocID="{2155C526-419F-4A64-A62C-0E6EC571DA2D}" presName="spacer" presStyleCnt="0"/>
      <dgm:spPr/>
    </dgm:pt>
    <dgm:pt modelId="{95A6032F-38EB-4C55-9118-32F9480C9241}" type="pres">
      <dgm:prSet presAssocID="{C267E889-7874-4851-8F3E-B0207460105C}" presName="parentText" presStyleLbl="node1" presStyleIdx="1" presStyleCnt="4" custScaleX="86898" custScaleY="69939">
        <dgm:presLayoutVars>
          <dgm:chMax val="0"/>
          <dgm:bulletEnabled val="1"/>
        </dgm:presLayoutVars>
      </dgm:prSet>
      <dgm:spPr/>
    </dgm:pt>
    <dgm:pt modelId="{8977B859-89F7-43C1-B967-77B2B4727DFE}" type="pres">
      <dgm:prSet presAssocID="{36859B62-B151-444F-8DC7-F3A8A48855C1}" presName="spacer" presStyleCnt="0"/>
      <dgm:spPr/>
    </dgm:pt>
    <dgm:pt modelId="{3ACFE779-D358-4EBE-A307-904F04FDAFF3}" type="pres">
      <dgm:prSet presAssocID="{C7B1B1A5-F74D-465D-96B2-A9E5E0C3456E}" presName="parentText" presStyleLbl="node1" presStyleIdx="2" presStyleCnt="4" custScaleX="86898" custScaleY="69939">
        <dgm:presLayoutVars>
          <dgm:chMax val="0"/>
          <dgm:bulletEnabled val="1"/>
        </dgm:presLayoutVars>
      </dgm:prSet>
      <dgm:spPr/>
    </dgm:pt>
    <dgm:pt modelId="{DFBED655-F2C7-4F4E-8711-1260336CB95E}" type="pres">
      <dgm:prSet presAssocID="{54E6673E-FCF4-481C-855F-C22C29037CFC}" presName="spacer" presStyleCnt="0"/>
      <dgm:spPr/>
    </dgm:pt>
    <dgm:pt modelId="{7B0F70DE-F853-473E-A30B-3BAB3DE765E0}" type="pres">
      <dgm:prSet presAssocID="{5157C33F-9DFB-4B7C-B002-D37D85E83932}" presName="parentText" presStyleLbl="node1" presStyleIdx="3" presStyleCnt="4" custScaleX="86898" custScaleY="69939">
        <dgm:presLayoutVars>
          <dgm:chMax val="0"/>
          <dgm:bulletEnabled val="1"/>
        </dgm:presLayoutVars>
      </dgm:prSet>
      <dgm:spPr/>
    </dgm:pt>
  </dgm:ptLst>
  <dgm:cxnLst>
    <dgm:cxn modelId="{8C382D19-DDA4-4D43-BEF1-32C80B34FCF5}" type="presOf" srcId="{759E0011-FD27-47C8-8301-A7544840D4D7}" destId="{0FC1A41C-9C1B-4A47-922D-F1AB2B392530}" srcOrd="0" destOrd="0" presId="urn:microsoft.com/office/officeart/2005/8/layout/vList2"/>
    <dgm:cxn modelId="{CD2B415C-2CE0-449F-8A05-C33EA358B125}" srcId="{759E0011-FD27-47C8-8301-A7544840D4D7}" destId="{C7B1B1A5-F74D-465D-96B2-A9E5E0C3456E}" srcOrd="2" destOrd="0" parTransId="{F7477FCB-47BE-4933-B56D-71421F34A92F}" sibTransId="{54E6673E-FCF4-481C-855F-C22C29037CFC}"/>
    <dgm:cxn modelId="{216D9E4C-45BC-4DCC-8281-E9B004E5E1FB}" srcId="{759E0011-FD27-47C8-8301-A7544840D4D7}" destId="{5157C33F-9DFB-4B7C-B002-D37D85E83932}" srcOrd="3" destOrd="0" parTransId="{D6410139-C37A-4181-B13D-09F92F91FB80}" sibTransId="{F1E51E60-CDF5-400A-B64D-63651F0B5A88}"/>
    <dgm:cxn modelId="{AEDE5F7F-F483-4829-80C3-1B7D3DF75B08}" type="presOf" srcId="{5157C33F-9DFB-4B7C-B002-D37D85E83932}" destId="{7B0F70DE-F853-473E-A30B-3BAB3DE765E0}" srcOrd="0" destOrd="0" presId="urn:microsoft.com/office/officeart/2005/8/layout/vList2"/>
    <dgm:cxn modelId="{CEF28B9A-1D84-4324-B191-F16833F176CB}" srcId="{759E0011-FD27-47C8-8301-A7544840D4D7}" destId="{C267E889-7874-4851-8F3E-B0207460105C}" srcOrd="1" destOrd="0" parTransId="{F77D0AB3-A036-413A-B29B-F8AB47A1371E}" sibTransId="{36859B62-B151-444F-8DC7-F3A8A48855C1}"/>
    <dgm:cxn modelId="{2F1B56C2-B54F-40C4-BFE3-9882EFD89DC0}" type="presOf" srcId="{C267E889-7874-4851-8F3E-B0207460105C}" destId="{95A6032F-38EB-4C55-9118-32F9480C9241}" srcOrd="0" destOrd="0" presId="urn:microsoft.com/office/officeart/2005/8/layout/vList2"/>
    <dgm:cxn modelId="{274FB7CE-D80B-46A6-B05D-BA9CB93101C5}" type="presOf" srcId="{C7B1B1A5-F74D-465D-96B2-A9E5E0C3456E}" destId="{3ACFE779-D358-4EBE-A307-904F04FDAFF3}" srcOrd="0" destOrd="0" presId="urn:microsoft.com/office/officeart/2005/8/layout/vList2"/>
    <dgm:cxn modelId="{B3520BD9-714D-411F-AEF8-B67F6EBD9726}" type="presOf" srcId="{A65B7E89-355E-4DB0-84EB-D2A681055C8B}" destId="{C4DBF64C-5B3E-4337-A4A8-55DD2E6412DD}" srcOrd="0" destOrd="0" presId="urn:microsoft.com/office/officeart/2005/8/layout/vList2"/>
    <dgm:cxn modelId="{84C73AFC-0338-46B9-828A-564B44BA1251}" srcId="{759E0011-FD27-47C8-8301-A7544840D4D7}" destId="{A65B7E89-355E-4DB0-84EB-D2A681055C8B}" srcOrd="0" destOrd="0" parTransId="{7A144260-FA16-4825-BD54-0BE1EA2D41BA}" sibTransId="{2155C526-419F-4A64-A62C-0E6EC571DA2D}"/>
    <dgm:cxn modelId="{26149EA6-EA42-4C16-BB3E-E008FC571493}" type="presParOf" srcId="{0FC1A41C-9C1B-4A47-922D-F1AB2B392530}" destId="{C4DBF64C-5B3E-4337-A4A8-55DD2E6412DD}" srcOrd="0" destOrd="0" presId="urn:microsoft.com/office/officeart/2005/8/layout/vList2"/>
    <dgm:cxn modelId="{A8C2EA0F-5D6F-4A19-86E2-A7EF8A193FD5}" type="presParOf" srcId="{0FC1A41C-9C1B-4A47-922D-F1AB2B392530}" destId="{4A8AD3C5-EF82-48D5-84B3-B583CC9E473A}" srcOrd="1" destOrd="0" presId="urn:microsoft.com/office/officeart/2005/8/layout/vList2"/>
    <dgm:cxn modelId="{9F3023EA-DE27-47E2-A836-67C695FE9206}" type="presParOf" srcId="{0FC1A41C-9C1B-4A47-922D-F1AB2B392530}" destId="{95A6032F-38EB-4C55-9118-32F9480C9241}" srcOrd="2" destOrd="0" presId="urn:microsoft.com/office/officeart/2005/8/layout/vList2"/>
    <dgm:cxn modelId="{6B050884-A772-4227-9B72-453AA792231B}" type="presParOf" srcId="{0FC1A41C-9C1B-4A47-922D-F1AB2B392530}" destId="{8977B859-89F7-43C1-B967-77B2B4727DFE}" srcOrd="3" destOrd="0" presId="urn:microsoft.com/office/officeart/2005/8/layout/vList2"/>
    <dgm:cxn modelId="{02533121-E98B-4E16-9911-5AC4F72BFA74}" type="presParOf" srcId="{0FC1A41C-9C1B-4A47-922D-F1AB2B392530}" destId="{3ACFE779-D358-4EBE-A307-904F04FDAFF3}" srcOrd="4" destOrd="0" presId="urn:microsoft.com/office/officeart/2005/8/layout/vList2"/>
    <dgm:cxn modelId="{B8307F7A-0106-4A04-BF49-D005B436F9A8}" type="presParOf" srcId="{0FC1A41C-9C1B-4A47-922D-F1AB2B392530}" destId="{DFBED655-F2C7-4F4E-8711-1260336CB95E}" srcOrd="5" destOrd="0" presId="urn:microsoft.com/office/officeart/2005/8/layout/vList2"/>
    <dgm:cxn modelId="{0294682B-BEE8-42D3-B297-ADF2869EFB51}" type="presParOf" srcId="{0FC1A41C-9C1B-4A47-922D-F1AB2B392530}" destId="{7B0F70DE-F853-473E-A30B-3BAB3DE765E0}" srcOrd="6"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A08D8E-FEB5-4B25-9176-3D63B82AF4F7}"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28EF2FEE-EB1A-4B5B-8F2E-70C819C324AC}">
      <dgm:prSet/>
      <dgm:spPr/>
      <dgm:t>
        <a:bodyPr/>
        <a:lstStyle/>
        <a:p>
          <a:pPr rtl="0"/>
          <a:r>
            <a:rPr lang="en-US" b="1"/>
            <a:t>Team Leadership</a:t>
          </a:r>
        </a:p>
      </dgm:t>
    </dgm:pt>
    <dgm:pt modelId="{62454D02-0258-4A8A-A937-18B2C18AB2E9}" type="parTrans" cxnId="{0DA63A25-AAAC-4061-8D44-923DB29B0B89}">
      <dgm:prSet/>
      <dgm:spPr/>
      <dgm:t>
        <a:bodyPr/>
        <a:lstStyle/>
        <a:p>
          <a:endParaRPr lang="en-US"/>
        </a:p>
      </dgm:t>
    </dgm:pt>
    <dgm:pt modelId="{4B85B195-978A-4973-BAE8-1E64302241AB}" type="sibTrans" cxnId="{0DA63A25-AAAC-4061-8D44-923DB29B0B89}">
      <dgm:prSet/>
      <dgm:spPr/>
      <dgm:t>
        <a:bodyPr/>
        <a:lstStyle/>
        <a:p>
          <a:endParaRPr lang="en-US"/>
        </a:p>
      </dgm:t>
    </dgm:pt>
    <dgm:pt modelId="{F81268C9-6D5A-47A1-8BE9-571B0CA7AF0D}">
      <dgm:prSet custT="1"/>
      <dgm:spPr/>
      <dgm:t>
        <a:bodyPr/>
        <a:lstStyle/>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Fosters the team’s shared mental model</a:t>
          </a:r>
        </a:p>
      </dgm:t>
    </dgm:pt>
    <dgm:pt modelId="{68DC0D92-4F32-4D18-9CDA-994378D1AD8D}" type="parTrans" cxnId="{061DBD5E-D3D0-46B8-9641-615AECD16C89}">
      <dgm:prSet/>
      <dgm:spPr/>
      <dgm:t>
        <a:bodyPr/>
        <a:lstStyle/>
        <a:p>
          <a:endParaRPr lang="en-US"/>
        </a:p>
      </dgm:t>
    </dgm:pt>
    <dgm:pt modelId="{DA4607D8-963C-4237-9B84-3B9B15F048FA}" type="sibTrans" cxnId="{061DBD5E-D3D0-46B8-9641-615AECD16C89}">
      <dgm:prSet/>
      <dgm:spPr/>
      <dgm:t>
        <a:bodyPr/>
        <a:lstStyle/>
        <a:p>
          <a:endParaRPr lang="en-US"/>
        </a:p>
      </dgm:t>
    </dgm:pt>
    <dgm:pt modelId="{2FB4DF85-27E5-4BA9-81DB-C04EB185A359}">
      <dgm:prSet custT="1"/>
      <dgm:spPr/>
      <dgm:t>
        <a:bodyPr/>
        <a:lstStyle/>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Promotes trust, backup behavior and mutual performance monitoring</a:t>
          </a:r>
        </a:p>
      </dgm:t>
    </dgm:pt>
    <dgm:pt modelId="{F2AC1A7D-E403-4D23-9221-095F64E6874B}" type="parTrans" cxnId="{CDC65758-3392-41B4-93F4-8CACDE9D6047}">
      <dgm:prSet/>
      <dgm:spPr/>
      <dgm:t>
        <a:bodyPr/>
        <a:lstStyle/>
        <a:p>
          <a:endParaRPr lang="en-US"/>
        </a:p>
      </dgm:t>
    </dgm:pt>
    <dgm:pt modelId="{27E430B0-B8CB-457D-B297-629DA39DAE82}" type="sibTrans" cxnId="{CDC65758-3392-41B4-93F4-8CACDE9D6047}">
      <dgm:prSet/>
      <dgm:spPr/>
      <dgm:t>
        <a:bodyPr/>
        <a:lstStyle/>
        <a:p>
          <a:endParaRPr lang="en-US"/>
        </a:p>
      </dgm:t>
    </dgm:pt>
    <dgm:pt modelId="{B3139849-DBB2-4706-A840-0A724C8CBCDD}">
      <dgm:prSet/>
      <dgm:spPr/>
      <dgm:t>
        <a:bodyPr/>
        <a:lstStyle/>
        <a:p>
          <a:pPr rtl="0"/>
          <a:r>
            <a:rPr lang="en-US" b="1"/>
            <a:t>Mutual Performance Monitoring</a:t>
          </a:r>
        </a:p>
      </dgm:t>
    </dgm:pt>
    <dgm:pt modelId="{72FF92C9-9F44-4E01-89BD-FEC550D8A06E}" type="parTrans" cxnId="{37F63628-3CF5-439E-B06E-D7A5F0297C2F}">
      <dgm:prSet/>
      <dgm:spPr/>
      <dgm:t>
        <a:bodyPr/>
        <a:lstStyle/>
        <a:p>
          <a:endParaRPr lang="en-US"/>
        </a:p>
      </dgm:t>
    </dgm:pt>
    <dgm:pt modelId="{4DA15273-930C-4674-BE66-E4E816631A75}" type="sibTrans" cxnId="{37F63628-3CF5-439E-B06E-D7A5F0297C2F}">
      <dgm:prSet/>
      <dgm:spPr/>
      <dgm:t>
        <a:bodyPr/>
        <a:lstStyle/>
        <a:p>
          <a:endParaRPr lang="en-US"/>
        </a:p>
      </dgm:t>
    </dgm:pt>
    <dgm:pt modelId="{B8BE08A8-799E-4212-BF0B-E92681E93162}">
      <dgm:prSet/>
      <dgm:spPr/>
      <dgm:t>
        <a:bodyPr/>
        <a:lstStyle/>
        <a:p>
          <a:pPr rtl="0"/>
          <a:r>
            <a:rPr lang="en-US" b="1"/>
            <a:t>Every team member is aware of team’s progress</a:t>
          </a:r>
        </a:p>
      </dgm:t>
    </dgm:pt>
    <dgm:pt modelId="{B136F859-7523-48DC-A623-923BCB26B5C3}" type="parTrans" cxnId="{88BC1FDE-EEEB-40AD-8708-5B0D349A3E23}">
      <dgm:prSet/>
      <dgm:spPr/>
      <dgm:t>
        <a:bodyPr/>
        <a:lstStyle/>
        <a:p>
          <a:endParaRPr lang="en-US"/>
        </a:p>
      </dgm:t>
    </dgm:pt>
    <dgm:pt modelId="{B0137207-1AB7-4EDE-9AFF-399C73193A23}" type="sibTrans" cxnId="{88BC1FDE-EEEB-40AD-8708-5B0D349A3E23}">
      <dgm:prSet/>
      <dgm:spPr/>
      <dgm:t>
        <a:bodyPr/>
        <a:lstStyle/>
        <a:p>
          <a:endParaRPr lang="en-US"/>
        </a:p>
      </dgm:t>
    </dgm:pt>
    <dgm:pt modelId="{0F18F9EE-0410-46A8-9304-E059C5DDFE25}">
      <dgm:prSet/>
      <dgm:spPr>
        <a:solidFill>
          <a:srgbClr val="4E977B"/>
        </a:solidFill>
      </dgm:spPr>
      <dgm:t>
        <a:bodyPr/>
        <a:lstStyle/>
        <a:p>
          <a:pPr rtl="0"/>
          <a:r>
            <a:rPr lang="en-US" b="1"/>
            <a:t>Backup Behavior </a:t>
          </a:r>
        </a:p>
      </dgm:t>
    </dgm:pt>
    <dgm:pt modelId="{EFF7924A-67CE-46AD-A232-018B2FEE0D16}" type="parTrans" cxnId="{2ED78BDA-7E5B-4AE5-91D0-0ABAF9A40F1A}">
      <dgm:prSet/>
      <dgm:spPr/>
      <dgm:t>
        <a:bodyPr/>
        <a:lstStyle/>
        <a:p>
          <a:endParaRPr lang="en-US"/>
        </a:p>
      </dgm:t>
    </dgm:pt>
    <dgm:pt modelId="{E0737321-ACA4-4C1F-9C13-A7B230410F31}" type="sibTrans" cxnId="{2ED78BDA-7E5B-4AE5-91D0-0ABAF9A40F1A}">
      <dgm:prSet/>
      <dgm:spPr/>
      <dgm:t>
        <a:bodyPr/>
        <a:lstStyle/>
        <a:p>
          <a:endParaRPr lang="en-US"/>
        </a:p>
      </dgm:t>
    </dgm:pt>
    <dgm:pt modelId="{50A3BC86-04F0-489B-85B2-E0CD76D89A83}">
      <dgm:prSet/>
      <dgm:spPr/>
      <dgm:t>
        <a:bodyPr/>
        <a:lstStyle/>
        <a:p>
          <a:pPr rtl="0"/>
          <a:r>
            <a:rPr lang="en-US" b="1"/>
            <a:t>Team members step in to help when there is a workload imbalance</a:t>
          </a:r>
        </a:p>
      </dgm:t>
    </dgm:pt>
    <dgm:pt modelId="{246B798B-21A0-4352-9E77-8EBAD3B0458F}" type="parTrans" cxnId="{ABF36156-78D2-410E-97D9-91DF05D3EB21}">
      <dgm:prSet/>
      <dgm:spPr/>
      <dgm:t>
        <a:bodyPr/>
        <a:lstStyle/>
        <a:p>
          <a:endParaRPr lang="en-US"/>
        </a:p>
      </dgm:t>
    </dgm:pt>
    <dgm:pt modelId="{79E3D484-BC5B-4BD8-98E4-06BABD668591}" type="sibTrans" cxnId="{ABF36156-78D2-410E-97D9-91DF05D3EB21}">
      <dgm:prSet/>
      <dgm:spPr/>
      <dgm:t>
        <a:bodyPr/>
        <a:lstStyle/>
        <a:p>
          <a:endParaRPr lang="en-US"/>
        </a:p>
      </dgm:t>
    </dgm:pt>
    <dgm:pt modelId="{F21C925A-39AF-43FC-B381-CA30822244AB}">
      <dgm:prSet/>
      <dgm:spPr/>
      <dgm:t>
        <a:bodyPr/>
        <a:lstStyle/>
        <a:p>
          <a:pPr rtl="0"/>
          <a:r>
            <a:rPr lang="en-US" b="1"/>
            <a:t>Adaptability</a:t>
          </a:r>
        </a:p>
      </dgm:t>
    </dgm:pt>
    <dgm:pt modelId="{F8A110AA-4239-4AEA-8DC0-B38D07B711B9}" type="parTrans" cxnId="{B3323E47-693B-4351-8750-7FA5019FCE54}">
      <dgm:prSet/>
      <dgm:spPr/>
      <dgm:t>
        <a:bodyPr/>
        <a:lstStyle/>
        <a:p>
          <a:endParaRPr lang="en-US"/>
        </a:p>
      </dgm:t>
    </dgm:pt>
    <dgm:pt modelId="{0CA12559-9F0D-41C5-9377-DB818B37005C}" type="sibTrans" cxnId="{B3323E47-693B-4351-8750-7FA5019FCE54}">
      <dgm:prSet/>
      <dgm:spPr/>
      <dgm:t>
        <a:bodyPr/>
        <a:lstStyle/>
        <a:p>
          <a:endParaRPr lang="en-US"/>
        </a:p>
      </dgm:t>
    </dgm:pt>
    <dgm:pt modelId="{518B5E7D-F28A-4A63-8CC5-07F605D3E43B}">
      <dgm:prSet/>
      <dgm:spPr/>
      <dgm:t>
        <a:bodyPr/>
        <a:lstStyle/>
        <a:p>
          <a:pPr rtl="0"/>
          <a:r>
            <a:rPr lang="en-US" b="1"/>
            <a:t> Team members identify when conditions have shifted</a:t>
          </a:r>
        </a:p>
      </dgm:t>
    </dgm:pt>
    <dgm:pt modelId="{6BFD41D3-E23C-47F6-BCF4-075C3FEA0CB0}" type="parTrans" cxnId="{57971490-95D2-41E4-BF5A-B13D3E22EBAA}">
      <dgm:prSet/>
      <dgm:spPr/>
      <dgm:t>
        <a:bodyPr/>
        <a:lstStyle/>
        <a:p>
          <a:endParaRPr lang="en-US"/>
        </a:p>
      </dgm:t>
    </dgm:pt>
    <dgm:pt modelId="{1D580E0C-152A-4288-9F83-ECFAB4ACE619}" type="sibTrans" cxnId="{57971490-95D2-41E4-BF5A-B13D3E22EBAA}">
      <dgm:prSet/>
      <dgm:spPr/>
      <dgm:t>
        <a:bodyPr/>
        <a:lstStyle/>
        <a:p>
          <a:endParaRPr lang="en-US"/>
        </a:p>
      </dgm:t>
    </dgm:pt>
    <dgm:pt modelId="{FAF96B9C-3E26-4D17-9DC5-DBE59106E822}">
      <dgm:prSet/>
      <dgm:spPr/>
      <dgm:t>
        <a:bodyPr/>
        <a:lstStyle/>
        <a:p>
          <a:pPr rtl="0"/>
          <a:r>
            <a:rPr lang="en-US" b="1"/>
            <a:t>Team Orientation</a:t>
          </a:r>
        </a:p>
      </dgm:t>
    </dgm:pt>
    <dgm:pt modelId="{6260E69D-67D7-4BC3-91A6-F26605405073}" type="parTrans" cxnId="{0A7691B3-F66D-4E08-BE79-138142CFA9AE}">
      <dgm:prSet/>
      <dgm:spPr/>
      <dgm:t>
        <a:bodyPr/>
        <a:lstStyle/>
        <a:p>
          <a:endParaRPr lang="en-US"/>
        </a:p>
      </dgm:t>
    </dgm:pt>
    <dgm:pt modelId="{770B811E-9E06-48D3-A958-E90719482E65}" type="sibTrans" cxnId="{0A7691B3-F66D-4E08-BE79-138142CFA9AE}">
      <dgm:prSet/>
      <dgm:spPr/>
      <dgm:t>
        <a:bodyPr/>
        <a:lstStyle/>
        <a:p>
          <a:endParaRPr lang="en-US"/>
        </a:p>
      </dgm:t>
    </dgm:pt>
    <dgm:pt modelId="{68372AFC-8D65-4450-8A51-051424CBCC83}">
      <dgm:prSet/>
      <dgm:spPr/>
      <dgm:t>
        <a:bodyPr/>
        <a:lstStyle/>
        <a:p>
          <a:pPr rtl="0"/>
          <a:r>
            <a:rPr lang="en-US" b="1"/>
            <a:t>Positive attitude toward working with others</a:t>
          </a:r>
        </a:p>
      </dgm:t>
    </dgm:pt>
    <dgm:pt modelId="{AF35E2D4-13DB-43AC-A10B-634A55A1AB05}" type="parTrans" cxnId="{3C413933-5DCA-4DF2-B6DD-D1F840014C98}">
      <dgm:prSet/>
      <dgm:spPr/>
      <dgm:t>
        <a:bodyPr/>
        <a:lstStyle/>
        <a:p>
          <a:endParaRPr lang="en-US"/>
        </a:p>
      </dgm:t>
    </dgm:pt>
    <dgm:pt modelId="{0F28A4A1-3C04-4080-AD1A-C66801A869BB}" type="sibTrans" cxnId="{3C413933-5DCA-4DF2-B6DD-D1F840014C98}">
      <dgm:prSet/>
      <dgm:spPr/>
      <dgm:t>
        <a:bodyPr/>
        <a:lstStyle/>
        <a:p>
          <a:endParaRPr lang="en-US"/>
        </a:p>
      </dgm:t>
    </dgm:pt>
    <dgm:pt modelId="{83E0730F-F3EA-442B-9465-C4BF51E6C6F0}">
      <dgm:prSet custT="1"/>
      <dgm:spPr/>
      <dgm:t>
        <a:bodyPr/>
        <a:lstStyle/>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Orients and integrates new team members </a:t>
          </a:r>
        </a:p>
      </dgm:t>
    </dgm:pt>
    <dgm:pt modelId="{4D8CAC42-EFB3-449C-8554-1EC92338D6BB}" type="parTrans" cxnId="{F7268352-A63F-4197-8614-03E984028157}">
      <dgm:prSet/>
      <dgm:spPr/>
      <dgm:t>
        <a:bodyPr/>
        <a:lstStyle/>
        <a:p>
          <a:endParaRPr lang="en-US"/>
        </a:p>
      </dgm:t>
    </dgm:pt>
    <dgm:pt modelId="{98B23B9C-1B62-4C5A-B05B-03986E8609E1}" type="sibTrans" cxnId="{F7268352-A63F-4197-8614-03E984028157}">
      <dgm:prSet/>
      <dgm:spPr/>
      <dgm:t>
        <a:bodyPr/>
        <a:lstStyle/>
        <a:p>
          <a:endParaRPr lang="en-US"/>
        </a:p>
      </dgm:t>
    </dgm:pt>
    <dgm:pt modelId="{5034BABB-758E-48F2-913D-C3E256BD01F0}">
      <dgm:prSet/>
      <dgm:spPr/>
      <dgm:t>
        <a:bodyPr/>
        <a:lstStyle/>
        <a:p>
          <a:pPr rtl="0"/>
          <a:r>
            <a:rPr lang="en-US" b="1"/>
            <a:t>Every team member speaks up to prevent errors </a:t>
          </a:r>
        </a:p>
      </dgm:t>
    </dgm:pt>
    <dgm:pt modelId="{A0E6E1DF-5792-4F8B-8B32-2FC7E485F6AD}" type="parTrans" cxnId="{891039BC-2580-4DB1-96D8-4BE5E7A4D91D}">
      <dgm:prSet/>
      <dgm:spPr/>
      <dgm:t>
        <a:bodyPr/>
        <a:lstStyle/>
        <a:p>
          <a:endParaRPr lang="en-US"/>
        </a:p>
      </dgm:t>
    </dgm:pt>
    <dgm:pt modelId="{0619BE48-B5D7-4249-A109-0E5909B49ED0}" type="sibTrans" cxnId="{891039BC-2580-4DB1-96D8-4BE5E7A4D91D}">
      <dgm:prSet/>
      <dgm:spPr/>
      <dgm:t>
        <a:bodyPr/>
        <a:lstStyle/>
        <a:p>
          <a:endParaRPr lang="en-US"/>
        </a:p>
      </dgm:t>
    </dgm:pt>
    <dgm:pt modelId="{F343B9A2-35CD-4E60-B53A-EE40A07B0DDD}">
      <dgm:prSet/>
      <dgm:spPr/>
      <dgm:t>
        <a:bodyPr/>
        <a:lstStyle/>
        <a:p>
          <a:pPr rtl="0"/>
          <a:r>
            <a:rPr lang="en-US" b="1"/>
            <a:t>Team members give and receive feedback in an atmosphere of psychological safety. </a:t>
          </a:r>
        </a:p>
      </dgm:t>
    </dgm:pt>
    <dgm:pt modelId="{C7632D60-0332-40E5-9B01-5BFF963117DD}" type="parTrans" cxnId="{E7D3809D-81C5-475C-8440-5A7A8D64E80D}">
      <dgm:prSet/>
      <dgm:spPr/>
      <dgm:t>
        <a:bodyPr/>
        <a:lstStyle/>
        <a:p>
          <a:endParaRPr lang="en-US"/>
        </a:p>
      </dgm:t>
    </dgm:pt>
    <dgm:pt modelId="{2E42DF40-C7D9-4144-8338-D3EE2EB9D48D}" type="sibTrans" cxnId="{E7D3809D-81C5-475C-8440-5A7A8D64E80D}">
      <dgm:prSet/>
      <dgm:spPr/>
      <dgm:t>
        <a:bodyPr/>
        <a:lstStyle/>
        <a:p>
          <a:endParaRPr lang="en-US"/>
        </a:p>
      </dgm:t>
    </dgm:pt>
    <dgm:pt modelId="{ADCE1524-683B-40D2-A20A-52874F49E123}">
      <dgm:prSet/>
      <dgm:spPr/>
      <dgm:t>
        <a:bodyPr/>
        <a:lstStyle/>
        <a:p>
          <a:pPr rtl="0"/>
          <a:r>
            <a:rPr lang="en-US" b="1"/>
            <a:t>Team members can ask for help when it is needed</a:t>
          </a:r>
        </a:p>
      </dgm:t>
    </dgm:pt>
    <dgm:pt modelId="{CF74858E-1F6C-4522-BF79-C6254BA94C71}" type="parTrans" cxnId="{0C21EA5F-6A00-44B8-94D0-E980A4C7E2BB}">
      <dgm:prSet/>
      <dgm:spPr/>
      <dgm:t>
        <a:bodyPr/>
        <a:lstStyle/>
        <a:p>
          <a:endParaRPr lang="en-US"/>
        </a:p>
      </dgm:t>
    </dgm:pt>
    <dgm:pt modelId="{E9DAC41A-F41B-44FA-A659-2B97FCE8E6A2}" type="sibTrans" cxnId="{0C21EA5F-6A00-44B8-94D0-E980A4C7E2BB}">
      <dgm:prSet/>
      <dgm:spPr/>
      <dgm:t>
        <a:bodyPr/>
        <a:lstStyle/>
        <a:p>
          <a:endParaRPr lang="en-US"/>
        </a:p>
      </dgm:t>
    </dgm:pt>
    <dgm:pt modelId="{F52DE71F-3A80-4862-88BE-E505A001429A}">
      <dgm:prSet/>
      <dgm:spPr/>
      <dgm:t>
        <a:bodyPr/>
        <a:lstStyle/>
        <a:p>
          <a:pPr rtl="0"/>
          <a:r>
            <a:rPr lang="en-US" b="1"/>
            <a:t>Team members adjust the plan when needed </a:t>
          </a:r>
        </a:p>
      </dgm:t>
    </dgm:pt>
    <dgm:pt modelId="{330B2F26-BE75-47EB-9E60-824369D47B39}" type="parTrans" cxnId="{3A62EA19-87D2-4C7A-9D67-49FF0C0CC7F5}">
      <dgm:prSet/>
      <dgm:spPr/>
      <dgm:t>
        <a:bodyPr/>
        <a:lstStyle/>
        <a:p>
          <a:endParaRPr lang="en-US"/>
        </a:p>
      </dgm:t>
    </dgm:pt>
    <dgm:pt modelId="{24D52F03-F365-41CA-8E9D-E7B056D60E76}" type="sibTrans" cxnId="{3A62EA19-87D2-4C7A-9D67-49FF0C0CC7F5}">
      <dgm:prSet/>
      <dgm:spPr/>
      <dgm:t>
        <a:bodyPr/>
        <a:lstStyle/>
        <a:p>
          <a:endParaRPr lang="en-US"/>
        </a:p>
      </dgm:t>
    </dgm:pt>
    <dgm:pt modelId="{7E7AC99F-2BA1-4D13-8CBA-C5BD90A334D7}">
      <dgm:prSet/>
      <dgm:spPr/>
      <dgm:t>
        <a:bodyPr/>
        <a:lstStyle/>
        <a:p>
          <a:pPr rtl="0"/>
          <a:r>
            <a:rPr lang="en-US" b="1"/>
            <a:t>Belief in team’s work &amp; team’s goal over individual work &amp; goal</a:t>
          </a:r>
        </a:p>
      </dgm:t>
    </dgm:pt>
    <dgm:pt modelId="{E813E83B-3F5B-427F-989F-1A6A7CB9FB78}" type="parTrans" cxnId="{49AC0B4E-1A70-4A0C-A78C-3C47FF7DABE5}">
      <dgm:prSet/>
      <dgm:spPr/>
      <dgm:t>
        <a:bodyPr/>
        <a:lstStyle/>
        <a:p>
          <a:endParaRPr lang="en-US"/>
        </a:p>
      </dgm:t>
    </dgm:pt>
    <dgm:pt modelId="{F02CE568-400D-4B03-A7DE-F22A4AA729B5}" type="sibTrans" cxnId="{49AC0B4E-1A70-4A0C-A78C-3C47FF7DABE5}">
      <dgm:prSet/>
      <dgm:spPr/>
      <dgm:t>
        <a:bodyPr/>
        <a:lstStyle/>
        <a:p>
          <a:endParaRPr lang="en-US"/>
        </a:p>
      </dgm:t>
    </dgm:pt>
    <dgm:pt modelId="{3937265A-A4F0-4C0E-9F26-13F007F95773}">
      <dgm:prSet custT="1"/>
      <dgm:spPr/>
      <dgm:t>
        <a:bodyPr/>
        <a:lstStyle/>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Ultimate responsibility for decision making</a:t>
          </a:r>
        </a:p>
      </dgm:t>
    </dgm:pt>
    <dgm:pt modelId="{5B120932-052A-4163-B207-CE777A8B3399}" type="parTrans" cxnId="{939428F9-7B4C-4443-BEFB-F9A73E308892}">
      <dgm:prSet/>
      <dgm:spPr/>
      <dgm:t>
        <a:bodyPr/>
        <a:lstStyle/>
        <a:p>
          <a:endParaRPr lang="en-US"/>
        </a:p>
      </dgm:t>
    </dgm:pt>
    <dgm:pt modelId="{03050AE2-0693-43B5-8961-DA02C3B3448C}" type="sibTrans" cxnId="{939428F9-7B4C-4443-BEFB-F9A73E308892}">
      <dgm:prSet/>
      <dgm:spPr/>
      <dgm:t>
        <a:bodyPr/>
        <a:lstStyle/>
        <a:p>
          <a:endParaRPr lang="en-US"/>
        </a:p>
      </dgm:t>
    </dgm:pt>
    <dgm:pt modelId="{6901721B-8B65-4FF9-95B7-6B2DDD98BF4D}" type="pres">
      <dgm:prSet presAssocID="{48A08D8E-FEB5-4B25-9176-3D63B82AF4F7}" presName="Name0" presStyleCnt="0">
        <dgm:presLayoutVars>
          <dgm:dir/>
          <dgm:animLvl val="lvl"/>
          <dgm:resizeHandles val="exact"/>
        </dgm:presLayoutVars>
      </dgm:prSet>
      <dgm:spPr/>
    </dgm:pt>
    <dgm:pt modelId="{30889F2D-0D0D-4C42-92AE-C7D8A1766273}" type="pres">
      <dgm:prSet presAssocID="{28EF2FEE-EB1A-4B5B-8F2E-70C819C324AC}" presName="linNode" presStyleCnt="0"/>
      <dgm:spPr/>
    </dgm:pt>
    <dgm:pt modelId="{C2215B57-6B5B-43DD-9C67-8A1877D243CA}" type="pres">
      <dgm:prSet presAssocID="{28EF2FEE-EB1A-4B5B-8F2E-70C819C324AC}" presName="parentText" presStyleLbl="node1" presStyleIdx="0" presStyleCnt="5">
        <dgm:presLayoutVars>
          <dgm:chMax val="1"/>
          <dgm:bulletEnabled val="1"/>
        </dgm:presLayoutVars>
      </dgm:prSet>
      <dgm:spPr/>
    </dgm:pt>
    <dgm:pt modelId="{DEC460DD-6AE0-4319-A66C-619251545B87}" type="pres">
      <dgm:prSet presAssocID="{28EF2FEE-EB1A-4B5B-8F2E-70C819C324AC}" presName="descendantText" presStyleLbl="alignAccFollowNode1" presStyleIdx="0" presStyleCnt="5">
        <dgm:presLayoutVars>
          <dgm:bulletEnabled val="1"/>
        </dgm:presLayoutVars>
      </dgm:prSet>
      <dgm:spPr/>
    </dgm:pt>
    <dgm:pt modelId="{9A049D0B-5884-4BC2-B55B-BCF08DA6C3FD}" type="pres">
      <dgm:prSet presAssocID="{4B85B195-978A-4973-BAE8-1E64302241AB}" presName="sp" presStyleCnt="0"/>
      <dgm:spPr/>
    </dgm:pt>
    <dgm:pt modelId="{6A470F17-C3CC-4BA2-9956-294FD822D67B}" type="pres">
      <dgm:prSet presAssocID="{B3139849-DBB2-4706-A840-0A724C8CBCDD}" presName="linNode" presStyleCnt="0"/>
      <dgm:spPr/>
    </dgm:pt>
    <dgm:pt modelId="{3E2BEE72-6E7A-4E2B-8972-EA13551782A7}" type="pres">
      <dgm:prSet presAssocID="{B3139849-DBB2-4706-A840-0A724C8CBCDD}" presName="parentText" presStyleLbl="node1" presStyleIdx="1" presStyleCnt="5">
        <dgm:presLayoutVars>
          <dgm:chMax val="1"/>
          <dgm:bulletEnabled val="1"/>
        </dgm:presLayoutVars>
      </dgm:prSet>
      <dgm:spPr/>
    </dgm:pt>
    <dgm:pt modelId="{E66E2677-59FC-4255-AF1F-326118E94B1F}" type="pres">
      <dgm:prSet presAssocID="{B3139849-DBB2-4706-A840-0A724C8CBCDD}" presName="descendantText" presStyleLbl="alignAccFollowNode1" presStyleIdx="1" presStyleCnt="5">
        <dgm:presLayoutVars>
          <dgm:bulletEnabled val="1"/>
        </dgm:presLayoutVars>
      </dgm:prSet>
      <dgm:spPr/>
    </dgm:pt>
    <dgm:pt modelId="{6F26A67E-33CD-4136-9053-3C67B6CE02E9}" type="pres">
      <dgm:prSet presAssocID="{4DA15273-930C-4674-BE66-E4E816631A75}" presName="sp" presStyleCnt="0"/>
      <dgm:spPr/>
    </dgm:pt>
    <dgm:pt modelId="{717DD636-DE87-4461-BBF8-9F80F5BAD501}" type="pres">
      <dgm:prSet presAssocID="{0F18F9EE-0410-46A8-9304-E059C5DDFE25}" presName="linNode" presStyleCnt="0"/>
      <dgm:spPr/>
    </dgm:pt>
    <dgm:pt modelId="{933A6F15-495D-4519-AF05-0BF7D4D1332A}" type="pres">
      <dgm:prSet presAssocID="{0F18F9EE-0410-46A8-9304-E059C5DDFE25}" presName="parentText" presStyleLbl="node1" presStyleIdx="2" presStyleCnt="5">
        <dgm:presLayoutVars>
          <dgm:chMax val="1"/>
          <dgm:bulletEnabled val="1"/>
        </dgm:presLayoutVars>
      </dgm:prSet>
      <dgm:spPr/>
    </dgm:pt>
    <dgm:pt modelId="{D372F226-4265-45AA-AB02-302B930464A6}" type="pres">
      <dgm:prSet presAssocID="{0F18F9EE-0410-46A8-9304-E059C5DDFE25}" presName="descendantText" presStyleLbl="alignAccFollowNode1" presStyleIdx="2" presStyleCnt="5">
        <dgm:presLayoutVars>
          <dgm:bulletEnabled val="1"/>
        </dgm:presLayoutVars>
      </dgm:prSet>
      <dgm:spPr/>
    </dgm:pt>
    <dgm:pt modelId="{0D67E791-AB1C-4C2F-A83A-78A39C139B1C}" type="pres">
      <dgm:prSet presAssocID="{E0737321-ACA4-4C1F-9C13-A7B230410F31}" presName="sp" presStyleCnt="0"/>
      <dgm:spPr/>
    </dgm:pt>
    <dgm:pt modelId="{14056B94-8355-4A9E-A7B8-B799AACB73EF}" type="pres">
      <dgm:prSet presAssocID="{F21C925A-39AF-43FC-B381-CA30822244AB}" presName="linNode" presStyleCnt="0"/>
      <dgm:spPr/>
    </dgm:pt>
    <dgm:pt modelId="{7C2D9E2C-C402-494B-8709-70EB4AF24F27}" type="pres">
      <dgm:prSet presAssocID="{F21C925A-39AF-43FC-B381-CA30822244AB}" presName="parentText" presStyleLbl="node1" presStyleIdx="3" presStyleCnt="5">
        <dgm:presLayoutVars>
          <dgm:chMax val="1"/>
          <dgm:bulletEnabled val="1"/>
        </dgm:presLayoutVars>
      </dgm:prSet>
      <dgm:spPr/>
    </dgm:pt>
    <dgm:pt modelId="{59338954-519A-4038-96E8-8821D7F43717}" type="pres">
      <dgm:prSet presAssocID="{F21C925A-39AF-43FC-B381-CA30822244AB}" presName="descendantText" presStyleLbl="alignAccFollowNode1" presStyleIdx="3" presStyleCnt="5">
        <dgm:presLayoutVars>
          <dgm:bulletEnabled val="1"/>
        </dgm:presLayoutVars>
      </dgm:prSet>
      <dgm:spPr/>
    </dgm:pt>
    <dgm:pt modelId="{C05AB494-3F5F-4931-9C5E-506DECA85D44}" type="pres">
      <dgm:prSet presAssocID="{0CA12559-9F0D-41C5-9377-DB818B37005C}" presName="sp" presStyleCnt="0"/>
      <dgm:spPr/>
    </dgm:pt>
    <dgm:pt modelId="{BE177E73-09B7-4726-AD87-366D4F0B728E}" type="pres">
      <dgm:prSet presAssocID="{FAF96B9C-3E26-4D17-9DC5-DBE59106E822}" presName="linNode" presStyleCnt="0"/>
      <dgm:spPr/>
    </dgm:pt>
    <dgm:pt modelId="{E34A7A7E-8866-454A-BBFC-488E67812C60}" type="pres">
      <dgm:prSet presAssocID="{FAF96B9C-3E26-4D17-9DC5-DBE59106E822}" presName="parentText" presStyleLbl="node1" presStyleIdx="4" presStyleCnt="5">
        <dgm:presLayoutVars>
          <dgm:chMax val="1"/>
          <dgm:bulletEnabled val="1"/>
        </dgm:presLayoutVars>
      </dgm:prSet>
      <dgm:spPr/>
    </dgm:pt>
    <dgm:pt modelId="{775A9063-6EDF-4B38-A6E6-15A3DA196B93}" type="pres">
      <dgm:prSet presAssocID="{FAF96B9C-3E26-4D17-9DC5-DBE59106E822}" presName="descendantText" presStyleLbl="alignAccFollowNode1" presStyleIdx="4" presStyleCnt="5">
        <dgm:presLayoutVars>
          <dgm:bulletEnabled val="1"/>
        </dgm:presLayoutVars>
      </dgm:prSet>
      <dgm:spPr/>
    </dgm:pt>
  </dgm:ptLst>
  <dgm:cxnLst>
    <dgm:cxn modelId="{BDB1E406-8BC5-4B48-9AC0-0E620FE3FA92}" type="presOf" srcId="{28EF2FEE-EB1A-4B5B-8F2E-70C819C324AC}" destId="{C2215B57-6B5B-43DD-9C67-8A1877D243CA}" srcOrd="0" destOrd="0" presId="urn:microsoft.com/office/officeart/2005/8/layout/vList5"/>
    <dgm:cxn modelId="{61919014-0F0E-41FA-BAC6-F7B3A37EAF6B}" type="presOf" srcId="{ADCE1524-683B-40D2-A20A-52874F49E123}" destId="{D372F226-4265-45AA-AB02-302B930464A6}" srcOrd="0" destOrd="1" presId="urn:microsoft.com/office/officeart/2005/8/layout/vList5"/>
    <dgm:cxn modelId="{7ABF9F14-5736-42A6-BAAB-30472D7ED50E}" type="presOf" srcId="{FAF96B9C-3E26-4D17-9DC5-DBE59106E822}" destId="{E34A7A7E-8866-454A-BBFC-488E67812C60}" srcOrd="0" destOrd="0" presId="urn:microsoft.com/office/officeart/2005/8/layout/vList5"/>
    <dgm:cxn modelId="{488BD415-77B2-4FF4-B572-CE279F559F2F}" type="presOf" srcId="{50A3BC86-04F0-489B-85B2-E0CD76D89A83}" destId="{D372F226-4265-45AA-AB02-302B930464A6}" srcOrd="0" destOrd="0" presId="urn:microsoft.com/office/officeart/2005/8/layout/vList5"/>
    <dgm:cxn modelId="{3A62EA19-87D2-4C7A-9D67-49FF0C0CC7F5}" srcId="{F21C925A-39AF-43FC-B381-CA30822244AB}" destId="{F52DE71F-3A80-4862-88BE-E505A001429A}" srcOrd="1" destOrd="0" parTransId="{330B2F26-BE75-47EB-9E60-824369D47B39}" sibTransId="{24D52F03-F365-41CA-8E9D-E7B056D60E76}"/>
    <dgm:cxn modelId="{75239920-815C-4EFD-9B53-D4CA0D236C31}" type="presOf" srcId="{F21C925A-39AF-43FC-B381-CA30822244AB}" destId="{7C2D9E2C-C402-494B-8709-70EB4AF24F27}" srcOrd="0" destOrd="0" presId="urn:microsoft.com/office/officeart/2005/8/layout/vList5"/>
    <dgm:cxn modelId="{0DA63A25-AAAC-4061-8D44-923DB29B0B89}" srcId="{48A08D8E-FEB5-4B25-9176-3D63B82AF4F7}" destId="{28EF2FEE-EB1A-4B5B-8F2E-70C819C324AC}" srcOrd="0" destOrd="0" parTransId="{62454D02-0258-4A8A-A937-18B2C18AB2E9}" sibTransId="{4B85B195-978A-4973-BAE8-1E64302241AB}"/>
    <dgm:cxn modelId="{37F63628-3CF5-439E-B06E-D7A5F0297C2F}" srcId="{48A08D8E-FEB5-4B25-9176-3D63B82AF4F7}" destId="{B3139849-DBB2-4706-A840-0A724C8CBCDD}" srcOrd="1" destOrd="0" parTransId="{72FF92C9-9F44-4E01-89BD-FEC550D8A06E}" sibTransId="{4DA15273-930C-4674-BE66-E4E816631A75}"/>
    <dgm:cxn modelId="{295F052F-6574-4623-AC30-07C52CD67CED}" type="presOf" srcId="{F343B9A2-35CD-4E60-B53A-EE40A07B0DDD}" destId="{E66E2677-59FC-4255-AF1F-326118E94B1F}" srcOrd="0" destOrd="2" presId="urn:microsoft.com/office/officeart/2005/8/layout/vList5"/>
    <dgm:cxn modelId="{62EB7931-8F30-45E1-8C85-9D01BE536A3A}" type="presOf" srcId="{B8BE08A8-799E-4212-BF0B-E92681E93162}" destId="{E66E2677-59FC-4255-AF1F-326118E94B1F}" srcOrd="0" destOrd="0" presId="urn:microsoft.com/office/officeart/2005/8/layout/vList5"/>
    <dgm:cxn modelId="{3C413933-5DCA-4DF2-B6DD-D1F840014C98}" srcId="{FAF96B9C-3E26-4D17-9DC5-DBE59106E822}" destId="{68372AFC-8D65-4450-8A51-051424CBCC83}" srcOrd="0" destOrd="0" parTransId="{AF35E2D4-13DB-43AC-A10B-634A55A1AB05}" sibTransId="{0F28A4A1-3C04-4080-AD1A-C66801A869BB}"/>
    <dgm:cxn modelId="{94FB8D3C-D337-459E-A577-61E4F8AA256B}" type="presOf" srcId="{68372AFC-8D65-4450-8A51-051424CBCC83}" destId="{775A9063-6EDF-4B38-A6E6-15A3DA196B93}" srcOrd="0" destOrd="0" presId="urn:microsoft.com/office/officeart/2005/8/layout/vList5"/>
    <dgm:cxn modelId="{74445E3F-5EF3-4F9A-8242-9D57CB86F903}" type="presOf" srcId="{83E0730F-F3EA-442B-9465-C4BF51E6C6F0}" destId="{DEC460DD-6AE0-4319-A66C-619251545B87}" srcOrd="0" destOrd="1" presId="urn:microsoft.com/office/officeart/2005/8/layout/vList5"/>
    <dgm:cxn modelId="{061DBD5E-D3D0-46B8-9641-615AECD16C89}" srcId="{28EF2FEE-EB1A-4B5B-8F2E-70C819C324AC}" destId="{F81268C9-6D5A-47A1-8BE9-571B0CA7AF0D}" srcOrd="0" destOrd="0" parTransId="{68DC0D92-4F32-4D18-9CDA-994378D1AD8D}" sibTransId="{DA4607D8-963C-4237-9B84-3B9B15F048FA}"/>
    <dgm:cxn modelId="{0C21EA5F-6A00-44B8-94D0-E980A4C7E2BB}" srcId="{0F18F9EE-0410-46A8-9304-E059C5DDFE25}" destId="{ADCE1524-683B-40D2-A20A-52874F49E123}" srcOrd="1" destOrd="0" parTransId="{CF74858E-1F6C-4522-BF79-C6254BA94C71}" sibTransId="{E9DAC41A-F41B-44FA-A659-2B97FCE8E6A2}"/>
    <dgm:cxn modelId="{89638862-9B4D-4030-8F10-CA4194717F33}" type="presOf" srcId="{5034BABB-758E-48F2-913D-C3E256BD01F0}" destId="{E66E2677-59FC-4255-AF1F-326118E94B1F}" srcOrd="0" destOrd="1" presId="urn:microsoft.com/office/officeart/2005/8/layout/vList5"/>
    <dgm:cxn modelId="{FED76764-4BF7-4BC5-9297-1FE89220161C}" type="presOf" srcId="{7E7AC99F-2BA1-4D13-8CBA-C5BD90A334D7}" destId="{775A9063-6EDF-4B38-A6E6-15A3DA196B93}" srcOrd="0" destOrd="1" presId="urn:microsoft.com/office/officeart/2005/8/layout/vList5"/>
    <dgm:cxn modelId="{B3323E47-693B-4351-8750-7FA5019FCE54}" srcId="{48A08D8E-FEB5-4B25-9176-3D63B82AF4F7}" destId="{F21C925A-39AF-43FC-B381-CA30822244AB}" srcOrd="3" destOrd="0" parTransId="{F8A110AA-4239-4AEA-8DC0-B38D07B711B9}" sibTransId="{0CA12559-9F0D-41C5-9377-DB818B37005C}"/>
    <dgm:cxn modelId="{49AC0B4E-1A70-4A0C-A78C-3C47FF7DABE5}" srcId="{FAF96B9C-3E26-4D17-9DC5-DBE59106E822}" destId="{7E7AC99F-2BA1-4D13-8CBA-C5BD90A334D7}" srcOrd="1" destOrd="0" parTransId="{E813E83B-3F5B-427F-989F-1A6A7CB9FB78}" sibTransId="{F02CE568-400D-4B03-A7DE-F22A4AA729B5}"/>
    <dgm:cxn modelId="{F7268352-A63F-4197-8614-03E984028157}" srcId="{28EF2FEE-EB1A-4B5B-8F2E-70C819C324AC}" destId="{83E0730F-F3EA-442B-9465-C4BF51E6C6F0}" srcOrd="1" destOrd="0" parTransId="{4D8CAC42-EFB3-449C-8554-1EC92338D6BB}" sibTransId="{98B23B9C-1B62-4C5A-B05B-03986E8609E1}"/>
    <dgm:cxn modelId="{ABF36156-78D2-410E-97D9-91DF05D3EB21}" srcId="{0F18F9EE-0410-46A8-9304-E059C5DDFE25}" destId="{50A3BC86-04F0-489B-85B2-E0CD76D89A83}" srcOrd="0" destOrd="0" parTransId="{246B798B-21A0-4352-9E77-8EBAD3B0458F}" sibTransId="{79E3D484-BC5B-4BD8-98E4-06BABD668591}"/>
    <dgm:cxn modelId="{C22C6A76-9E18-44B2-85A5-D9A3A1FE22FA}" type="presOf" srcId="{B3139849-DBB2-4706-A840-0A724C8CBCDD}" destId="{3E2BEE72-6E7A-4E2B-8972-EA13551782A7}" srcOrd="0" destOrd="0" presId="urn:microsoft.com/office/officeart/2005/8/layout/vList5"/>
    <dgm:cxn modelId="{CDC65758-3392-41B4-93F4-8CACDE9D6047}" srcId="{28EF2FEE-EB1A-4B5B-8F2E-70C819C324AC}" destId="{2FB4DF85-27E5-4BA9-81DB-C04EB185A359}" srcOrd="2" destOrd="0" parTransId="{F2AC1A7D-E403-4D23-9221-095F64E6874B}" sibTransId="{27E430B0-B8CB-457D-B297-629DA39DAE82}"/>
    <dgm:cxn modelId="{93B48479-FE5C-4052-B71A-F201099CD698}" type="presOf" srcId="{3937265A-A4F0-4C0E-9F26-13F007F95773}" destId="{DEC460DD-6AE0-4319-A66C-619251545B87}" srcOrd="0" destOrd="3" presId="urn:microsoft.com/office/officeart/2005/8/layout/vList5"/>
    <dgm:cxn modelId="{EE9D9979-E95D-4BA7-8A81-490B84B355DB}" type="presOf" srcId="{F81268C9-6D5A-47A1-8BE9-571B0CA7AF0D}" destId="{DEC460DD-6AE0-4319-A66C-619251545B87}" srcOrd="0" destOrd="0" presId="urn:microsoft.com/office/officeart/2005/8/layout/vList5"/>
    <dgm:cxn modelId="{916DB559-FCBA-492E-BAF3-005601784EED}" type="presOf" srcId="{F52DE71F-3A80-4862-88BE-E505A001429A}" destId="{59338954-519A-4038-96E8-8821D7F43717}" srcOrd="0" destOrd="1" presId="urn:microsoft.com/office/officeart/2005/8/layout/vList5"/>
    <dgm:cxn modelId="{57971490-95D2-41E4-BF5A-B13D3E22EBAA}" srcId="{F21C925A-39AF-43FC-B381-CA30822244AB}" destId="{518B5E7D-F28A-4A63-8CC5-07F605D3E43B}" srcOrd="0" destOrd="0" parTransId="{6BFD41D3-E23C-47F6-BCF4-075C3FEA0CB0}" sibTransId="{1D580E0C-152A-4288-9F83-ECFAB4ACE619}"/>
    <dgm:cxn modelId="{A0F7F796-CA2F-4DA8-AF56-998BC2D5B0C3}" type="presOf" srcId="{518B5E7D-F28A-4A63-8CC5-07F605D3E43B}" destId="{59338954-519A-4038-96E8-8821D7F43717}" srcOrd="0" destOrd="0" presId="urn:microsoft.com/office/officeart/2005/8/layout/vList5"/>
    <dgm:cxn modelId="{E7D3809D-81C5-475C-8440-5A7A8D64E80D}" srcId="{B3139849-DBB2-4706-A840-0A724C8CBCDD}" destId="{F343B9A2-35CD-4E60-B53A-EE40A07B0DDD}" srcOrd="2" destOrd="0" parTransId="{C7632D60-0332-40E5-9B01-5BFF963117DD}" sibTransId="{2E42DF40-C7D9-4144-8338-D3EE2EB9D48D}"/>
    <dgm:cxn modelId="{0A7691B3-F66D-4E08-BE79-138142CFA9AE}" srcId="{48A08D8E-FEB5-4B25-9176-3D63B82AF4F7}" destId="{FAF96B9C-3E26-4D17-9DC5-DBE59106E822}" srcOrd="4" destOrd="0" parTransId="{6260E69D-67D7-4BC3-91A6-F26605405073}" sibTransId="{770B811E-9E06-48D3-A958-E90719482E65}"/>
    <dgm:cxn modelId="{3DB5D0B6-F58B-424F-A589-6E0D7483AAAA}" type="presOf" srcId="{2FB4DF85-27E5-4BA9-81DB-C04EB185A359}" destId="{DEC460DD-6AE0-4319-A66C-619251545B87}" srcOrd="0" destOrd="2" presId="urn:microsoft.com/office/officeart/2005/8/layout/vList5"/>
    <dgm:cxn modelId="{891039BC-2580-4DB1-96D8-4BE5E7A4D91D}" srcId="{B3139849-DBB2-4706-A840-0A724C8CBCDD}" destId="{5034BABB-758E-48F2-913D-C3E256BD01F0}" srcOrd="1" destOrd="0" parTransId="{A0E6E1DF-5792-4F8B-8B32-2FC7E485F6AD}" sibTransId="{0619BE48-B5D7-4249-A109-0E5909B49ED0}"/>
    <dgm:cxn modelId="{2ED78BDA-7E5B-4AE5-91D0-0ABAF9A40F1A}" srcId="{48A08D8E-FEB5-4B25-9176-3D63B82AF4F7}" destId="{0F18F9EE-0410-46A8-9304-E059C5DDFE25}" srcOrd="2" destOrd="0" parTransId="{EFF7924A-67CE-46AD-A232-018B2FEE0D16}" sibTransId="{E0737321-ACA4-4C1F-9C13-A7B230410F31}"/>
    <dgm:cxn modelId="{88BC1FDE-EEEB-40AD-8708-5B0D349A3E23}" srcId="{B3139849-DBB2-4706-A840-0A724C8CBCDD}" destId="{B8BE08A8-799E-4212-BF0B-E92681E93162}" srcOrd="0" destOrd="0" parTransId="{B136F859-7523-48DC-A623-923BCB26B5C3}" sibTransId="{B0137207-1AB7-4EDE-9AFF-399C73193A23}"/>
    <dgm:cxn modelId="{E30863ED-4D56-4B7E-BB2B-B69B973E01D0}" type="presOf" srcId="{0F18F9EE-0410-46A8-9304-E059C5DDFE25}" destId="{933A6F15-495D-4519-AF05-0BF7D4D1332A}" srcOrd="0" destOrd="0" presId="urn:microsoft.com/office/officeart/2005/8/layout/vList5"/>
    <dgm:cxn modelId="{5EC738F6-AFC1-49C5-B82B-690073DBFED9}" type="presOf" srcId="{48A08D8E-FEB5-4B25-9176-3D63B82AF4F7}" destId="{6901721B-8B65-4FF9-95B7-6B2DDD98BF4D}" srcOrd="0" destOrd="0" presId="urn:microsoft.com/office/officeart/2005/8/layout/vList5"/>
    <dgm:cxn modelId="{939428F9-7B4C-4443-BEFB-F9A73E308892}" srcId="{28EF2FEE-EB1A-4B5B-8F2E-70C819C324AC}" destId="{3937265A-A4F0-4C0E-9F26-13F007F95773}" srcOrd="3" destOrd="0" parTransId="{5B120932-052A-4163-B207-CE777A8B3399}" sibTransId="{03050AE2-0693-43B5-8961-DA02C3B3448C}"/>
    <dgm:cxn modelId="{5EA93C69-2402-473D-8FFE-682122844927}" type="presParOf" srcId="{6901721B-8B65-4FF9-95B7-6B2DDD98BF4D}" destId="{30889F2D-0D0D-4C42-92AE-C7D8A1766273}" srcOrd="0" destOrd="0" presId="urn:microsoft.com/office/officeart/2005/8/layout/vList5"/>
    <dgm:cxn modelId="{799F53B2-226E-4733-8992-7E87F96E604C}" type="presParOf" srcId="{30889F2D-0D0D-4C42-92AE-C7D8A1766273}" destId="{C2215B57-6B5B-43DD-9C67-8A1877D243CA}" srcOrd="0" destOrd="0" presId="urn:microsoft.com/office/officeart/2005/8/layout/vList5"/>
    <dgm:cxn modelId="{BB95004F-D7C2-428E-B585-23BD14AD10F6}" type="presParOf" srcId="{30889F2D-0D0D-4C42-92AE-C7D8A1766273}" destId="{DEC460DD-6AE0-4319-A66C-619251545B87}" srcOrd="1" destOrd="0" presId="urn:microsoft.com/office/officeart/2005/8/layout/vList5"/>
    <dgm:cxn modelId="{4D4E6B3E-8F40-4F55-992A-624DDBA4E115}" type="presParOf" srcId="{6901721B-8B65-4FF9-95B7-6B2DDD98BF4D}" destId="{9A049D0B-5884-4BC2-B55B-BCF08DA6C3FD}" srcOrd="1" destOrd="0" presId="urn:microsoft.com/office/officeart/2005/8/layout/vList5"/>
    <dgm:cxn modelId="{1AED2B9A-BCEB-4125-A24B-8547423F6472}" type="presParOf" srcId="{6901721B-8B65-4FF9-95B7-6B2DDD98BF4D}" destId="{6A470F17-C3CC-4BA2-9956-294FD822D67B}" srcOrd="2" destOrd="0" presId="urn:microsoft.com/office/officeart/2005/8/layout/vList5"/>
    <dgm:cxn modelId="{AF6C9EBF-4221-4249-A619-AC8F24A7D5F4}" type="presParOf" srcId="{6A470F17-C3CC-4BA2-9956-294FD822D67B}" destId="{3E2BEE72-6E7A-4E2B-8972-EA13551782A7}" srcOrd="0" destOrd="0" presId="urn:microsoft.com/office/officeart/2005/8/layout/vList5"/>
    <dgm:cxn modelId="{3BDDC695-454C-4E29-9616-ECE2D78DCCA4}" type="presParOf" srcId="{6A470F17-C3CC-4BA2-9956-294FD822D67B}" destId="{E66E2677-59FC-4255-AF1F-326118E94B1F}" srcOrd="1" destOrd="0" presId="urn:microsoft.com/office/officeart/2005/8/layout/vList5"/>
    <dgm:cxn modelId="{79F8B22F-A136-4F42-ACC4-4315FFF72AB3}" type="presParOf" srcId="{6901721B-8B65-4FF9-95B7-6B2DDD98BF4D}" destId="{6F26A67E-33CD-4136-9053-3C67B6CE02E9}" srcOrd="3" destOrd="0" presId="urn:microsoft.com/office/officeart/2005/8/layout/vList5"/>
    <dgm:cxn modelId="{FDC8D00D-7A04-4404-9ACB-D7A39E1358EC}" type="presParOf" srcId="{6901721B-8B65-4FF9-95B7-6B2DDD98BF4D}" destId="{717DD636-DE87-4461-BBF8-9F80F5BAD501}" srcOrd="4" destOrd="0" presId="urn:microsoft.com/office/officeart/2005/8/layout/vList5"/>
    <dgm:cxn modelId="{6E40D496-8ACF-4B83-904B-4F03EFA25B62}" type="presParOf" srcId="{717DD636-DE87-4461-BBF8-9F80F5BAD501}" destId="{933A6F15-495D-4519-AF05-0BF7D4D1332A}" srcOrd="0" destOrd="0" presId="urn:microsoft.com/office/officeart/2005/8/layout/vList5"/>
    <dgm:cxn modelId="{28EBD69B-89F3-40BB-A087-972523658A3E}" type="presParOf" srcId="{717DD636-DE87-4461-BBF8-9F80F5BAD501}" destId="{D372F226-4265-45AA-AB02-302B930464A6}" srcOrd="1" destOrd="0" presId="urn:microsoft.com/office/officeart/2005/8/layout/vList5"/>
    <dgm:cxn modelId="{7C808E4B-490C-42FE-8E32-888DD1FF688E}" type="presParOf" srcId="{6901721B-8B65-4FF9-95B7-6B2DDD98BF4D}" destId="{0D67E791-AB1C-4C2F-A83A-78A39C139B1C}" srcOrd="5" destOrd="0" presId="urn:microsoft.com/office/officeart/2005/8/layout/vList5"/>
    <dgm:cxn modelId="{88AA520A-9311-4829-8B7A-2D376A01A83E}" type="presParOf" srcId="{6901721B-8B65-4FF9-95B7-6B2DDD98BF4D}" destId="{14056B94-8355-4A9E-A7B8-B799AACB73EF}" srcOrd="6" destOrd="0" presId="urn:microsoft.com/office/officeart/2005/8/layout/vList5"/>
    <dgm:cxn modelId="{44227C20-C374-42FE-ABAE-ECD638D1EB2A}" type="presParOf" srcId="{14056B94-8355-4A9E-A7B8-B799AACB73EF}" destId="{7C2D9E2C-C402-494B-8709-70EB4AF24F27}" srcOrd="0" destOrd="0" presId="urn:microsoft.com/office/officeart/2005/8/layout/vList5"/>
    <dgm:cxn modelId="{97692305-7835-4F7C-BC76-EED01931F1B5}" type="presParOf" srcId="{14056B94-8355-4A9E-A7B8-B799AACB73EF}" destId="{59338954-519A-4038-96E8-8821D7F43717}" srcOrd="1" destOrd="0" presId="urn:microsoft.com/office/officeart/2005/8/layout/vList5"/>
    <dgm:cxn modelId="{FCB7F5B2-3F92-4450-AD8B-1BE929765734}" type="presParOf" srcId="{6901721B-8B65-4FF9-95B7-6B2DDD98BF4D}" destId="{C05AB494-3F5F-4931-9C5E-506DECA85D44}" srcOrd="7" destOrd="0" presId="urn:microsoft.com/office/officeart/2005/8/layout/vList5"/>
    <dgm:cxn modelId="{EB7FAEEE-12C0-484F-917D-EAAD204EB1A4}" type="presParOf" srcId="{6901721B-8B65-4FF9-95B7-6B2DDD98BF4D}" destId="{BE177E73-09B7-4726-AD87-366D4F0B728E}" srcOrd="8" destOrd="0" presId="urn:microsoft.com/office/officeart/2005/8/layout/vList5"/>
    <dgm:cxn modelId="{C9708EEE-7CC2-4A78-90FA-CAE09939F7ED}" type="presParOf" srcId="{BE177E73-09B7-4726-AD87-366D4F0B728E}" destId="{E34A7A7E-8866-454A-BBFC-488E67812C60}" srcOrd="0" destOrd="0" presId="urn:microsoft.com/office/officeart/2005/8/layout/vList5"/>
    <dgm:cxn modelId="{9588F318-CEE1-478D-A55C-969B8BEB0E40}" type="presParOf" srcId="{BE177E73-09B7-4726-AD87-366D4F0B728E}" destId="{775A9063-6EDF-4B38-A6E6-15A3DA196B93}"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A08D8E-FEB5-4B25-9176-3D63B82AF4F7}"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28EF2FEE-EB1A-4B5B-8F2E-70C819C324AC}">
      <dgm:prSet custT="1"/>
      <dgm:spPr>
        <a:solidFill>
          <a:srgbClr val="3E8853"/>
        </a:solidFill>
      </dgm:spPr>
      <dgm:t>
        <a:bodyPr/>
        <a:lstStyle/>
        <a:p>
          <a:pPr algn="l" rtl="0"/>
          <a:r>
            <a:rPr lang="en-US" sz="2100" b="1"/>
            <a:t>Team Leadership</a:t>
          </a:r>
        </a:p>
      </dgm:t>
    </dgm:pt>
    <dgm:pt modelId="{62454D02-0258-4A8A-A937-18B2C18AB2E9}" type="parTrans" cxnId="{0DA63A25-AAAC-4061-8D44-923DB29B0B89}">
      <dgm:prSet/>
      <dgm:spPr/>
      <dgm:t>
        <a:bodyPr/>
        <a:lstStyle/>
        <a:p>
          <a:endParaRPr lang="en-US"/>
        </a:p>
      </dgm:t>
    </dgm:pt>
    <dgm:pt modelId="{4B85B195-978A-4973-BAE8-1E64302241AB}" type="sibTrans" cxnId="{0DA63A25-AAAC-4061-8D44-923DB29B0B89}">
      <dgm:prSet/>
      <dgm:spPr/>
      <dgm:t>
        <a:bodyPr/>
        <a:lstStyle/>
        <a:p>
          <a:endParaRPr lang="en-US"/>
        </a:p>
      </dgm:t>
    </dgm:pt>
    <dgm:pt modelId="{F81268C9-6D5A-47A1-8BE9-571B0CA7AF0D}">
      <dgm:prSet custT="1"/>
      <dgm:spPr/>
      <dgm:t>
        <a:bodyPr/>
        <a:lstStyle/>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Fosters the team’s shared mental model</a:t>
          </a:r>
        </a:p>
      </dgm:t>
    </dgm:pt>
    <dgm:pt modelId="{68DC0D92-4F32-4D18-9CDA-994378D1AD8D}" type="parTrans" cxnId="{061DBD5E-D3D0-46B8-9641-615AECD16C89}">
      <dgm:prSet/>
      <dgm:spPr/>
      <dgm:t>
        <a:bodyPr/>
        <a:lstStyle/>
        <a:p>
          <a:endParaRPr lang="en-US"/>
        </a:p>
      </dgm:t>
    </dgm:pt>
    <dgm:pt modelId="{DA4607D8-963C-4237-9B84-3B9B15F048FA}" type="sibTrans" cxnId="{061DBD5E-D3D0-46B8-9641-615AECD16C89}">
      <dgm:prSet/>
      <dgm:spPr/>
      <dgm:t>
        <a:bodyPr/>
        <a:lstStyle/>
        <a:p>
          <a:endParaRPr lang="en-US"/>
        </a:p>
      </dgm:t>
    </dgm:pt>
    <dgm:pt modelId="{2FB4DF85-27E5-4BA9-81DB-C04EB185A359}">
      <dgm:prSet custT="1"/>
      <dgm:spPr/>
      <dgm:t>
        <a:bodyPr/>
        <a:lstStyle/>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Promotes trust, backup behavior and mutual performance monitoring</a:t>
          </a:r>
        </a:p>
      </dgm:t>
    </dgm:pt>
    <dgm:pt modelId="{F2AC1A7D-E403-4D23-9221-095F64E6874B}" type="parTrans" cxnId="{CDC65758-3392-41B4-93F4-8CACDE9D6047}">
      <dgm:prSet/>
      <dgm:spPr/>
      <dgm:t>
        <a:bodyPr/>
        <a:lstStyle/>
        <a:p>
          <a:endParaRPr lang="en-US"/>
        </a:p>
      </dgm:t>
    </dgm:pt>
    <dgm:pt modelId="{27E430B0-B8CB-457D-B297-629DA39DAE82}" type="sibTrans" cxnId="{CDC65758-3392-41B4-93F4-8CACDE9D6047}">
      <dgm:prSet/>
      <dgm:spPr/>
      <dgm:t>
        <a:bodyPr/>
        <a:lstStyle/>
        <a:p>
          <a:endParaRPr lang="en-US"/>
        </a:p>
      </dgm:t>
    </dgm:pt>
    <dgm:pt modelId="{83E0730F-F3EA-442B-9465-C4BF51E6C6F0}">
      <dgm:prSet custT="1"/>
      <dgm:spPr/>
      <dgm:t>
        <a:bodyPr/>
        <a:lstStyle/>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Orients and integrates new team members </a:t>
          </a:r>
        </a:p>
      </dgm:t>
    </dgm:pt>
    <dgm:pt modelId="{4D8CAC42-EFB3-449C-8554-1EC92338D6BB}" type="parTrans" cxnId="{F7268352-A63F-4197-8614-03E984028157}">
      <dgm:prSet/>
      <dgm:spPr/>
      <dgm:t>
        <a:bodyPr/>
        <a:lstStyle/>
        <a:p>
          <a:endParaRPr lang="en-US"/>
        </a:p>
      </dgm:t>
    </dgm:pt>
    <dgm:pt modelId="{98B23B9C-1B62-4C5A-B05B-03986E8609E1}" type="sibTrans" cxnId="{F7268352-A63F-4197-8614-03E984028157}">
      <dgm:prSet/>
      <dgm:spPr/>
      <dgm:t>
        <a:bodyPr/>
        <a:lstStyle/>
        <a:p>
          <a:endParaRPr lang="en-US"/>
        </a:p>
      </dgm:t>
    </dgm:pt>
    <dgm:pt modelId="{3937265A-A4F0-4C0E-9F26-13F007F95773}">
      <dgm:prSet custT="1"/>
      <dgm:spPr/>
      <dgm:t>
        <a:bodyPr/>
        <a:lstStyle/>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Ultimate responsibility for decision making</a:t>
          </a:r>
        </a:p>
      </dgm:t>
    </dgm:pt>
    <dgm:pt modelId="{5B120932-052A-4163-B207-CE777A8B3399}" type="parTrans" cxnId="{939428F9-7B4C-4443-BEFB-F9A73E308892}">
      <dgm:prSet/>
      <dgm:spPr/>
      <dgm:t>
        <a:bodyPr/>
        <a:lstStyle/>
        <a:p>
          <a:endParaRPr lang="en-US"/>
        </a:p>
      </dgm:t>
    </dgm:pt>
    <dgm:pt modelId="{03050AE2-0693-43B5-8961-DA02C3B3448C}" type="sibTrans" cxnId="{939428F9-7B4C-4443-BEFB-F9A73E308892}">
      <dgm:prSet/>
      <dgm:spPr/>
      <dgm:t>
        <a:bodyPr/>
        <a:lstStyle/>
        <a:p>
          <a:endParaRPr lang="en-US"/>
        </a:p>
      </dgm:t>
    </dgm:pt>
    <dgm:pt modelId="{6901721B-8B65-4FF9-95B7-6B2DDD98BF4D}" type="pres">
      <dgm:prSet presAssocID="{48A08D8E-FEB5-4B25-9176-3D63B82AF4F7}" presName="Name0" presStyleCnt="0">
        <dgm:presLayoutVars>
          <dgm:dir/>
          <dgm:animLvl val="lvl"/>
          <dgm:resizeHandles val="exact"/>
        </dgm:presLayoutVars>
      </dgm:prSet>
      <dgm:spPr/>
    </dgm:pt>
    <dgm:pt modelId="{30889F2D-0D0D-4C42-92AE-C7D8A1766273}" type="pres">
      <dgm:prSet presAssocID="{28EF2FEE-EB1A-4B5B-8F2E-70C819C324AC}" presName="linNode" presStyleCnt="0"/>
      <dgm:spPr/>
    </dgm:pt>
    <dgm:pt modelId="{C2215B57-6B5B-43DD-9C67-8A1877D243CA}" type="pres">
      <dgm:prSet presAssocID="{28EF2FEE-EB1A-4B5B-8F2E-70C819C324AC}" presName="parentText" presStyleLbl="node1" presStyleIdx="0" presStyleCnt="1" custScaleY="70860">
        <dgm:presLayoutVars>
          <dgm:chMax val="1"/>
          <dgm:bulletEnabled val="1"/>
        </dgm:presLayoutVars>
      </dgm:prSet>
      <dgm:spPr/>
    </dgm:pt>
    <dgm:pt modelId="{DEC460DD-6AE0-4319-A66C-619251545B87}" type="pres">
      <dgm:prSet presAssocID="{28EF2FEE-EB1A-4B5B-8F2E-70C819C324AC}" presName="descendantText" presStyleLbl="alignAccFollowNode1" presStyleIdx="0" presStyleCnt="1" custScaleY="77626" custLinFactNeighborX="6542" custLinFactNeighborY="-791">
        <dgm:presLayoutVars>
          <dgm:bulletEnabled val="1"/>
        </dgm:presLayoutVars>
      </dgm:prSet>
      <dgm:spPr/>
    </dgm:pt>
  </dgm:ptLst>
  <dgm:cxnLst>
    <dgm:cxn modelId="{BDB1E406-8BC5-4B48-9AC0-0E620FE3FA92}" type="presOf" srcId="{28EF2FEE-EB1A-4B5B-8F2E-70C819C324AC}" destId="{C2215B57-6B5B-43DD-9C67-8A1877D243CA}" srcOrd="0" destOrd="0" presId="urn:microsoft.com/office/officeart/2005/8/layout/vList5"/>
    <dgm:cxn modelId="{0DA63A25-AAAC-4061-8D44-923DB29B0B89}" srcId="{48A08D8E-FEB5-4B25-9176-3D63B82AF4F7}" destId="{28EF2FEE-EB1A-4B5B-8F2E-70C819C324AC}" srcOrd="0" destOrd="0" parTransId="{62454D02-0258-4A8A-A937-18B2C18AB2E9}" sibTransId="{4B85B195-978A-4973-BAE8-1E64302241AB}"/>
    <dgm:cxn modelId="{74445E3F-5EF3-4F9A-8242-9D57CB86F903}" type="presOf" srcId="{83E0730F-F3EA-442B-9465-C4BF51E6C6F0}" destId="{DEC460DD-6AE0-4319-A66C-619251545B87}" srcOrd="0" destOrd="1" presId="urn:microsoft.com/office/officeart/2005/8/layout/vList5"/>
    <dgm:cxn modelId="{061DBD5E-D3D0-46B8-9641-615AECD16C89}" srcId="{28EF2FEE-EB1A-4B5B-8F2E-70C819C324AC}" destId="{F81268C9-6D5A-47A1-8BE9-571B0CA7AF0D}" srcOrd="0" destOrd="0" parTransId="{68DC0D92-4F32-4D18-9CDA-994378D1AD8D}" sibTransId="{DA4607D8-963C-4237-9B84-3B9B15F048FA}"/>
    <dgm:cxn modelId="{F7268352-A63F-4197-8614-03E984028157}" srcId="{28EF2FEE-EB1A-4B5B-8F2E-70C819C324AC}" destId="{83E0730F-F3EA-442B-9465-C4BF51E6C6F0}" srcOrd="1" destOrd="0" parTransId="{4D8CAC42-EFB3-449C-8554-1EC92338D6BB}" sibTransId="{98B23B9C-1B62-4C5A-B05B-03986E8609E1}"/>
    <dgm:cxn modelId="{CDC65758-3392-41B4-93F4-8CACDE9D6047}" srcId="{28EF2FEE-EB1A-4B5B-8F2E-70C819C324AC}" destId="{2FB4DF85-27E5-4BA9-81DB-C04EB185A359}" srcOrd="2" destOrd="0" parTransId="{F2AC1A7D-E403-4D23-9221-095F64E6874B}" sibTransId="{27E430B0-B8CB-457D-B297-629DA39DAE82}"/>
    <dgm:cxn modelId="{93B48479-FE5C-4052-B71A-F201099CD698}" type="presOf" srcId="{3937265A-A4F0-4C0E-9F26-13F007F95773}" destId="{DEC460DD-6AE0-4319-A66C-619251545B87}" srcOrd="0" destOrd="3" presId="urn:microsoft.com/office/officeart/2005/8/layout/vList5"/>
    <dgm:cxn modelId="{EE9D9979-E95D-4BA7-8A81-490B84B355DB}" type="presOf" srcId="{F81268C9-6D5A-47A1-8BE9-571B0CA7AF0D}" destId="{DEC460DD-6AE0-4319-A66C-619251545B87}" srcOrd="0" destOrd="0" presId="urn:microsoft.com/office/officeart/2005/8/layout/vList5"/>
    <dgm:cxn modelId="{3DB5D0B6-F58B-424F-A589-6E0D7483AAAA}" type="presOf" srcId="{2FB4DF85-27E5-4BA9-81DB-C04EB185A359}" destId="{DEC460DD-6AE0-4319-A66C-619251545B87}" srcOrd="0" destOrd="2" presId="urn:microsoft.com/office/officeart/2005/8/layout/vList5"/>
    <dgm:cxn modelId="{5EC738F6-AFC1-49C5-B82B-690073DBFED9}" type="presOf" srcId="{48A08D8E-FEB5-4B25-9176-3D63B82AF4F7}" destId="{6901721B-8B65-4FF9-95B7-6B2DDD98BF4D}" srcOrd="0" destOrd="0" presId="urn:microsoft.com/office/officeart/2005/8/layout/vList5"/>
    <dgm:cxn modelId="{939428F9-7B4C-4443-BEFB-F9A73E308892}" srcId="{28EF2FEE-EB1A-4B5B-8F2E-70C819C324AC}" destId="{3937265A-A4F0-4C0E-9F26-13F007F95773}" srcOrd="3" destOrd="0" parTransId="{5B120932-052A-4163-B207-CE777A8B3399}" sibTransId="{03050AE2-0693-43B5-8961-DA02C3B3448C}"/>
    <dgm:cxn modelId="{5EA93C69-2402-473D-8FFE-682122844927}" type="presParOf" srcId="{6901721B-8B65-4FF9-95B7-6B2DDD98BF4D}" destId="{30889F2D-0D0D-4C42-92AE-C7D8A1766273}" srcOrd="0" destOrd="0" presId="urn:microsoft.com/office/officeart/2005/8/layout/vList5"/>
    <dgm:cxn modelId="{799F53B2-226E-4733-8992-7E87F96E604C}" type="presParOf" srcId="{30889F2D-0D0D-4C42-92AE-C7D8A1766273}" destId="{C2215B57-6B5B-43DD-9C67-8A1877D243CA}" srcOrd="0" destOrd="0" presId="urn:microsoft.com/office/officeart/2005/8/layout/vList5"/>
    <dgm:cxn modelId="{BB95004F-D7C2-428E-B585-23BD14AD10F6}" type="presParOf" srcId="{30889F2D-0D0D-4C42-92AE-C7D8A1766273}" destId="{DEC460DD-6AE0-4319-A66C-619251545B87}"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A08D8E-FEB5-4B25-9176-3D63B82AF4F7}"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B3139849-DBB2-4706-A840-0A724C8CBCDD}">
      <dgm:prSet/>
      <dgm:spPr>
        <a:solidFill>
          <a:srgbClr val="469067"/>
        </a:solidFill>
      </dgm:spPr>
      <dgm:t>
        <a:bodyPr/>
        <a:lstStyle/>
        <a:p>
          <a:pPr algn="l" rtl="0"/>
          <a:r>
            <a:rPr lang="en-US" b="1"/>
            <a:t>Mutual Performance Monitoring</a:t>
          </a:r>
        </a:p>
      </dgm:t>
    </dgm:pt>
    <dgm:pt modelId="{72FF92C9-9F44-4E01-89BD-FEC550D8A06E}" type="parTrans" cxnId="{37F63628-3CF5-439E-B06E-D7A5F0297C2F}">
      <dgm:prSet/>
      <dgm:spPr/>
      <dgm:t>
        <a:bodyPr/>
        <a:lstStyle/>
        <a:p>
          <a:endParaRPr lang="en-US"/>
        </a:p>
      </dgm:t>
    </dgm:pt>
    <dgm:pt modelId="{4DA15273-930C-4674-BE66-E4E816631A75}" type="sibTrans" cxnId="{37F63628-3CF5-439E-B06E-D7A5F0297C2F}">
      <dgm:prSet/>
      <dgm:spPr/>
      <dgm:t>
        <a:bodyPr/>
        <a:lstStyle/>
        <a:p>
          <a:endParaRPr lang="en-US"/>
        </a:p>
      </dgm:t>
    </dgm:pt>
    <dgm:pt modelId="{B8BE08A8-799E-4212-BF0B-E92681E93162}">
      <dgm:prSet custT="1"/>
      <dgm:spPr/>
      <dgm:t>
        <a:bodyPr/>
        <a:lstStyle/>
        <a:p>
          <a:pPr rtl="0"/>
          <a:r>
            <a:rPr lang="en-US" sz="2100" b="1"/>
            <a:t>Every team member is aware of team’s progress</a:t>
          </a:r>
        </a:p>
      </dgm:t>
    </dgm:pt>
    <dgm:pt modelId="{B136F859-7523-48DC-A623-923BCB26B5C3}" type="parTrans" cxnId="{88BC1FDE-EEEB-40AD-8708-5B0D349A3E23}">
      <dgm:prSet/>
      <dgm:spPr/>
      <dgm:t>
        <a:bodyPr/>
        <a:lstStyle/>
        <a:p>
          <a:endParaRPr lang="en-US"/>
        </a:p>
      </dgm:t>
    </dgm:pt>
    <dgm:pt modelId="{B0137207-1AB7-4EDE-9AFF-399C73193A23}" type="sibTrans" cxnId="{88BC1FDE-EEEB-40AD-8708-5B0D349A3E23}">
      <dgm:prSet/>
      <dgm:spPr/>
      <dgm:t>
        <a:bodyPr/>
        <a:lstStyle/>
        <a:p>
          <a:endParaRPr lang="en-US"/>
        </a:p>
      </dgm:t>
    </dgm:pt>
    <dgm:pt modelId="{5034BABB-758E-48F2-913D-C3E256BD01F0}">
      <dgm:prSet custT="1"/>
      <dgm:spPr/>
      <dgm:t>
        <a:bodyPr/>
        <a:lstStyle/>
        <a:p>
          <a:pPr rtl="0"/>
          <a:r>
            <a:rPr lang="en-US" sz="2100" b="1"/>
            <a:t>Every team member speaks up to prevent errors </a:t>
          </a:r>
        </a:p>
      </dgm:t>
    </dgm:pt>
    <dgm:pt modelId="{A0E6E1DF-5792-4F8B-8B32-2FC7E485F6AD}" type="parTrans" cxnId="{891039BC-2580-4DB1-96D8-4BE5E7A4D91D}">
      <dgm:prSet/>
      <dgm:spPr/>
      <dgm:t>
        <a:bodyPr/>
        <a:lstStyle/>
        <a:p>
          <a:endParaRPr lang="en-US"/>
        </a:p>
      </dgm:t>
    </dgm:pt>
    <dgm:pt modelId="{0619BE48-B5D7-4249-A109-0E5909B49ED0}" type="sibTrans" cxnId="{891039BC-2580-4DB1-96D8-4BE5E7A4D91D}">
      <dgm:prSet/>
      <dgm:spPr/>
      <dgm:t>
        <a:bodyPr/>
        <a:lstStyle/>
        <a:p>
          <a:endParaRPr lang="en-US"/>
        </a:p>
      </dgm:t>
    </dgm:pt>
    <dgm:pt modelId="{F343B9A2-35CD-4E60-B53A-EE40A07B0DDD}">
      <dgm:prSet custT="1"/>
      <dgm:spPr/>
      <dgm:t>
        <a:bodyPr/>
        <a:lstStyle/>
        <a:p>
          <a:pPr rtl="0"/>
          <a:r>
            <a:rPr lang="en-US" sz="2100" b="1"/>
            <a:t>Team members give and receive feedback in an atmosphere of psychological safety. </a:t>
          </a:r>
        </a:p>
      </dgm:t>
    </dgm:pt>
    <dgm:pt modelId="{C7632D60-0332-40E5-9B01-5BFF963117DD}" type="parTrans" cxnId="{E7D3809D-81C5-475C-8440-5A7A8D64E80D}">
      <dgm:prSet/>
      <dgm:spPr/>
      <dgm:t>
        <a:bodyPr/>
        <a:lstStyle/>
        <a:p>
          <a:endParaRPr lang="en-US"/>
        </a:p>
      </dgm:t>
    </dgm:pt>
    <dgm:pt modelId="{2E42DF40-C7D9-4144-8338-D3EE2EB9D48D}" type="sibTrans" cxnId="{E7D3809D-81C5-475C-8440-5A7A8D64E80D}">
      <dgm:prSet/>
      <dgm:spPr/>
      <dgm:t>
        <a:bodyPr/>
        <a:lstStyle/>
        <a:p>
          <a:endParaRPr lang="en-US"/>
        </a:p>
      </dgm:t>
    </dgm:pt>
    <dgm:pt modelId="{6901721B-8B65-4FF9-95B7-6B2DDD98BF4D}" type="pres">
      <dgm:prSet presAssocID="{48A08D8E-FEB5-4B25-9176-3D63B82AF4F7}" presName="Name0" presStyleCnt="0">
        <dgm:presLayoutVars>
          <dgm:dir/>
          <dgm:animLvl val="lvl"/>
          <dgm:resizeHandles val="exact"/>
        </dgm:presLayoutVars>
      </dgm:prSet>
      <dgm:spPr/>
    </dgm:pt>
    <dgm:pt modelId="{6A470F17-C3CC-4BA2-9956-294FD822D67B}" type="pres">
      <dgm:prSet presAssocID="{B3139849-DBB2-4706-A840-0A724C8CBCDD}" presName="linNode" presStyleCnt="0"/>
      <dgm:spPr/>
    </dgm:pt>
    <dgm:pt modelId="{3E2BEE72-6E7A-4E2B-8972-EA13551782A7}" type="pres">
      <dgm:prSet presAssocID="{B3139849-DBB2-4706-A840-0A724C8CBCDD}" presName="parentText" presStyleLbl="node1" presStyleIdx="0" presStyleCnt="1" custScaleY="64997">
        <dgm:presLayoutVars>
          <dgm:chMax val="1"/>
          <dgm:bulletEnabled val="1"/>
        </dgm:presLayoutVars>
      </dgm:prSet>
      <dgm:spPr/>
    </dgm:pt>
    <dgm:pt modelId="{E66E2677-59FC-4255-AF1F-326118E94B1F}" type="pres">
      <dgm:prSet presAssocID="{B3139849-DBB2-4706-A840-0A724C8CBCDD}" presName="descendantText" presStyleLbl="alignAccFollowNode1" presStyleIdx="0" presStyleCnt="1" custScaleY="74497">
        <dgm:presLayoutVars>
          <dgm:bulletEnabled val="1"/>
        </dgm:presLayoutVars>
      </dgm:prSet>
      <dgm:spPr/>
    </dgm:pt>
  </dgm:ptLst>
  <dgm:cxnLst>
    <dgm:cxn modelId="{37F63628-3CF5-439E-B06E-D7A5F0297C2F}" srcId="{48A08D8E-FEB5-4B25-9176-3D63B82AF4F7}" destId="{B3139849-DBB2-4706-A840-0A724C8CBCDD}" srcOrd="0" destOrd="0" parTransId="{72FF92C9-9F44-4E01-89BD-FEC550D8A06E}" sibTransId="{4DA15273-930C-4674-BE66-E4E816631A75}"/>
    <dgm:cxn modelId="{295F052F-6574-4623-AC30-07C52CD67CED}" type="presOf" srcId="{F343B9A2-35CD-4E60-B53A-EE40A07B0DDD}" destId="{E66E2677-59FC-4255-AF1F-326118E94B1F}" srcOrd="0" destOrd="2" presId="urn:microsoft.com/office/officeart/2005/8/layout/vList5"/>
    <dgm:cxn modelId="{62EB7931-8F30-45E1-8C85-9D01BE536A3A}" type="presOf" srcId="{B8BE08A8-799E-4212-BF0B-E92681E93162}" destId="{E66E2677-59FC-4255-AF1F-326118E94B1F}" srcOrd="0" destOrd="0" presId="urn:microsoft.com/office/officeart/2005/8/layout/vList5"/>
    <dgm:cxn modelId="{89638862-9B4D-4030-8F10-CA4194717F33}" type="presOf" srcId="{5034BABB-758E-48F2-913D-C3E256BD01F0}" destId="{E66E2677-59FC-4255-AF1F-326118E94B1F}" srcOrd="0" destOrd="1" presId="urn:microsoft.com/office/officeart/2005/8/layout/vList5"/>
    <dgm:cxn modelId="{C22C6A76-9E18-44B2-85A5-D9A3A1FE22FA}" type="presOf" srcId="{B3139849-DBB2-4706-A840-0A724C8CBCDD}" destId="{3E2BEE72-6E7A-4E2B-8972-EA13551782A7}" srcOrd="0" destOrd="0" presId="urn:microsoft.com/office/officeart/2005/8/layout/vList5"/>
    <dgm:cxn modelId="{E7D3809D-81C5-475C-8440-5A7A8D64E80D}" srcId="{B3139849-DBB2-4706-A840-0A724C8CBCDD}" destId="{F343B9A2-35CD-4E60-B53A-EE40A07B0DDD}" srcOrd="2" destOrd="0" parTransId="{C7632D60-0332-40E5-9B01-5BFF963117DD}" sibTransId="{2E42DF40-C7D9-4144-8338-D3EE2EB9D48D}"/>
    <dgm:cxn modelId="{891039BC-2580-4DB1-96D8-4BE5E7A4D91D}" srcId="{B3139849-DBB2-4706-A840-0A724C8CBCDD}" destId="{5034BABB-758E-48F2-913D-C3E256BD01F0}" srcOrd="1" destOrd="0" parTransId="{A0E6E1DF-5792-4F8B-8B32-2FC7E485F6AD}" sibTransId="{0619BE48-B5D7-4249-A109-0E5909B49ED0}"/>
    <dgm:cxn modelId="{88BC1FDE-EEEB-40AD-8708-5B0D349A3E23}" srcId="{B3139849-DBB2-4706-A840-0A724C8CBCDD}" destId="{B8BE08A8-799E-4212-BF0B-E92681E93162}" srcOrd="0" destOrd="0" parTransId="{B136F859-7523-48DC-A623-923BCB26B5C3}" sibTransId="{B0137207-1AB7-4EDE-9AFF-399C73193A23}"/>
    <dgm:cxn modelId="{5EC738F6-AFC1-49C5-B82B-690073DBFED9}" type="presOf" srcId="{48A08D8E-FEB5-4B25-9176-3D63B82AF4F7}" destId="{6901721B-8B65-4FF9-95B7-6B2DDD98BF4D}" srcOrd="0" destOrd="0" presId="urn:microsoft.com/office/officeart/2005/8/layout/vList5"/>
    <dgm:cxn modelId="{1AED2B9A-BCEB-4125-A24B-8547423F6472}" type="presParOf" srcId="{6901721B-8B65-4FF9-95B7-6B2DDD98BF4D}" destId="{6A470F17-C3CC-4BA2-9956-294FD822D67B}" srcOrd="0" destOrd="0" presId="urn:microsoft.com/office/officeart/2005/8/layout/vList5"/>
    <dgm:cxn modelId="{AF6C9EBF-4221-4249-A619-AC8F24A7D5F4}" type="presParOf" srcId="{6A470F17-C3CC-4BA2-9956-294FD822D67B}" destId="{3E2BEE72-6E7A-4E2B-8972-EA13551782A7}" srcOrd="0" destOrd="0" presId="urn:microsoft.com/office/officeart/2005/8/layout/vList5"/>
    <dgm:cxn modelId="{3BDDC695-454C-4E29-9616-ECE2D78DCCA4}" type="presParOf" srcId="{6A470F17-C3CC-4BA2-9956-294FD822D67B}" destId="{E66E2677-59FC-4255-AF1F-326118E94B1F}"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A08D8E-FEB5-4B25-9176-3D63B82AF4F7}"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0F18F9EE-0410-46A8-9304-E059C5DDFE25}">
      <dgm:prSet custT="1"/>
      <dgm:spPr>
        <a:solidFill>
          <a:srgbClr val="4E977B"/>
        </a:solidFill>
      </dgm:spPr>
      <dgm:t>
        <a:bodyPr/>
        <a:lstStyle/>
        <a:p>
          <a:pPr algn="l" rtl="0"/>
          <a:r>
            <a:rPr lang="en-US" sz="2100" b="1"/>
            <a:t>Backup Behavior</a:t>
          </a:r>
          <a:r>
            <a:rPr lang="en-US" sz="2100" b="1">
              <a:latin typeface="Calibri Light" panose="020F0302020204030204"/>
            </a:rPr>
            <a:t> </a:t>
          </a:r>
          <a:endParaRPr lang="en-US" sz="2100" b="1"/>
        </a:p>
      </dgm:t>
    </dgm:pt>
    <dgm:pt modelId="{EFF7924A-67CE-46AD-A232-018B2FEE0D16}" type="parTrans" cxnId="{2ED78BDA-7E5B-4AE5-91D0-0ABAF9A40F1A}">
      <dgm:prSet/>
      <dgm:spPr/>
      <dgm:t>
        <a:bodyPr/>
        <a:lstStyle/>
        <a:p>
          <a:endParaRPr lang="en-US"/>
        </a:p>
      </dgm:t>
    </dgm:pt>
    <dgm:pt modelId="{E0737321-ACA4-4C1F-9C13-A7B230410F31}" type="sibTrans" cxnId="{2ED78BDA-7E5B-4AE5-91D0-0ABAF9A40F1A}">
      <dgm:prSet/>
      <dgm:spPr/>
      <dgm:t>
        <a:bodyPr/>
        <a:lstStyle/>
        <a:p>
          <a:endParaRPr lang="en-US"/>
        </a:p>
      </dgm:t>
    </dgm:pt>
    <dgm:pt modelId="{50A3BC86-04F0-489B-85B2-E0CD76D89A83}">
      <dgm:prSet custT="1"/>
      <dgm:spPr/>
      <dgm:t>
        <a:bodyPr/>
        <a:lstStyle/>
        <a:p>
          <a:pPr rtl="0"/>
          <a:r>
            <a:rPr lang="en-US" sz="2100" b="1"/>
            <a:t>Team members step in to help when there is a workload imbalance</a:t>
          </a:r>
        </a:p>
      </dgm:t>
    </dgm:pt>
    <dgm:pt modelId="{246B798B-21A0-4352-9E77-8EBAD3B0458F}" type="parTrans" cxnId="{ABF36156-78D2-410E-97D9-91DF05D3EB21}">
      <dgm:prSet/>
      <dgm:spPr/>
      <dgm:t>
        <a:bodyPr/>
        <a:lstStyle/>
        <a:p>
          <a:endParaRPr lang="en-US"/>
        </a:p>
      </dgm:t>
    </dgm:pt>
    <dgm:pt modelId="{79E3D484-BC5B-4BD8-98E4-06BABD668591}" type="sibTrans" cxnId="{ABF36156-78D2-410E-97D9-91DF05D3EB21}">
      <dgm:prSet/>
      <dgm:spPr/>
      <dgm:t>
        <a:bodyPr/>
        <a:lstStyle/>
        <a:p>
          <a:endParaRPr lang="en-US"/>
        </a:p>
      </dgm:t>
    </dgm:pt>
    <dgm:pt modelId="{ADCE1524-683B-40D2-A20A-52874F49E123}">
      <dgm:prSet custT="1"/>
      <dgm:spPr/>
      <dgm:t>
        <a:bodyPr/>
        <a:lstStyle/>
        <a:p>
          <a:pPr rtl="0"/>
          <a:r>
            <a:rPr lang="en-US" sz="2100" b="1"/>
            <a:t>Team members can ask for help when it is needed</a:t>
          </a:r>
        </a:p>
      </dgm:t>
    </dgm:pt>
    <dgm:pt modelId="{CF74858E-1F6C-4522-BF79-C6254BA94C71}" type="parTrans" cxnId="{0C21EA5F-6A00-44B8-94D0-E980A4C7E2BB}">
      <dgm:prSet/>
      <dgm:spPr/>
      <dgm:t>
        <a:bodyPr/>
        <a:lstStyle/>
        <a:p>
          <a:endParaRPr lang="en-US"/>
        </a:p>
      </dgm:t>
    </dgm:pt>
    <dgm:pt modelId="{E9DAC41A-F41B-44FA-A659-2B97FCE8E6A2}" type="sibTrans" cxnId="{0C21EA5F-6A00-44B8-94D0-E980A4C7E2BB}">
      <dgm:prSet/>
      <dgm:spPr/>
      <dgm:t>
        <a:bodyPr/>
        <a:lstStyle/>
        <a:p>
          <a:endParaRPr lang="en-US"/>
        </a:p>
      </dgm:t>
    </dgm:pt>
    <dgm:pt modelId="{6901721B-8B65-4FF9-95B7-6B2DDD98BF4D}" type="pres">
      <dgm:prSet presAssocID="{48A08D8E-FEB5-4B25-9176-3D63B82AF4F7}" presName="Name0" presStyleCnt="0">
        <dgm:presLayoutVars>
          <dgm:dir/>
          <dgm:animLvl val="lvl"/>
          <dgm:resizeHandles val="exact"/>
        </dgm:presLayoutVars>
      </dgm:prSet>
      <dgm:spPr/>
    </dgm:pt>
    <dgm:pt modelId="{717DD636-DE87-4461-BBF8-9F80F5BAD501}" type="pres">
      <dgm:prSet presAssocID="{0F18F9EE-0410-46A8-9304-E059C5DDFE25}" presName="linNode" presStyleCnt="0"/>
      <dgm:spPr/>
    </dgm:pt>
    <dgm:pt modelId="{933A6F15-495D-4519-AF05-0BF7D4D1332A}" type="pres">
      <dgm:prSet presAssocID="{0F18F9EE-0410-46A8-9304-E059C5DDFE25}" presName="parentText" presStyleLbl="node1" presStyleIdx="0" presStyleCnt="1" custScaleY="46064" custLinFactNeighborX="-1569" custLinFactNeighborY="-633">
        <dgm:presLayoutVars>
          <dgm:chMax val="1"/>
          <dgm:bulletEnabled val="1"/>
        </dgm:presLayoutVars>
      </dgm:prSet>
      <dgm:spPr/>
    </dgm:pt>
    <dgm:pt modelId="{D372F226-4265-45AA-AB02-302B930464A6}" type="pres">
      <dgm:prSet presAssocID="{0F18F9EE-0410-46A8-9304-E059C5DDFE25}" presName="descendantText" presStyleLbl="alignAccFollowNode1" presStyleIdx="0" presStyleCnt="1" custScaleY="49472" custLinFactNeighborX="5441" custLinFactNeighborY="320">
        <dgm:presLayoutVars>
          <dgm:bulletEnabled val="1"/>
        </dgm:presLayoutVars>
      </dgm:prSet>
      <dgm:spPr/>
    </dgm:pt>
  </dgm:ptLst>
  <dgm:cxnLst>
    <dgm:cxn modelId="{61919014-0F0E-41FA-BAC6-F7B3A37EAF6B}" type="presOf" srcId="{ADCE1524-683B-40D2-A20A-52874F49E123}" destId="{D372F226-4265-45AA-AB02-302B930464A6}" srcOrd="0" destOrd="1" presId="urn:microsoft.com/office/officeart/2005/8/layout/vList5"/>
    <dgm:cxn modelId="{488BD415-77B2-4FF4-B572-CE279F559F2F}" type="presOf" srcId="{50A3BC86-04F0-489B-85B2-E0CD76D89A83}" destId="{D372F226-4265-45AA-AB02-302B930464A6}" srcOrd="0" destOrd="0" presId="urn:microsoft.com/office/officeart/2005/8/layout/vList5"/>
    <dgm:cxn modelId="{0C21EA5F-6A00-44B8-94D0-E980A4C7E2BB}" srcId="{0F18F9EE-0410-46A8-9304-E059C5DDFE25}" destId="{ADCE1524-683B-40D2-A20A-52874F49E123}" srcOrd="1" destOrd="0" parTransId="{CF74858E-1F6C-4522-BF79-C6254BA94C71}" sibTransId="{E9DAC41A-F41B-44FA-A659-2B97FCE8E6A2}"/>
    <dgm:cxn modelId="{ABF36156-78D2-410E-97D9-91DF05D3EB21}" srcId="{0F18F9EE-0410-46A8-9304-E059C5DDFE25}" destId="{50A3BC86-04F0-489B-85B2-E0CD76D89A83}" srcOrd="0" destOrd="0" parTransId="{246B798B-21A0-4352-9E77-8EBAD3B0458F}" sibTransId="{79E3D484-BC5B-4BD8-98E4-06BABD668591}"/>
    <dgm:cxn modelId="{2ED78BDA-7E5B-4AE5-91D0-0ABAF9A40F1A}" srcId="{48A08D8E-FEB5-4B25-9176-3D63B82AF4F7}" destId="{0F18F9EE-0410-46A8-9304-E059C5DDFE25}" srcOrd="0" destOrd="0" parTransId="{EFF7924A-67CE-46AD-A232-018B2FEE0D16}" sibTransId="{E0737321-ACA4-4C1F-9C13-A7B230410F31}"/>
    <dgm:cxn modelId="{E30863ED-4D56-4B7E-BB2B-B69B973E01D0}" type="presOf" srcId="{0F18F9EE-0410-46A8-9304-E059C5DDFE25}" destId="{933A6F15-495D-4519-AF05-0BF7D4D1332A}" srcOrd="0" destOrd="0" presId="urn:microsoft.com/office/officeart/2005/8/layout/vList5"/>
    <dgm:cxn modelId="{5EC738F6-AFC1-49C5-B82B-690073DBFED9}" type="presOf" srcId="{48A08D8E-FEB5-4B25-9176-3D63B82AF4F7}" destId="{6901721B-8B65-4FF9-95B7-6B2DDD98BF4D}" srcOrd="0" destOrd="0" presId="urn:microsoft.com/office/officeart/2005/8/layout/vList5"/>
    <dgm:cxn modelId="{FDC8D00D-7A04-4404-9ACB-D7A39E1358EC}" type="presParOf" srcId="{6901721B-8B65-4FF9-95B7-6B2DDD98BF4D}" destId="{717DD636-DE87-4461-BBF8-9F80F5BAD501}" srcOrd="0" destOrd="0" presId="urn:microsoft.com/office/officeart/2005/8/layout/vList5"/>
    <dgm:cxn modelId="{6E40D496-8ACF-4B83-904B-4F03EFA25B62}" type="presParOf" srcId="{717DD636-DE87-4461-BBF8-9F80F5BAD501}" destId="{933A6F15-495D-4519-AF05-0BF7D4D1332A}" srcOrd="0" destOrd="0" presId="urn:microsoft.com/office/officeart/2005/8/layout/vList5"/>
    <dgm:cxn modelId="{28EBD69B-89F3-40BB-A087-972523658A3E}" type="presParOf" srcId="{717DD636-DE87-4461-BBF8-9F80F5BAD501}" destId="{D372F226-4265-45AA-AB02-302B930464A6}"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8A08D8E-FEB5-4B25-9176-3D63B82AF4F7}"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F21C925A-39AF-43FC-B381-CA30822244AB}">
      <dgm:prSet custT="1"/>
      <dgm:spPr>
        <a:solidFill>
          <a:srgbClr val="579E8E"/>
        </a:solidFill>
      </dgm:spPr>
      <dgm:t>
        <a:bodyPr/>
        <a:lstStyle/>
        <a:p>
          <a:pPr algn="l" rtl="0"/>
          <a:r>
            <a:rPr lang="en-US" sz="2100" b="1">
              <a:latin typeface="Calibri" panose="020F0502020204030204" pitchFamily="34" charset="0"/>
              <a:cs typeface="Calibri" panose="020F0502020204030204" pitchFamily="34" charset="0"/>
            </a:rPr>
            <a:t>Adaptability</a:t>
          </a:r>
        </a:p>
      </dgm:t>
    </dgm:pt>
    <dgm:pt modelId="{F8A110AA-4239-4AEA-8DC0-B38D07B711B9}" type="parTrans" cxnId="{B3323E47-693B-4351-8750-7FA5019FCE54}">
      <dgm:prSet/>
      <dgm:spPr/>
      <dgm:t>
        <a:bodyPr/>
        <a:lstStyle/>
        <a:p>
          <a:endParaRPr lang="en-US"/>
        </a:p>
      </dgm:t>
    </dgm:pt>
    <dgm:pt modelId="{0CA12559-9F0D-41C5-9377-DB818B37005C}" type="sibTrans" cxnId="{B3323E47-693B-4351-8750-7FA5019FCE54}">
      <dgm:prSet/>
      <dgm:spPr/>
      <dgm:t>
        <a:bodyPr/>
        <a:lstStyle/>
        <a:p>
          <a:endParaRPr lang="en-US"/>
        </a:p>
      </dgm:t>
    </dgm:pt>
    <dgm:pt modelId="{518B5E7D-F28A-4A63-8CC5-07F605D3E43B}">
      <dgm:prSet custT="1"/>
      <dgm:spPr/>
      <dgm:t>
        <a:bodyPr/>
        <a:lstStyle/>
        <a:p>
          <a:pPr rtl="0"/>
          <a:r>
            <a:rPr lang="en-US" sz="2100" b="1"/>
            <a:t>Team members identify when conditions have shifted</a:t>
          </a:r>
        </a:p>
      </dgm:t>
    </dgm:pt>
    <dgm:pt modelId="{6BFD41D3-E23C-47F6-BCF4-075C3FEA0CB0}" type="parTrans" cxnId="{57971490-95D2-41E4-BF5A-B13D3E22EBAA}">
      <dgm:prSet/>
      <dgm:spPr/>
      <dgm:t>
        <a:bodyPr/>
        <a:lstStyle/>
        <a:p>
          <a:endParaRPr lang="en-US"/>
        </a:p>
      </dgm:t>
    </dgm:pt>
    <dgm:pt modelId="{1D580E0C-152A-4288-9F83-ECFAB4ACE619}" type="sibTrans" cxnId="{57971490-95D2-41E4-BF5A-B13D3E22EBAA}">
      <dgm:prSet/>
      <dgm:spPr/>
      <dgm:t>
        <a:bodyPr/>
        <a:lstStyle/>
        <a:p>
          <a:endParaRPr lang="en-US"/>
        </a:p>
      </dgm:t>
    </dgm:pt>
    <dgm:pt modelId="{F52DE71F-3A80-4862-88BE-E505A001429A}">
      <dgm:prSet custT="1"/>
      <dgm:spPr/>
      <dgm:t>
        <a:bodyPr/>
        <a:lstStyle/>
        <a:p>
          <a:pPr rtl="0"/>
          <a:r>
            <a:rPr lang="en-US" sz="2100" b="1"/>
            <a:t>Team members adjust the plan when needed </a:t>
          </a:r>
        </a:p>
      </dgm:t>
    </dgm:pt>
    <dgm:pt modelId="{330B2F26-BE75-47EB-9E60-824369D47B39}" type="parTrans" cxnId="{3A62EA19-87D2-4C7A-9D67-49FF0C0CC7F5}">
      <dgm:prSet/>
      <dgm:spPr/>
      <dgm:t>
        <a:bodyPr/>
        <a:lstStyle/>
        <a:p>
          <a:endParaRPr lang="en-US"/>
        </a:p>
      </dgm:t>
    </dgm:pt>
    <dgm:pt modelId="{24D52F03-F365-41CA-8E9D-E7B056D60E76}" type="sibTrans" cxnId="{3A62EA19-87D2-4C7A-9D67-49FF0C0CC7F5}">
      <dgm:prSet/>
      <dgm:spPr/>
      <dgm:t>
        <a:bodyPr/>
        <a:lstStyle/>
        <a:p>
          <a:endParaRPr lang="en-US"/>
        </a:p>
      </dgm:t>
    </dgm:pt>
    <dgm:pt modelId="{6901721B-8B65-4FF9-95B7-6B2DDD98BF4D}" type="pres">
      <dgm:prSet presAssocID="{48A08D8E-FEB5-4B25-9176-3D63B82AF4F7}" presName="Name0" presStyleCnt="0">
        <dgm:presLayoutVars>
          <dgm:dir/>
          <dgm:animLvl val="lvl"/>
          <dgm:resizeHandles val="exact"/>
        </dgm:presLayoutVars>
      </dgm:prSet>
      <dgm:spPr/>
    </dgm:pt>
    <dgm:pt modelId="{14056B94-8355-4A9E-A7B8-B799AACB73EF}" type="pres">
      <dgm:prSet presAssocID="{F21C925A-39AF-43FC-B381-CA30822244AB}" presName="linNode" presStyleCnt="0"/>
      <dgm:spPr/>
    </dgm:pt>
    <dgm:pt modelId="{7C2D9E2C-C402-494B-8709-70EB4AF24F27}" type="pres">
      <dgm:prSet presAssocID="{F21C925A-39AF-43FC-B381-CA30822244AB}" presName="parentText" presStyleLbl="node1" presStyleIdx="0" presStyleCnt="1" custScaleY="43887" custLinFactNeighborX="-293" custLinFactNeighborY="-2798">
        <dgm:presLayoutVars>
          <dgm:chMax val="1"/>
          <dgm:bulletEnabled val="1"/>
        </dgm:presLayoutVars>
      </dgm:prSet>
      <dgm:spPr/>
    </dgm:pt>
    <dgm:pt modelId="{59338954-519A-4038-96E8-8821D7F43717}" type="pres">
      <dgm:prSet presAssocID="{F21C925A-39AF-43FC-B381-CA30822244AB}" presName="descendantText" presStyleLbl="alignAccFollowNode1" presStyleIdx="0" presStyleCnt="1" custScaleY="47250" custLinFactNeighborX="-879" custLinFactNeighborY="-3498">
        <dgm:presLayoutVars>
          <dgm:bulletEnabled val="1"/>
        </dgm:presLayoutVars>
      </dgm:prSet>
      <dgm:spPr/>
    </dgm:pt>
  </dgm:ptLst>
  <dgm:cxnLst>
    <dgm:cxn modelId="{3A62EA19-87D2-4C7A-9D67-49FF0C0CC7F5}" srcId="{F21C925A-39AF-43FC-B381-CA30822244AB}" destId="{F52DE71F-3A80-4862-88BE-E505A001429A}" srcOrd="1" destOrd="0" parTransId="{330B2F26-BE75-47EB-9E60-824369D47B39}" sibTransId="{24D52F03-F365-41CA-8E9D-E7B056D60E76}"/>
    <dgm:cxn modelId="{75239920-815C-4EFD-9B53-D4CA0D236C31}" type="presOf" srcId="{F21C925A-39AF-43FC-B381-CA30822244AB}" destId="{7C2D9E2C-C402-494B-8709-70EB4AF24F27}" srcOrd="0" destOrd="0" presId="urn:microsoft.com/office/officeart/2005/8/layout/vList5"/>
    <dgm:cxn modelId="{B3323E47-693B-4351-8750-7FA5019FCE54}" srcId="{48A08D8E-FEB5-4B25-9176-3D63B82AF4F7}" destId="{F21C925A-39AF-43FC-B381-CA30822244AB}" srcOrd="0" destOrd="0" parTransId="{F8A110AA-4239-4AEA-8DC0-B38D07B711B9}" sibTransId="{0CA12559-9F0D-41C5-9377-DB818B37005C}"/>
    <dgm:cxn modelId="{916DB559-FCBA-492E-BAF3-005601784EED}" type="presOf" srcId="{F52DE71F-3A80-4862-88BE-E505A001429A}" destId="{59338954-519A-4038-96E8-8821D7F43717}" srcOrd="0" destOrd="1" presId="urn:microsoft.com/office/officeart/2005/8/layout/vList5"/>
    <dgm:cxn modelId="{57971490-95D2-41E4-BF5A-B13D3E22EBAA}" srcId="{F21C925A-39AF-43FC-B381-CA30822244AB}" destId="{518B5E7D-F28A-4A63-8CC5-07F605D3E43B}" srcOrd="0" destOrd="0" parTransId="{6BFD41D3-E23C-47F6-BCF4-075C3FEA0CB0}" sibTransId="{1D580E0C-152A-4288-9F83-ECFAB4ACE619}"/>
    <dgm:cxn modelId="{A0F7F796-CA2F-4DA8-AF56-998BC2D5B0C3}" type="presOf" srcId="{518B5E7D-F28A-4A63-8CC5-07F605D3E43B}" destId="{59338954-519A-4038-96E8-8821D7F43717}" srcOrd="0" destOrd="0" presId="urn:microsoft.com/office/officeart/2005/8/layout/vList5"/>
    <dgm:cxn modelId="{5EC738F6-AFC1-49C5-B82B-690073DBFED9}" type="presOf" srcId="{48A08D8E-FEB5-4B25-9176-3D63B82AF4F7}" destId="{6901721B-8B65-4FF9-95B7-6B2DDD98BF4D}" srcOrd="0" destOrd="0" presId="urn:microsoft.com/office/officeart/2005/8/layout/vList5"/>
    <dgm:cxn modelId="{88AA520A-9311-4829-8B7A-2D376A01A83E}" type="presParOf" srcId="{6901721B-8B65-4FF9-95B7-6B2DDD98BF4D}" destId="{14056B94-8355-4A9E-A7B8-B799AACB73EF}" srcOrd="0" destOrd="0" presId="urn:microsoft.com/office/officeart/2005/8/layout/vList5"/>
    <dgm:cxn modelId="{44227C20-C374-42FE-ABAE-ECD638D1EB2A}" type="presParOf" srcId="{14056B94-8355-4A9E-A7B8-B799AACB73EF}" destId="{7C2D9E2C-C402-494B-8709-70EB4AF24F27}" srcOrd="0" destOrd="0" presId="urn:microsoft.com/office/officeart/2005/8/layout/vList5"/>
    <dgm:cxn modelId="{97692305-7835-4F7C-BC76-EED01931F1B5}" type="presParOf" srcId="{14056B94-8355-4A9E-A7B8-B799AACB73EF}" destId="{59338954-519A-4038-96E8-8821D7F43717}"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8A08D8E-FEB5-4B25-9176-3D63B82AF4F7}"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FAF96B9C-3E26-4D17-9DC5-DBE59106E822}">
      <dgm:prSet custT="1"/>
      <dgm:spPr>
        <a:solidFill>
          <a:srgbClr val="62A39F"/>
        </a:solidFill>
      </dgm:spPr>
      <dgm:t>
        <a:bodyPr/>
        <a:lstStyle/>
        <a:p>
          <a:pPr algn="l" rtl="0"/>
          <a:r>
            <a:rPr lang="en-US" sz="2100" b="1">
              <a:latin typeface="Calibri" panose="020F0502020204030204" pitchFamily="34" charset="0"/>
              <a:cs typeface="Calibri" panose="020F0502020204030204" pitchFamily="34" charset="0"/>
            </a:rPr>
            <a:t>Team Orientation</a:t>
          </a:r>
        </a:p>
      </dgm:t>
    </dgm:pt>
    <dgm:pt modelId="{6260E69D-67D7-4BC3-91A6-F26605405073}" type="parTrans" cxnId="{0A7691B3-F66D-4E08-BE79-138142CFA9AE}">
      <dgm:prSet/>
      <dgm:spPr/>
      <dgm:t>
        <a:bodyPr/>
        <a:lstStyle/>
        <a:p>
          <a:endParaRPr lang="en-US"/>
        </a:p>
      </dgm:t>
    </dgm:pt>
    <dgm:pt modelId="{770B811E-9E06-48D3-A958-E90719482E65}" type="sibTrans" cxnId="{0A7691B3-F66D-4E08-BE79-138142CFA9AE}">
      <dgm:prSet/>
      <dgm:spPr/>
      <dgm:t>
        <a:bodyPr/>
        <a:lstStyle/>
        <a:p>
          <a:endParaRPr lang="en-US"/>
        </a:p>
      </dgm:t>
    </dgm:pt>
    <dgm:pt modelId="{68372AFC-8D65-4450-8A51-051424CBCC83}">
      <dgm:prSet custT="1"/>
      <dgm:spPr/>
      <dgm:t>
        <a:bodyPr/>
        <a:lstStyle/>
        <a:p>
          <a:pPr rtl="0"/>
          <a:r>
            <a:rPr lang="en-US" sz="2100" b="1"/>
            <a:t>Positive attitude toward working with others</a:t>
          </a:r>
        </a:p>
      </dgm:t>
    </dgm:pt>
    <dgm:pt modelId="{AF35E2D4-13DB-43AC-A10B-634A55A1AB05}" type="parTrans" cxnId="{3C413933-5DCA-4DF2-B6DD-D1F840014C98}">
      <dgm:prSet/>
      <dgm:spPr/>
      <dgm:t>
        <a:bodyPr/>
        <a:lstStyle/>
        <a:p>
          <a:endParaRPr lang="en-US"/>
        </a:p>
      </dgm:t>
    </dgm:pt>
    <dgm:pt modelId="{0F28A4A1-3C04-4080-AD1A-C66801A869BB}" type="sibTrans" cxnId="{3C413933-5DCA-4DF2-B6DD-D1F840014C98}">
      <dgm:prSet/>
      <dgm:spPr/>
      <dgm:t>
        <a:bodyPr/>
        <a:lstStyle/>
        <a:p>
          <a:endParaRPr lang="en-US"/>
        </a:p>
      </dgm:t>
    </dgm:pt>
    <dgm:pt modelId="{7E7AC99F-2BA1-4D13-8CBA-C5BD90A334D7}">
      <dgm:prSet custT="1"/>
      <dgm:spPr/>
      <dgm:t>
        <a:bodyPr/>
        <a:lstStyle/>
        <a:p>
          <a:pPr rtl="0"/>
          <a:r>
            <a:rPr lang="en-US" sz="2100" b="1"/>
            <a:t>Belief in team’s work &amp; team’s goal over individual work &amp; goal</a:t>
          </a:r>
        </a:p>
      </dgm:t>
    </dgm:pt>
    <dgm:pt modelId="{E813E83B-3F5B-427F-989F-1A6A7CB9FB78}" type="parTrans" cxnId="{49AC0B4E-1A70-4A0C-A78C-3C47FF7DABE5}">
      <dgm:prSet/>
      <dgm:spPr/>
      <dgm:t>
        <a:bodyPr/>
        <a:lstStyle/>
        <a:p>
          <a:endParaRPr lang="en-US"/>
        </a:p>
      </dgm:t>
    </dgm:pt>
    <dgm:pt modelId="{F02CE568-400D-4B03-A7DE-F22A4AA729B5}" type="sibTrans" cxnId="{49AC0B4E-1A70-4A0C-A78C-3C47FF7DABE5}">
      <dgm:prSet/>
      <dgm:spPr/>
      <dgm:t>
        <a:bodyPr/>
        <a:lstStyle/>
        <a:p>
          <a:endParaRPr lang="en-US"/>
        </a:p>
      </dgm:t>
    </dgm:pt>
    <dgm:pt modelId="{6901721B-8B65-4FF9-95B7-6B2DDD98BF4D}" type="pres">
      <dgm:prSet presAssocID="{48A08D8E-FEB5-4B25-9176-3D63B82AF4F7}" presName="Name0" presStyleCnt="0">
        <dgm:presLayoutVars>
          <dgm:dir/>
          <dgm:animLvl val="lvl"/>
          <dgm:resizeHandles val="exact"/>
        </dgm:presLayoutVars>
      </dgm:prSet>
      <dgm:spPr/>
    </dgm:pt>
    <dgm:pt modelId="{BE177E73-09B7-4726-AD87-366D4F0B728E}" type="pres">
      <dgm:prSet presAssocID="{FAF96B9C-3E26-4D17-9DC5-DBE59106E822}" presName="linNode" presStyleCnt="0"/>
      <dgm:spPr/>
    </dgm:pt>
    <dgm:pt modelId="{E34A7A7E-8866-454A-BBFC-488E67812C60}" type="pres">
      <dgm:prSet presAssocID="{FAF96B9C-3E26-4D17-9DC5-DBE59106E822}" presName="parentText" presStyleLbl="node1" presStyleIdx="0" presStyleCnt="1" custScaleY="48598" custLinFactNeighborX="766" custLinFactNeighborY="3416">
        <dgm:presLayoutVars>
          <dgm:chMax val="1"/>
          <dgm:bulletEnabled val="1"/>
        </dgm:presLayoutVars>
      </dgm:prSet>
      <dgm:spPr/>
    </dgm:pt>
    <dgm:pt modelId="{775A9063-6EDF-4B38-A6E6-15A3DA196B93}" type="pres">
      <dgm:prSet presAssocID="{FAF96B9C-3E26-4D17-9DC5-DBE59106E822}" presName="descendantText" presStyleLbl="alignAccFollowNode1" presStyleIdx="0" presStyleCnt="1" custScaleY="52415" custLinFactNeighborX="1004" custLinFactNeighborY="3479">
        <dgm:presLayoutVars>
          <dgm:bulletEnabled val="1"/>
        </dgm:presLayoutVars>
      </dgm:prSet>
      <dgm:spPr/>
    </dgm:pt>
  </dgm:ptLst>
  <dgm:cxnLst>
    <dgm:cxn modelId="{7ABF9F14-5736-42A6-BAAB-30472D7ED50E}" type="presOf" srcId="{FAF96B9C-3E26-4D17-9DC5-DBE59106E822}" destId="{E34A7A7E-8866-454A-BBFC-488E67812C60}" srcOrd="0" destOrd="0" presId="urn:microsoft.com/office/officeart/2005/8/layout/vList5"/>
    <dgm:cxn modelId="{3C413933-5DCA-4DF2-B6DD-D1F840014C98}" srcId="{FAF96B9C-3E26-4D17-9DC5-DBE59106E822}" destId="{68372AFC-8D65-4450-8A51-051424CBCC83}" srcOrd="0" destOrd="0" parTransId="{AF35E2D4-13DB-43AC-A10B-634A55A1AB05}" sibTransId="{0F28A4A1-3C04-4080-AD1A-C66801A869BB}"/>
    <dgm:cxn modelId="{94FB8D3C-D337-459E-A577-61E4F8AA256B}" type="presOf" srcId="{68372AFC-8D65-4450-8A51-051424CBCC83}" destId="{775A9063-6EDF-4B38-A6E6-15A3DA196B93}" srcOrd="0" destOrd="0" presId="urn:microsoft.com/office/officeart/2005/8/layout/vList5"/>
    <dgm:cxn modelId="{FED76764-4BF7-4BC5-9297-1FE89220161C}" type="presOf" srcId="{7E7AC99F-2BA1-4D13-8CBA-C5BD90A334D7}" destId="{775A9063-6EDF-4B38-A6E6-15A3DA196B93}" srcOrd="0" destOrd="1" presId="urn:microsoft.com/office/officeart/2005/8/layout/vList5"/>
    <dgm:cxn modelId="{49AC0B4E-1A70-4A0C-A78C-3C47FF7DABE5}" srcId="{FAF96B9C-3E26-4D17-9DC5-DBE59106E822}" destId="{7E7AC99F-2BA1-4D13-8CBA-C5BD90A334D7}" srcOrd="1" destOrd="0" parTransId="{E813E83B-3F5B-427F-989F-1A6A7CB9FB78}" sibTransId="{F02CE568-400D-4B03-A7DE-F22A4AA729B5}"/>
    <dgm:cxn modelId="{0A7691B3-F66D-4E08-BE79-138142CFA9AE}" srcId="{48A08D8E-FEB5-4B25-9176-3D63B82AF4F7}" destId="{FAF96B9C-3E26-4D17-9DC5-DBE59106E822}" srcOrd="0" destOrd="0" parTransId="{6260E69D-67D7-4BC3-91A6-F26605405073}" sibTransId="{770B811E-9E06-48D3-A958-E90719482E65}"/>
    <dgm:cxn modelId="{5EC738F6-AFC1-49C5-B82B-690073DBFED9}" type="presOf" srcId="{48A08D8E-FEB5-4B25-9176-3D63B82AF4F7}" destId="{6901721B-8B65-4FF9-95B7-6B2DDD98BF4D}" srcOrd="0" destOrd="0" presId="urn:microsoft.com/office/officeart/2005/8/layout/vList5"/>
    <dgm:cxn modelId="{EB7FAEEE-12C0-484F-917D-EAAD204EB1A4}" type="presParOf" srcId="{6901721B-8B65-4FF9-95B7-6B2DDD98BF4D}" destId="{BE177E73-09B7-4726-AD87-366D4F0B728E}" srcOrd="0" destOrd="0" presId="urn:microsoft.com/office/officeart/2005/8/layout/vList5"/>
    <dgm:cxn modelId="{C9708EEE-7CC2-4A78-90FA-CAE09939F7ED}" type="presParOf" srcId="{BE177E73-09B7-4726-AD87-366D4F0B728E}" destId="{E34A7A7E-8866-454A-BBFC-488E67812C60}" srcOrd="0" destOrd="0" presId="urn:microsoft.com/office/officeart/2005/8/layout/vList5"/>
    <dgm:cxn modelId="{9588F318-CEE1-478D-A55C-969B8BEB0E40}" type="presParOf" srcId="{BE177E73-09B7-4726-AD87-366D4F0B728E}" destId="{775A9063-6EDF-4B38-A6E6-15A3DA196B93}"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59E0011-FD27-47C8-8301-A7544840D4D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03BEDCB0-8F74-4708-AE46-341D9AA7059B}">
      <dgm:prSet/>
      <dgm:spPr>
        <a:solidFill>
          <a:srgbClr val="3E8853"/>
        </a:solidFill>
      </dgm:spPr>
      <dgm:t>
        <a:bodyPr/>
        <a:lstStyle/>
        <a:p>
          <a:pPr rtl="0"/>
          <a:r>
            <a:rPr lang="en-US" b="1"/>
            <a:t>Shared Mental Models</a:t>
          </a:r>
        </a:p>
      </dgm:t>
    </dgm:pt>
    <dgm:pt modelId="{F3A5C90A-0248-46FF-ACB0-F7B49A284F74}" type="parTrans" cxnId="{91D9BF14-49F0-49F4-BF2B-114E8FD2A868}">
      <dgm:prSet/>
      <dgm:spPr/>
      <dgm:t>
        <a:bodyPr/>
        <a:lstStyle/>
        <a:p>
          <a:endParaRPr lang="en-US"/>
        </a:p>
      </dgm:t>
    </dgm:pt>
    <dgm:pt modelId="{069A8E16-E33D-4BD0-ACF1-C24BBF5F1620}" type="sibTrans" cxnId="{91D9BF14-49F0-49F4-BF2B-114E8FD2A868}">
      <dgm:prSet/>
      <dgm:spPr/>
      <dgm:t>
        <a:bodyPr/>
        <a:lstStyle/>
        <a:p>
          <a:endParaRPr lang="en-US"/>
        </a:p>
      </dgm:t>
    </dgm:pt>
    <dgm:pt modelId="{3F81CFFE-2B1E-4334-A7A3-7DDBE99DD5E5}">
      <dgm:prSet/>
      <dgm:spPr/>
      <dgm:t>
        <a:bodyPr/>
        <a:lstStyle/>
        <a:p>
          <a:pPr rtl="0">
            <a:buFont typeface="Arial" panose="020B0604020202020204" pitchFamily="34" charset="0"/>
            <a:buChar char="•"/>
          </a:pPr>
          <a:r>
            <a:rPr lang="en-US" b="1"/>
            <a:t>Understanding the team's overall task – including interdependencies</a:t>
          </a:r>
        </a:p>
      </dgm:t>
    </dgm:pt>
    <dgm:pt modelId="{9FE2B141-6E1C-4370-8746-43E33F1DAFBC}" type="parTrans" cxnId="{F9C55DCD-AF2C-4488-8D62-BC0AA65167F0}">
      <dgm:prSet/>
      <dgm:spPr/>
      <dgm:t>
        <a:bodyPr/>
        <a:lstStyle/>
        <a:p>
          <a:endParaRPr lang="en-US"/>
        </a:p>
      </dgm:t>
    </dgm:pt>
    <dgm:pt modelId="{834FB4E5-D329-4B76-AACD-8843A4148F86}" type="sibTrans" cxnId="{F9C55DCD-AF2C-4488-8D62-BC0AA65167F0}">
      <dgm:prSet/>
      <dgm:spPr/>
      <dgm:t>
        <a:bodyPr/>
        <a:lstStyle/>
        <a:p>
          <a:endParaRPr lang="en-US"/>
        </a:p>
      </dgm:t>
    </dgm:pt>
    <dgm:pt modelId="{15E6523C-F32F-4B8B-A6AC-EA6E6B47C0CB}">
      <dgm:prSet/>
      <dgm:spPr>
        <a:solidFill>
          <a:schemeClr val="accent3">
            <a:lumMod val="75000"/>
          </a:schemeClr>
        </a:solidFill>
      </dgm:spPr>
      <dgm:t>
        <a:bodyPr/>
        <a:lstStyle/>
        <a:p>
          <a:pPr rtl="0"/>
          <a:r>
            <a:rPr lang="en-US" b="1"/>
            <a:t>Mutual Trust</a:t>
          </a:r>
        </a:p>
      </dgm:t>
    </dgm:pt>
    <dgm:pt modelId="{80AF970B-67FD-4913-AF5C-7BB3DC9E59C5}" type="parTrans" cxnId="{5E006EBE-BDA9-4C2B-A33B-61945A70A5CC}">
      <dgm:prSet/>
      <dgm:spPr/>
      <dgm:t>
        <a:bodyPr/>
        <a:lstStyle/>
        <a:p>
          <a:endParaRPr lang="en-US"/>
        </a:p>
      </dgm:t>
    </dgm:pt>
    <dgm:pt modelId="{554CE14D-CECF-4005-80AB-5075648CCBDB}" type="sibTrans" cxnId="{5E006EBE-BDA9-4C2B-A33B-61945A70A5CC}">
      <dgm:prSet/>
      <dgm:spPr/>
      <dgm:t>
        <a:bodyPr/>
        <a:lstStyle/>
        <a:p>
          <a:endParaRPr lang="en-US"/>
        </a:p>
      </dgm:t>
    </dgm:pt>
    <dgm:pt modelId="{C36BA5E6-74A6-4063-9C56-95309AA3DBCC}">
      <dgm:prSet/>
      <dgm:spPr/>
      <dgm:t>
        <a:bodyPr/>
        <a:lstStyle/>
        <a:p>
          <a:pPr rtl="0"/>
          <a:r>
            <a:rPr lang="en-US" b="1"/>
            <a:t>Each team member is trustworthy as an individual </a:t>
          </a:r>
        </a:p>
        <a:p>
          <a:pPr rtl="0"/>
          <a:r>
            <a:rPr lang="en-US" b="1"/>
            <a:t>	</a:t>
          </a:r>
          <a:r>
            <a:rPr lang="en-US" b="1" i="1"/>
            <a:t>Being trustworthy requires honesty &amp; integrity, being transparent about your motivations, being capable in your role and delivering results (The Speed of Trust – Stephen MR Covey, 2006)</a:t>
          </a:r>
          <a:endParaRPr lang="en-US" b="1"/>
        </a:p>
      </dgm:t>
    </dgm:pt>
    <dgm:pt modelId="{E44C3C9B-3B93-445C-85A8-0CEBE9F6AE81}" type="parTrans" cxnId="{37DF6D54-4DB5-4324-9A1D-1D641A2399E3}">
      <dgm:prSet/>
      <dgm:spPr/>
      <dgm:t>
        <a:bodyPr/>
        <a:lstStyle/>
        <a:p>
          <a:endParaRPr lang="en-US"/>
        </a:p>
      </dgm:t>
    </dgm:pt>
    <dgm:pt modelId="{C33449F2-BCA0-458F-BF64-A5E41A3897AD}" type="sibTrans" cxnId="{37DF6D54-4DB5-4324-9A1D-1D641A2399E3}">
      <dgm:prSet/>
      <dgm:spPr/>
      <dgm:t>
        <a:bodyPr/>
        <a:lstStyle/>
        <a:p>
          <a:endParaRPr lang="en-US"/>
        </a:p>
      </dgm:t>
    </dgm:pt>
    <dgm:pt modelId="{E8EEDA18-7DB6-4A2A-A74D-8B791733C4B8}">
      <dgm:prSet/>
      <dgm:spPr>
        <a:solidFill>
          <a:schemeClr val="accent5">
            <a:lumMod val="60000"/>
            <a:lumOff val="40000"/>
          </a:schemeClr>
        </a:solidFill>
      </dgm:spPr>
      <dgm:t>
        <a:bodyPr/>
        <a:lstStyle/>
        <a:p>
          <a:pPr rtl="0"/>
          <a:r>
            <a:rPr lang="en-US" b="1"/>
            <a:t>Closed-Loop Communication</a:t>
          </a:r>
        </a:p>
      </dgm:t>
    </dgm:pt>
    <dgm:pt modelId="{0256C8C6-50AF-47C9-9080-B1EB5D934D5B}" type="parTrans" cxnId="{25086377-5037-4D59-8A14-20A0F405CE9E}">
      <dgm:prSet/>
      <dgm:spPr/>
      <dgm:t>
        <a:bodyPr/>
        <a:lstStyle/>
        <a:p>
          <a:endParaRPr lang="en-US"/>
        </a:p>
      </dgm:t>
    </dgm:pt>
    <dgm:pt modelId="{0AC75E10-8CAE-4433-BA0D-2FB6EBAF2180}" type="sibTrans" cxnId="{25086377-5037-4D59-8A14-20A0F405CE9E}">
      <dgm:prSet/>
      <dgm:spPr/>
      <dgm:t>
        <a:bodyPr/>
        <a:lstStyle/>
        <a:p>
          <a:endParaRPr lang="en-US"/>
        </a:p>
      </dgm:t>
    </dgm:pt>
    <dgm:pt modelId="{97EDC422-D64B-4D12-B7B7-8143326D2747}">
      <dgm:prSet/>
      <dgm:spPr/>
      <dgm:t>
        <a:bodyPr/>
        <a:lstStyle/>
        <a:p>
          <a:pPr rtl="0"/>
          <a:r>
            <a:rPr lang="en-US" b="1"/>
            <a:t>Team members acknowledge when a message is received and understood</a:t>
          </a:r>
        </a:p>
      </dgm:t>
    </dgm:pt>
    <dgm:pt modelId="{4337AA19-DEA4-4CFA-ACA3-2F866F473BED}" type="parTrans" cxnId="{094025CF-218F-44BE-A2A8-C089DA0A59D7}">
      <dgm:prSet/>
      <dgm:spPr/>
      <dgm:t>
        <a:bodyPr/>
        <a:lstStyle/>
        <a:p>
          <a:endParaRPr lang="en-US"/>
        </a:p>
      </dgm:t>
    </dgm:pt>
    <dgm:pt modelId="{FFBEDD1B-F602-4776-97ED-2DB16FE87A54}" type="sibTrans" cxnId="{094025CF-218F-44BE-A2A8-C089DA0A59D7}">
      <dgm:prSet/>
      <dgm:spPr/>
      <dgm:t>
        <a:bodyPr/>
        <a:lstStyle/>
        <a:p>
          <a:endParaRPr lang="en-US"/>
        </a:p>
      </dgm:t>
    </dgm:pt>
    <dgm:pt modelId="{5262DA93-E275-4667-862B-AA6F971344F3}">
      <dgm:prSet/>
      <dgm:spPr/>
      <dgm:t>
        <a:bodyPr/>
        <a:lstStyle/>
        <a:p>
          <a:pPr rtl="0"/>
          <a:r>
            <a:rPr lang="en-US" b="1"/>
            <a:t>Information is shared freely and completely within the team</a:t>
          </a:r>
        </a:p>
        <a:p>
          <a:pPr rtl="0"/>
          <a:r>
            <a:rPr lang="en-US" b="1"/>
            <a:t>Team members ensure that sent messages sent are received and understood</a:t>
          </a:r>
        </a:p>
      </dgm:t>
    </dgm:pt>
    <dgm:pt modelId="{BE95E7BC-EFF4-409E-ABD5-BEF1F44ACD61}" type="parTrans" cxnId="{31CA9846-B0E9-4A17-9570-E30A56B87130}">
      <dgm:prSet/>
      <dgm:spPr/>
      <dgm:t>
        <a:bodyPr/>
        <a:lstStyle/>
        <a:p>
          <a:endParaRPr lang="en-US"/>
        </a:p>
      </dgm:t>
    </dgm:pt>
    <dgm:pt modelId="{5C3F7FA3-06C9-4C66-8E7E-A5187F89DC82}" type="sibTrans" cxnId="{31CA9846-B0E9-4A17-9570-E30A56B87130}">
      <dgm:prSet/>
      <dgm:spPr/>
      <dgm:t>
        <a:bodyPr/>
        <a:lstStyle/>
        <a:p>
          <a:endParaRPr lang="en-US"/>
        </a:p>
      </dgm:t>
    </dgm:pt>
    <dgm:pt modelId="{BEAF878C-272F-4BF0-9F75-EA056665A25A}">
      <dgm:prSet/>
      <dgm:spPr/>
      <dgm:t>
        <a:bodyPr/>
        <a:lstStyle/>
        <a:p>
          <a:pPr rtl="0">
            <a:buFont typeface="Arial" panose="020B0604020202020204" pitchFamily="34" charset="0"/>
            <a:buChar char="•"/>
          </a:pPr>
          <a:r>
            <a:rPr lang="en-US" b="1"/>
            <a:t>Understanding the immediate and long-term goals</a:t>
          </a:r>
        </a:p>
      </dgm:t>
    </dgm:pt>
    <dgm:pt modelId="{3884A6B9-E5E5-48A5-B5C9-6BA308DF55EB}" type="parTrans" cxnId="{6FE7E879-BB90-4ACC-B983-041565BDABC4}">
      <dgm:prSet/>
      <dgm:spPr/>
      <dgm:t>
        <a:bodyPr/>
        <a:lstStyle/>
        <a:p>
          <a:endParaRPr lang="en-US"/>
        </a:p>
      </dgm:t>
    </dgm:pt>
    <dgm:pt modelId="{2306268D-5EB6-4551-B07B-BE32843134C0}" type="sibTrans" cxnId="{6FE7E879-BB90-4ACC-B983-041565BDABC4}">
      <dgm:prSet/>
      <dgm:spPr/>
      <dgm:t>
        <a:bodyPr/>
        <a:lstStyle/>
        <a:p>
          <a:endParaRPr lang="en-US"/>
        </a:p>
      </dgm:t>
    </dgm:pt>
    <dgm:pt modelId="{BCE472B3-6417-4BC2-A226-1F6D4E8B9CFE}">
      <dgm:prSet/>
      <dgm:spPr/>
      <dgm:t>
        <a:bodyPr/>
        <a:lstStyle/>
        <a:p>
          <a:pPr rtl="0">
            <a:buFont typeface="Arial" panose="020B0604020202020204" pitchFamily="34" charset="0"/>
            <a:buChar char="•"/>
          </a:pPr>
          <a:r>
            <a:rPr lang="en-US" b="1"/>
            <a:t>Understanding the roles &amp; responsibilities of each team member</a:t>
          </a:r>
        </a:p>
      </dgm:t>
    </dgm:pt>
    <dgm:pt modelId="{CCCF9BBC-E26B-4DB4-B7BC-2991D6739480}" type="parTrans" cxnId="{021037F8-FE7F-4DB5-A409-9C60F6F1F3F2}">
      <dgm:prSet/>
      <dgm:spPr/>
      <dgm:t>
        <a:bodyPr/>
        <a:lstStyle/>
        <a:p>
          <a:endParaRPr lang="en-US"/>
        </a:p>
      </dgm:t>
    </dgm:pt>
    <dgm:pt modelId="{5EA3A51C-35D1-4D24-8618-D193618B1CC7}" type="sibTrans" cxnId="{021037F8-FE7F-4DB5-A409-9C60F6F1F3F2}">
      <dgm:prSet/>
      <dgm:spPr/>
      <dgm:t>
        <a:bodyPr/>
        <a:lstStyle/>
        <a:p>
          <a:endParaRPr lang="en-US"/>
        </a:p>
      </dgm:t>
    </dgm:pt>
    <dgm:pt modelId="{E76592D7-5221-40E4-BF1B-82F342347F35}">
      <dgm:prSet/>
      <dgm:spPr/>
      <dgm:t>
        <a:bodyPr/>
        <a:lstStyle/>
        <a:p>
          <a:pPr rtl="0">
            <a:buFont typeface="Arial" panose="020B0604020202020204" pitchFamily="34" charset="0"/>
            <a:buChar char="•"/>
          </a:pPr>
          <a:r>
            <a:rPr lang="en-US" b="1"/>
            <a:t>Understanding the environment in which the team is operating. </a:t>
          </a:r>
        </a:p>
      </dgm:t>
    </dgm:pt>
    <dgm:pt modelId="{E585D735-20C7-43D8-8518-01037332CD5E}" type="parTrans" cxnId="{20A61163-6E68-4DA5-985A-1E2248D5D3BC}">
      <dgm:prSet/>
      <dgm:spPr/>
      <dgm:t>
        <a:bodyPr/>
        <a:lstStyle/>
        <a:p>
          <a:endParaRPr lang="en-US"/>
        </a:p>
      </dgm:t>
    </dgm:pt>
    <dgm:pt modelId="{1EA62CB1-821D-40C2-B32F-79E5DCAB888D}" type="sibTrans" cxnId="{20A61163-6E68-4DA5-985A-1E2248D5D3BC}">
      <dgm:prSet/>
      <dgm:spPr/>
      <dgm:t>
        <a:bodyPr/>
        <a:lstStyle/>
        <a:p>
          <a:endParaRPr lang="en-US"/>
        </a:p>
      </dgm:t>
    </dgm:pt>
    <dgm:pt modelId="{ADB74DCF-1C83-42EF-9CD4-B0B9F9A43F4B}">
      <dgm:prSet/>
      <dgm:spPr/>
      <dgm:t>
        <a:bodyPr/>
        <a:lstStyle/>
        <a:p>
          <a:pPr rtl="0"/>
          <a:r>
            <a:rPr lang="en-US" b="1"/>
            <a:t>Each team members places trust in other team members</a:t>
          </a:r>
        </a:p>
      </dgm:t>
    </dgm:pt>
    <dgm:pt modelId="{E9823E69-5CCA-427A-94AE-95A807A82023}" type="parTrans" cxnId="{20337765-E6F8-41BD-8098-1738B7ECFB02}">
      <dgm:prSet/>
      <dgm:spPr/>
      <dgm:t>
        <a:bodyPr/>
        <a:lstStyle/>
        <a:p>
          <a:endParaRPr lang="en-US"/>
        </a:p>
      </dgm:t>
    </dgm:pt>
    <dgm:pt modelId="{936E484C-B5AE-41B3-B5CD-027F72FAD7E4}" type="sibTrans" cxnId="{20337765-E6F8-41BD-8098-1738B7ECFB02}">
      <dgm:prSet/>
      <dgm:spPr/>
      <dgm:t>
        <a:bodyPr/>
        <a:lstStyle/>
        <a:p>
          <a:endParaRPr lang="en-US"/>
        </a:p>
      </dgm:t>
    </dgm:pt>
    <dgm:pt modelId="{626950D2-5059-4374-8B5A-32A68A3DA3CC}" type="pres">
      <dgm:prSet presAssocID="{759E0011-FD27-47C8-8301-A7544840D4D7}" presName="Name0" presStyleCnt="0">
        <dgm:presLayoutVars>
          <dgm:dir/>
          <dgm:animLvl val="lvl"/>
          <dgm:resizeHandles val="exact"/>
        </dgm:presLayoutVars>
      </dgm:prSet>
      <dgm:spPr/>
    </dgm:pt>
    <dgm:pt modelId="{1D664CB2-7D6B-45DA-93A3-A7C24439AD10}" type="pres">
      <dgm:prSet presAssocID="{03BEDCB0-8F74-4708-AE46-341D9AA7059B}" presName="linNode" presStyleCnt="0"/>
      <dgm:spPr/>
    </dgm:pt>
    <dgm:pt modelId="{E3C31520-1497-4D32-9FC2-D74B7AD76A74}" type="pres">
      <dgm:prSet presAssocID="{03BEDCB0-8F74-4708-AE46-341D9AA7059B}" presName="parentText" presStyleLbl="node1" presStyleIdx="0" presStyleCnt="3">
        <dgm:presLayoutVars>
          <dgm:chMax val="1"/>
          <dgm:bulletEnabled val="1"/>
        </dgm:presLayoutVars>
      </dgm:prSet>
      <dgm:spPr/>
    </dgm:pt>
    <dgm:pt modelId="{C649CF3A-EB85-4D12-8E82-3B8AC8A7071D}" type="pres">
      <dgm:prSet presAssocID="{03BEDCB0-8F74-4708-AE46-341D9AA7059B}" presName="descendantText" presStyleLbl="alignAccFollowNode1" presStyleIdx="0" presStyleCnt="3">
        <dgm:presLayoutVars>
          <dgm:bulletEnabled val="1"/>
        </dgm:presLayoutVars>
      </dgm:prSet>
      <dgm:spPr/>
    </dgm:pt>
    <dgm:pt modelId="{1D156513-830C-41EB-BDE9-A9206B03A1C3}" type="pres">
      <dgm:prSet presAssocID="{069A8E16-E33D-4BD0-ACF1-C24BBF5F1620}" presName="sp" presStyleCnt="0"/>
      <dgm:spPr/>
    </dgm:pt>
    <dgm:pt modelId="{D2876A1C-9A1F-41FA-9959-E518B3DA924D}" type="pres">
      <dgm:prSet presAssocID="{15E6523C-F32F-4B8B-A6AC-EA6E6B47C0CB}" presName="linNode" presStyleCnt="0"/>
      <dgm:spPr/>
    </dgm:pt>
    <dgm:pt modelId="{DB4EDEE2-CCCE-44F0-841B-9AB5685E8FC6}" type="pres">
      <dgm:prSet presAssocID="{15E6523C-F32F-4B8B-A6AC-EA6E6B47C0CB}" presName="parentText" presStyleLbl="node1" presStyleIdx="1" presStyleCnt="3">
        <dgm:presLayoutVars>
          <dgm:chMax val="1"/>
          <dgm:bulletEnabled val="1"/>
        </dgm:presLayoutVars>
      </dgm:prSet>
      <dgm:spPr/>
    </dgm:pt>
    <dgm:pt modelId="{0C7D9E9B-A843-4ABF-B4D6-07AFC4A413D3}" type="pres">
      <dgm:prSet presAssocID="{15E6523C-F32F-4B8B-A6AC-EA6E6B47C0CB}" presName="descendantText" presStyleLbl="alignAccFollowNode1" presStyleIdx="1" presStyleCnt="3">
        <dgm:presLayoutVars>
          <dgm:bulletEnabled val="1"/>
        </dgm:presLayoutVars>
      </dgm:prSet>
      <dgm:spPr/>
    </dgm:pt>
    <dgm:pt modelId="{2C641FC5-9D96-4CB3-A3D4-3C73F0C2D533}" type="pres">
      <dgm:prSet presAssocID="{554CE14D-CECF-4005-80AB-5075648CCBDB}" presName="sp" presStyleCnt="0"/>
      <dgm:spPr/>
    </dgm:pt>
    <dgm:pt modelId="{B217CAD2-E6D9-4D01-8EF8-37FF700EFCD8}" type="pres">
      <dgm:prSet presAssocID="{E8EEDA18-7DB6-4A2A-A74D-8B791733C4B8}" presName="linNode" presStyleCnt="0"/>
      <dgm:spPr/>
    </dgm:pt>
    <dgm:pt modelId="{18B802D9-F2C0-4A08-9DF3-E59475097EAE}" type="pres">
      <dgm:prSet presAssocID="{E8EEDA18-7DB6-4A2A-A74D-8B791733C4B8}" presName="parentText" presStyleLbl="node1" presStyleIdx="2" presStyleCnt="3">
        <dgm:presLayoutVars>
          <dgm:chMax val="1"/>
          <dgm:bulletEnabled val="1"/>
        </dgm:presLayoutVars>
      </dgm:prSet>
      <dgm:spPr/>
    </dgm:pt>
    <dgm:pt modelId="{053907A1-E92B-4094-86DF-25DE454F482C}" type="pres">
      <dgm:prSet presAssocID="{E8EEDA18-7DB6-4A2A-A74D-8B791733C4B8}" presName="descendantText" presStyleLbl="alignAccFollowNode1" presStyleIdx="2" presStyleCnt="3">
        <dgm:presLayoutVars>
          <dgm:bulletEnabled val="1"/>
        </dgm:presLayoutVars>
      </dgm:prSet>
      <dgm:spPr/>
    </dgm:pt>
  </dgm:ptLst>
  <dgm:cxnLst>
    <dgm:cxn modelId="{CACABB10-CAEC-44B2-B082-21AA1A85DED0}" type="presOf" srcId="{5262DA93-E275-4667-862B-AA6F971344F3}" destId="{053907A1-E92B-4094-86DF-25DE454F482C}" srcOrd="0" destOrd="0" presId="urn:microsoft.com/office/officeart/2005/8/layout/vList5"/>
    <dgm:cxn modelId="{47C3BA12-3665-42BB-B106-221AFC5F7FC1}" type="presOf" srcId="{BCE472B3-6417-4BC2-A226-1F6D4E8B9CFE}" destId="{C649CF3A-EB85-4D12-8E82-3B8AC8A7071D}" srcOrd="0" destOrd="2" presId="urn:microsoft.com/office/officeart/2005/8/layout/vList5"/>
    <dgm:cxn modelId="{91D9BF14-49F0-49F4-BF2B-114E8FD2A868}" srcId="{759E0011-FD27-47C8-8301-A7544840D4D7}" destId="{03BEDCB0-8F74-4708-AE46-341D9AA7059B}" srcOrd="0" destOrd="0" parTransId="{F3A5C90A-0248-46FF-ACB0-F7B49A284F74}" sibTransId="{069A8E16-E33D-4BD0-ACF1-C24BBF5F1620}"/>
    <dgm:cxn modelId="{45834F18-8CA8-462B-B94D-640A4383CA0A}" type="presOf" srcId="{97EDC422-D64B-4D12-B7B7-8143326D2747}" destId="{053907A1-E92B-4094-86DF-25DE454F482C}" srcOrd="0" destOrd="1" presId="urn:microsoft.com/office/officeart/2005/8/layout/vList5"/>
    <dgm:cxn modelId="{CBBD0124-FD07-4262-B9B0-99689654C62D}" type="presOf" srcId="{ADB74DCF-1C83-42EF-9CD4-B0B9F9A43F4B}" destId="{0C7D9E9B-A843-4ABF-B4D6-07AFC4A413D3}" srcOrd="0" destOrd="1" presId="urn:microsoft.com/office/officeart/2005/8/layout/vList5"/>
    <dgm:cxn modelId="{2E675A2F-8967-4FF6-B80F-E9322A2A6A38}" type="presOf" srcId="{E76592D7-5221-40E4-BF1B-82F342347F35}" destId="{C649CF3A-EB85-4D12-8E82-3B8AC8A7071D}" srcOrd="0" destOrd="3" presId="urn:microsoft.com/office/officeart/2005/8/layout/vList5"/>
    <dgm:cxn modelId="{C00B2835-9EB2-4A6C-8CA7-FB06EAFD4CE2}" type="presOf" srcId="{3F81CFFE-2B1E-4334-A7A3-7DDBE99DD5E5}" destId="{C649CF3A-EB85-4D12-8E82-3B8AC8A7071D}" srcOrd="0" destOrd="0" presId="urn:microsoft.com/office/officeart/2005/8/layout/vList5"/>
    <dgm:cxn modelId="{6811DE5B-9AC0-4D54-97DA-8D8E65E918CA}" type="presOf" srcId="{E8EEDA18-7DB6-4A2A-A74D-8B791733C4B8}" destId="{18B802D9-F2C0-4A08-9DF3-E59475097EAE}" srcOrd="0" destOrd="0" presId="urn:microsoft.com/office/officeart/2005/8/layout/vList5"/>
    <dgm:cxn modelId="{20A61163-6E68-4DA5-985A-1E2248D5D3BC}" srcId="{03BEDCB0-8F74-4708-AE46-341D9AA7059B}" destId="{E76592D7-5221-40E4-BF1B-82F342347F35}" srcOrd="3" destOrd="0" parTransId="{E585D735-20C7-43D8-8518-01037332CD5E}" sibTransId="{1EA62CB1-821D-40C2-B32F-79E5DCAB888D}"/>
    <dgm:cxn modelId="{20337765-E6F8-41BD-8098-1738B7ECFB02}" srcId="{15E6523C-F32F-4B8B-A6AC-EA6E6B47C0CB}" destId="{ADB74DCF-1C83-42EF-9CD4-B0B9F9A43F4B}" srcOrd="1" destOrd="0" parTransId="{E9823E69-5CCA-427A-94AE-95A807A82023}" sibTransId="{936E484C-B5AE-41B3-B5CD-027F72FAD7E4}"/>
    <dgm:cxn modelId="{31CA9846-B0E9-4A17-9570-E30A56B87130}" srcId="{E8EEDA18-7DB6-4A2A-A74D-8B791733C4B8}" destId="{5262DA93-E275-4667-862B-AA6F971344F3}" srcOrd="0" destOrd="0" parTransId="{BE95E7BC-EFF4-409E-ABD5-BEF1F44ACD61}" sibTransId="{5C3F7FA3-06C9-4C66-8E7E-A5187F89DC82}"/>
    <dgm:cxn modelId="{A5CCC64B-5F54-4697-9DD3-9D3955380064}" type="presOf" srcId="{C36BA5E6-74A6-4063-9C56-95309AA3DBCC}" destId="{0C7D9E9B-A843-4ABF-B4D6-07AFC4A413D3}" srcOrd="0" destOrd="0" presId="urn:microsoft.com/office/officeart/2005/8/layout/vList5"/>
    <dgm:cxn modelId="{37DF6D54-4DB5-4324-9A1D-1D641A2399E3}" srcId="{15E6523C-F32F-4B8B-A6AC-EA6E6B47C0CB}" destId="{C36BA5E6-74A6-4063-9C56-95309AA3DBCC}" srcOrd="0" destOrd="0" parTransId="{E44C3C9B-3B93-445C-85A8-0CEBE9F6AE81}" sibTransId="{C33449F2-BCA0-458F-BF64-A5E41A3897AD}"/>
    <dgm:cxn modelId="{25086377-5037-4D59-8A14-20A0F405CE9E}" srcId="{759E0011-FD27-47C8-8301-A7544840D4D7}" destId="{E8EEDA18-7DB6-4A2A-A74D-8B791733C4B8}" srcOrd="2" destOrd="0" parTransId="{0256C8C6-50AF-47C9-9080-B1EB5D934D5B}" sibTransId="{0AC75E10-8CAE-4433-BA0D-2FB6EBAF2180}"/>
    <dgm:cxn modelId="{6FE7E879-BB90-4ACC-B983-041565BDABC4}" srcId="{03BEDCB0-8F74-4708-AE46-341D9AA7059B}" destId="{BEAF878C-272F-4BF0-9F75-EA056665A25A}" srcOrd="1" destOrd="0" parTransId="{3884A6B9-E5E5-48A5-B5C9-6BA308DF55EB}" sibTransId="{2306268D-5EB6-4551-B07B-BE32843134C0}"/>
    <dgm:cxn modelId="{397C0593-3031-4777-BB82-F0FB3D7FEFDD}" type="presOf" srcId="{759E0011-FD27-47C8-8301-A7544840D4D7}" destId="{626950D2-5059-4374-8B5A-32A68A3DA3CC}" srcOrd="0" destOrd="0" presId="urn:microsoft.com/office/officeart/2005/8/layout/vList5"/>
    <dgm:cxn modelId="{A92776A5-2EAB-45C5-A9E3-ED744A1C75E2}" type="presOf" srcId="{15E6523C-F32F-4B8B-A6AC-EA6E6B47C0CB}" destId="{DB4EDEE2-CCCE-44F0-841B-9AB5685E8FC6}" srcOrd="0" destOrd="0" presId="urn:microsoft.com/office/officeart/2005/8/layout/vList5"/>
    <dgm:cxn modelId="{C9177CB5-2A47-4AE9-B908-EA369401E976}" type="presOf" srcId="{03BEDCB0-8F74-4708-AE46-341D9AA7059B}" destId="{E3C31520-1497-4D32-9FC2-D74B7AD76A74}" srcOrd="0" destOrd="0" presId="urn:microsoft.com/office/officeart/2005/8/layout/vList5"/>
    <dgm:cxn modelId="{5E006EBE-BDA9-4C2B-A33B-61945A70A5CC}" srcId="{759E0011-FD27-47C8-8301-A7544840D4D7}" destId="{15E6523C-F32F-4B8B-A6AC-EA6E6B47C0CB}" srcOrd="1" destOrd="0" parTransId="{80AF970B-67FD-4913-AF5C-7BB3DC9E59C5}" sibTransId="{554CE14D-CECF-4005-80AB-5075648CCBDB}"/>
    <dgm:cxn modelId="{9E0135BF-94FE-46E2-8031-8BC9D86E8CF3}" type="presOf" srcId="{BEAF878C-272F-4BF0-9F75-EA056665A25A}" destId="{C649CF3A-EB85-4D12-8E82-3B8AC8A7071D}" srcOrd="0" destOrd="1" presId="urn:microsoft.com/office/officeart/2005/8/layout/vList5"/>
    <dgm:cxn modelId="{F9C55DCD-AF2C-4488-8D62-BC0AA65167F0}" srcId="{03BEDCB0-8F74-4708-AE46-341D9AA7059B}" destId="{3F81CFFE-2B1E-4334-A7A3-7DDBE99DD5E5}" srcOrd="0" destOrd="0" parTransId="{9FE2B141-6E1C-4370-8746-43E33F1DAFBC}" sibTransId="{834FB4E5-D329-4B76-AACD-8843A4148F86}"/>
    <dgm:cxn modelId="{094025CF-218F-44BE-A2A8-C089DA0A59D7}" srcId="{E8EEDA18-7DB6-4A2A-A74D-8B791733C4B8}" destId="{97EDC422-D64B-4D12-B7B7-8143326D2747}" srcOrd="1" destOrd="0" parTransId="{4337AA19-DEA4-4CFA-ACA3-2F866F473BED}" sibTransId="{FFBEDD1B-F602-4776-97ED-2DB16FE87A54}"/>
    <dgm:cxn modelId="{021037F8-FE7F-4DB5-A409-9C60F6F1F3F2}" srcId="{03BEDCB0-8F74-4708-AE46-341D9AA7059B}" destId="{BCE472B3-6417-4BC2-A226-1F6D4E8B9CFE}" srcOrd="2" destOrd="0" parTransId="{CCCF9BBC-E26B-4DB4-B7BC-2991D6739480}" sibTransId="{5EA3A51C-35D1-4D24-8618-D193618B1CC7}"/>
    <dgm:cxn modelId="{2A54B635-89E7-4077-9196-5DADECD2FDB6}" type="presParOf" srcId="{626950D2-5059-4374-8B5A-32A68A3DA3CC}" destId="{1D664CB2-7D6B-45DA-93A3-A7C24439AD10}" srcOrd="0" destOrd="0" presId="urn:microsoft.com/office/officeart/2005/8/layout/vList5"/>
    <dgm:cxn modelId="{3C14AEB1-CEB5-4E8B-969E-316017D0E360}" type="presParOf" srcId="{1D664CB2-7D6B-45DA-93A3-A7C24439AD10}" destId="{E3C31520-1497-4D32-9FC2-D74B7AD76A74}" srcOrd="0" destOrd="0" presId="urn:microsoft.com/office/officeart/2005/8/layout/vList5"/>
    <dgm:cxn modelId="{9EB58F69-B7B7-4E70-82D0-A899F73C6927}" type="presParOf" srcId="{1D664CB2-7D6B-45DA-93A3-A7C24439AD10}" destId="{C649CF3A-EB85-4D12-8E82-3B8AC8A7071D}" srcOrd="1" destOrd="0" presId="urn:microsoft.com/office/officeart/2005/8/layout/vList5"/>
    <dgm:cxn modelId="{9302A527-85B1-46E9-A685-3DE8D7AB1648}" type="presParOf" srcId="{626950D2-5059-4374-8B5A-32A68A3DA3CC}" destId="{1D156513-830C-41EB-BDE9-A9206B03A1C3}" srcOrd="1" destOrd="0" presId="urn:microsoft.com/office/officeart/2005/8/layout/vList5"/>
    <dgm:cxn modelId="{9B25F3D2-ABFC-4523-9C78-3A07A81F63FD}" type="presParOf" srcId="{626950D2-5059-4374-8B5A-32A68A3DA3CC}" destId="{D2876A1C-9A1F-41FA-9959-E518B3DA924D}" srcOrd="2" destOrd="0" presId="urn:microsoft.com/office/officeart/2005/8/layout/vList5"/>
    <dgm:cxn modelId="{B9DAC939-2B38-4C8B-9B08-2D21E7D76CAC}" type="presParOf" srcId="{D2876A1C-9A1F-41FA-9959-E518B3DA924D}" destId="{DB4EDEE2-CCCE-44F0-841B-9AB5685E8FC6}" srcOrd="0" destOrd="0" presId="urn:microsoft.com/office/officeart/2005/8/layout/vList5"/>
    <dgm:cxn modelId="{1A5EF93F-35B9-43A0-91FC-9FE0E7E6D423}" type="presParOf" srcId="{D2876A1C-9A1F-41FA-9959-E518B3DA924D}" destId="{0C7D9E9B-A843-4ABF-B4D6-07AFC4A413D3}" srcOrd="1" destOrd="0" presId="urn:microsoft.com/office/officeart/2005/8/layout/vList5"/>
    <dgm:cxn modelId="{0EF16CB7-8407-4C48-A712-44C67EADB5DE}" type="presParOf" srcId="{626950D2-5059-4374-8B5A-32A68A3DA3CC}" destId="{2C641FC5-9D96-4CB3-A3D4-3C73F0C2D533}" srcOrd="3" destOrd="0" presId="urn:microsoft.com/office/officeart/2005/8/layout/vList5"/>
    <dgm:cxn modelId="{56BC01B4-2F3E-472B-91F7-BF4E09F83D54}" type="presParOf" srcId="{626950D2-5059-4374-8B5A-32A68A3DA3CC}" destId="{B217CAD2-E6D9-4D01-8EF8-37FF700EFCD8}" srcOrd="4" destOrd="0" presId="urn:microsoft.com/office/officeart/2005/8/layout/vList5"/>
    <dgm:cxn modelId="{991D6CCB-AD3D-482E-9872-C33D3B5C2A3E}" type="presParOf" srcId="{B217CAD2-E6D9-4D01-8EF8-37FF700EFCD8}" destId="{18B802D9-F2C0-4A08-9DF3-E59475097EAE}" srcOrd="0" destOrd="0" presId="urn:microsoft.com/office/officeart/2005/8/layout/vList5"/>
    <dgm:cxn modelId="{A69A543C-9033-4A56-8806-AB0609F28B22}" type="presParOf" srcId="{B217CAD2-E6D9-4D01-8EF8-37FF700EFCD8}" destId="{053907A1-E92B-4094-86DF-25DE454F482C}"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59E0011-FD27-47C8-8301-A7544840D4D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03BEDCB0-8F74-4708-AE46-341D9AA7059B}">
      <dgm:prSet custT="1"/>
      <dgm:spPr>
        <a:solidFill>
          <a:srgbClr val="3E8853"/>
        </a:solidFill>
      </dgm:spPr>
      <dgm:t>
        <a:bodyPr/>
        <a:lstStyle/>
        <a:p>
          <a:pPr rtl="0"/>
          <a:r>
            <a:rPr lang="en-US" sz="3200" b="1"/>
            <a:t>Shared Mental Models</a:t>
          </a:r>
        </a:p>
      </dgm:t>
    </dgm:pt>
    <dgm:pt modelId="{F3A5C90A-0248-46FF-ACB0-F7B49A284F74}" type="parTrans" cxnId="{91D9BF14-49F0-49F4-BF2B-114E8FD2A868}">
      <dgm:prSet/>
      <dgm:spPr/>
      <dgm:t>
        <a:bodyPr/>
        <a:lstStyle/>
        <a:p>
          <a:endParaRPr lang="en-US"/>
        </a:p>
      </dgm:t>
    </dgm:pt>
    <dgm:pt modelId="{069A8E16-E33D-4BD0-ACF1-C24BBF5F1620}" type="sibTrans" cxnId="{91D9BF14-49F0-49F4-BF2B-114E8FD2A868}">
      <dgm:prSet/>
      <dgm:spPr/>
      <dgm:t>
        <a:bodyPr/>
        <a:lstStyle/>
        <a:p>
          <a:endParaRPr lang="en-US"/>
        </a:p>
      </dgm:t>
    </dgm:pt>
    <dgm:pt modelId="{3F81CFFE-2B1E-4334-A7A3-7DDBE99DD5E5}">
      <dgm:prSet/>
      <dgm:spPr/>
      <dgm:t>
        <a:bodyPr/>
        <a:lstStyle/>
        <a:p>
          <a:pPr rtl="0">
            <a:buFont typeface="Arial" panose="020B0604020202020204" pitchFamily="34" charset="0"/>
            <a:buChar char="•"/>
          </a:pPr>
          <a:r>
            <a:rPr lang="en-US" b="1"/>
            <a:t>Understanding the team's overall task – including interdependencies</a:t>
          </a:r>
        </a:p>
      </dgm:t>
    </dgm:pt>
    <dgm:pt modelId="{9FE2B141-6E1C-4370-8746-43E33F1DAFBC}" type="parTrans" cxnId="{F9C55DCD-AF2C-4488-8D62-BC0AA65167F0}">
      <dgm:prSet/>
      <dgm:spPr/>
      <dgm:t>
        <a:bodyPr/>
        <a:lstStyle/>
        <a:p>
          <a:endParaRPr lang="en-US"/>
        </a:p>
      </dgm:t>
    </dgm:pt>
    <dgm:pt modelId="{834FB4E5-D329-4B76-AACD-8843A4148F86}" type="sibTrans" cxnId="{F9C55DCD-AF2C-4488-8D62-BC0AA65167F0}">
      <dgm:prSet/>
      <dgm:spPr/>
      <dgm:t>
        <a:bodyPr/>
        <a:lstStyle/>
        <a:p>
          <a:endParaRPr lang="en-US"/>
        </a:p>
      </dgm:t>
    </dgm:pt>
    <dgm:pt modelId="{BEAF878C-272F-4BF0-9F75-EA056665A25A}">
      <dgm:prSet/>
      <dgm:spPr/>
      <dgm:t>
        <a:bodyPr/>
        <a:lstStyle/>
        <a:p>
          <a:pPr rtl="0">
            <a:buFont typeface="Arial" panose="020B0604020202020204" pitchFamily="34" charset="0"/>
            <a:buChar char="•"/>
          </a:pPr>
          <a:r>
            <a:rPr lang="en-US" b="1"/>
            <a:t>Understanding the immediate and long-term goals</a:t>
          </a:r>
        </a:p>
      </dgm:t>
    </dgm:pt>
    <dgm:pt modelId="{3884A6B9-E5E5-48A5-B5C9-6BA308DF55EB}" type="parTrans" cxnId="{6FE7E879-BB90-4ACC-B983-041565BDABC4}">
      <dgm:prSet/>
      <dgm:spPr/>
      <dgm:t>
        <a:bodyPr/>
        <a:lstStyle/>
        <a:p>
          <a:endParaRPr lang="en-US"/>
        </a:p>
      </dgm:t>
    </dgm:pt>
    <dgm:pt modelId="{2306268D-5EB6-4551-B07B-BE32843134C0}" type="sibTrans" cxnId="{6FE7E879-BB90-4ACC-B983-041565BDABC4}">
      <dgm:prSet/>
      <dgm:spPr/>
      <dgm:t>
        <a:bodyPr/>
        <a:lstStyle/>
        <a:p>
          <a:endParaRPr lang="en-US"/>
        </a:p>
      </dgm:t>
    </dgm:pt>
    <dgm:pt modelId="{BCE472B3-6417-4BC2-A226-1F6D4E8B9CFE}">
      <dgm:prSet/>
      <dgm:spPr/>
      <dgm:t>
        <a:bodyPr/>
        <a:lstStyle/>
        <a:p>
          <a:pPr rtl="0">
            <a:buFont typeface="Arial" panose="020B0604020202020204" pitchFamily="34" charset="0"/>
            <a:buChar char="•"/>
          </a:pPr>
          <a:r>
            <a:rPr lang="en-US" b="1"/>
            <a:t>Understanding the roles &amp; responsibilities of each team member</a:t>
          </a:r>
        </a:p>
      </dgm:t>
    </dgm:pt>
    <dgm:pt modelId="{CCCF9BBC-E26B-4DB4-B7BC-2991D6739480}" type="parTrans" cxnId="{021037F8-FE7F-4DB5-A409-9C60F6F1F3F2}">
      <dgm:prSet/>
      <dgm:spPr/>
      <dgm:t>
        <a:bodyPr/>
        <a:lstStyle/>
        <a:p>
          <a:endParaRPr lang="en-US"/>
        </a:p>
      </dgm:t>
    </dgm:pt>
    <dgm:pt modelId="{5EA3A51C-35D1-4D24-8618-D193618B1CC7}" type="sibTrans" cxnId="{021037F8-FE7F-4DB5-A409-9C60F6F1F3F2}">
      <dgm:prSet/>
      <dgm:spPr/>
      <dgm:t>
        <a:bodyPr/>
        <a:lstStyle/>
        <a:p>
          <a:endParaRPr lang="en-US"/>
        </a:p>
      </dgm:t>
    </dgm:pt>
    <dgm:pt modelId="{E76592D7-5221-40E4-BF1B-82F342347F35}">
      <dgm:prSet/>
      <dgm:spPr/>
      <dgm:t>
        <a:bodyPr/>
        <a:lstStyle/>
        <a:p>
          <a:pPr rtl="0">
            <a:buFont typeface="Arial" panose="020B0604020202020204" pitchFamily="34" charset="0"/>
            <a:buChar char="•"/>
          </a:pPr>
          <a:r>
            <a:rPr lang="en-US" b="1"/>
            <a:t>Understanding the environment in which the team is operating. </a:t>
          </a:r>
        </a:p>
      </dgm:t>
    </dgm:pt>
    <dgm:pt modelId="{E585D735-20C7-43D8-8518-01037332CD5E}" type="parTrans" cxnId="{20A61163-6E68-4DA5-985A-1E2248D5D3BC}">
      <dgm:prSet/>
      <dgm:spPr/>
      <dgm:t>
        <a:bodyPr/>
        <a:lstStyle/>
        <a:p>
          <a:endParaRPr lang="en-US"/>
        </a:p>
      </dgm:t>
    </dgm:pt>
    <dgm:pt modelId="{1EA62CB1-821D-40C2-B32F-79E5DCAB888D}" type="sibTrans" cxnId="{20A61163-6E68-4DA5-985A-1E2248D5D3BC}">
      <dgm:prSet/>
      <dgm:spPr/>
      <dgm:t>
        <a:bodyPr/>
        <a:lstStyle/>
        <a:p>
          <a:endParaRPr lang="en-US"/>
        </a:p>
      </dgm:t>
    </dgm:pt>
    <dgm:pt modelId="{626950D2-5059-4374-8B5A-32A68A3DA3CC}" type="pres">
      <dgm:prSet presAssocID="{759E0011-FD27-47C8-8301-A7544840D4D7}" presName="Name0" presStyleCnt="0">
        <dgm:presLayoutVars>
          <dgm:dir/>
          <dgm:animLvl val="lvl"/>
          <dgm:resizeHandles val="exact"/>
        </dgm:presLayoutVars>
      </dgm:prSet>
      <dgm:spPr/>
    </dgm:pt>
    <dgm:pt modelId="{1D664CB2-7D6B-45DA-93A3-A7C24439AD10}" type="pres">
      <dgm:prSet presAssocID="{03BEDCB0-8F74-4708-AE46-341D9AA7059B}" presName="linNode" presStyleCnt="0"/>
      <dgm:spPr/>
    </dgm:pt>
    <dgm:pt modelId="{E3C31520-1497-4D32-9FC2-D74B7AD76A74}" type="pres">
      <dgm:prSet presAssocID="{03BEDCB0-8F74-4708-AE46-341D9AA7059B}" presName="parentText" presStyleLbl="node1" presStyleIdx="0" presStyleCnt="1" custScaleX="112143" custScaleY="82186">
        <dgm:presLayoutVars>
          <dgm:chMax val="1"/>
          <dgm:bulletEnabled val="1"/>
        </dgm:presLayoutVars>
      </dgm:prSet>
      <dgm:spPr/>
    </dgm:pt>
    <dgm:pt modelId="{C649CF3A-EB85-4D12-8E82-3B8AC8A7071D}" type="pres">
      <dgm:prSet presAssocID="{03BEDCB0-8F74-4708-AE46-341D9AA7059B}" presName="descendantText" presStyleLbl="alignAccFollowNode1" presStyleIdx="0" presStyleCnt="1" custScaleX="94200" custScaleY="92617">
        <dgm:presLayoutVars>
          <dgm:bulletEnabled val="1"/>
        </dgm:presLayoutVars>
      </dgm:prSet>
      <dgm:spPr/>
    </dgm:pt>
  </dgm:ptLst>
  <dgm:cxnLst>
    <dgm:cxn modelId="{47C3BA12-3665-42BB-B106-221AFC5F7FC1}" type="presOf" srcId="{BCE472B3-6417-4BC2-A226-1F6D4E8B9CFE}" destId="{C649CF3A-EB85-4D12-8E82-3B8AC8A7071D}" srcOrd="0" destOrd="2" presId="urn:microsoft.com/office/officeart/2005/8/layout/vList5"/>
    <dgm:cxn modelId="{91D9BF14-49F0-49F4-BF2B-114E8FD2A868}" srcId="{759E0011-FD27-47C8-8301-A7544840D4D7}" destId="{03BEDCB0-8F74-4708-AE46-341D9AA7059B}" srcOrd="0" destOrd="0" parTransId="{F3A5C90A-0248-46FF-ACB0-F7B49A284F74}" sibTransId="{069A8E16-E33D-4BD0-ACF1-C24BBF5F1620}"/>
    <dgm:cxn modelId="{2E675A2F-8967-4FF6-B80F-E9322A2A6A38}" type="presOf" srcId="{E76592D7-5221-40E4-BF1B-82F342347F35}" destId="{C649CF3A-EB85-4D12-8E82-3B8AC8A7071D}" srcOrd="0" destOrd="3" presId="urn:microsoft.com/office/officeart/2005/8/layout/vList5"/>
    <dgm:cxn modelId="{C00B2835-9EB2-4A6C-8CA7-FB06EAFD4CE2}" type="presOf" srcId="{3F81CFFE-2B1E-4334-A7A3-7DDBE99DD5E5}" destId="{C649CF3A-EB85-4D12-8E82-3B8AC8A7071D}" srcOrd="0" destOrd="0" presId="urn:microsoft.com/office/officeart/2005/8/layout/vList5"/>
    <dgm:cxn modelId="{20A61163-6E68-4DA5-985A-1E2248D5D3BC}" srcId="{03BEDCB0-8F74-4708-AE46-341D9AA7059B}" destId="{E76592D7-5221-40E4-BF1B-82F342347F35}" srcOrd="3" destOrd="0" parTransId="{E585D735-20C7-43D8-8518-01037332CD5E}" sibTransId="{1EA62CB1-821D-40C2-B32F-79E5DCAB888D}"/>
    <dgm:cxn modelId="{6FE7E879-BB90-4ACC-B983-041565BDABC4}" srcId="{03BEDCB0-8F74-4708-AE46-341D9AA7059B}" destId="{BEAF878C-272F-4BF0-9F75-EA056665A25A}" srcOrd="1" destOrd="0" parTransId="{3884A6B9-E5E5-48A5-B5C9-6BA308DF55EB}" sibTransId="{2306268D-5EB6-4551-B07B-BE32843134C0}"/>
    <dgm:cxn modelId="{397C0593-3031-4777-BB82-F0FB3D7FEFDD}" type="presOf" srcId="{759E0011-FD27-47C8-8301-A7544840D4D7}" destId="{626950D2-5059-4374-8B5A-32A68A3DA3CC}" srcOrd="0" destOrd="0" presId="urn:microsoft.com/office/officeart/2005/8/layout/vList5"/>
    <dgm:cxn modelId="{C9177CB5-2A47-4AE9-B908-EA369401E976}" type="presOf" srcId="{03BEDCB0-8F74-4708-AE46-341D9AA7059B}" destId="{E3C31520-1497-4D32-9FC2-D74B7AD76A74}" srcOrd="0" destOrd="0" presId="urn:microsoft.com/office/officeart/2005/8/layout/vList5"/>
    <dgm:cxn modelId="{9E0135BF-94FE-46E2-8031-8BC9D86E8CF3}" type="presOf" srcId="{BEAF878C-272F-4BF0-9F75-EA056665A25A}" destId="{C649CF3A-EB85-4D12-8E82-3B8AC8A7071D}" srcOrd="0" destOrd="1" presId="urn:microsoft.com/office/officeart/2005/8/layout/vList5"/>
    <dgm:cxn modelId="{F9C55DCD-AF2C-4488-8D62-BC0AA65167F0}" srcId="{03BEDCB0-8F74-4708-AE46-341D9AA7059B}" destId="{3F81CFFE-2B1E-4334-A7A3-7DDBE99DD5E5}" srcOrd="0" destOrd="0" parTransId="{9FE2B141-6E1C-4370-8746-43E33F1DAFBC}" sibTransId="{834FB4E5-D329-4B76-AACD-8843A4148F86}"/>
    <dgm:cxn modelId="{021037F8-FE7F-4DB5-A409-9C60F6F1F3F2}" srcId="{03BEDCB0-8F74-4708-AE46-341D9AA7059B}" destId="{BCE472B3-6417-4BC2-A226-1F6D4E8B9CFE}" srcOrd="2" destOrd="0" parTransId="{CCCF9BBC-E26B-4DB4-B7BC-2991D6739480}" sibTransId="{5EA3A51C-35D1-4D24-8618-D193618B1CC7}"/>
    <dgm:cxn modelId="{2A54B635-89E7-4077-9196-5DADECD2FDB6}" type="presParOf" srcId="{626950D2-5059-4374-8B5A-32A68A3DA3CC}" destId="{1D664CB2-7D6B-45DA-93A3-A7C24439AD10}" srcOrd="0" destOrd="0" presId="urn:microsoft.com/office/officeart/2005/8/layout/vList5"/>
    <dgm:cxn modelId="{3C14AEB1-CEB5-4E8B-969E-316017D0E360}" type="presParOf" srcId="{1D664CB2-7D6B-45DA-93A3-A7C24439AD10}" destId="{E3C31520-1497-4D32-9FC2-D74B7AD76A74}" srcOrd="0" destOrd="0" presId="urn:microsoft.com/office/officeart/2005/8/layout/vList5"/>
    <dgm:cxn modelId="{9EB58F69-B7B7-4E70-82D0-A899F73C6927}" type="presParOf" srcId="{1D664CB2-7D6B-45DA-93A3-A7C24439AD10}" destId="{C649CF3A-EB85-4D12-8E82-3B8AC8A7071D}"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E5D74-F306-44A7-A2D1-6212E86EEB8F}">
      <dsp:nvSpPr>
        <dsp:cNvPr id="0" name=""/>
        <dsp:cNvSpPr/>
      </dsp:nvSpPr>
      <dsp:spPr>
        <a:xfrm rot="5400000">
          <a:off x="-357234" y="384905"/>
          <a:ext cx="2381560" cy="1667092"/>
        </a:xfrm>
        <a:prstGeom prst="chevron">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a:t>Coordinating Mechanisms</a:t>
          </a:r>
        </a:p>
      </dsp:txBody>
      <dsp:txXfrm rot="-5400000">
        <a:off x="0" y="861217"/>
        <a:ext cx="1667092" cy="714468"/>
      </dsp:txXfrm>
    </dsp:sp>
    <dsp:sp modelId="{F8F65B1A-A950-450B-A55C-570F32A992A1}">
      <dsp:nvSpPr>
        <dsp:cNvPr id="0" name=""/>
        <dsp:cNvSpPr/>
      </dsp:nvSpPr>
      <dsp:spPr>
        <a:xfrm rot="5400000">
          <a:off x="2431262" y="-736498"/>
          <a:ext cx="1548014" cy="3076354"/>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b="1" kern="1200"/>
            <a:t>Shared Mental Model</a:t>
          </a:r>
        </a:p>
        <a:p>
          <a:pPr marL="171450" lvl="1" indent="-171450" algn="l" defTabSz="800100">
            <a:lnSpc>
              <a:spcPct val="90000"/>
            </a:lnSpc>
            <a:spcBef>
              <a:spcPct val="0"/>
            </a:spcBef>
            <a:spcAft>
              <a:spcPct val="15000"/>
            </a:spcAft>
            <a:buChar char="•"/>
          </a:pPr>
          <a:r>
            <a:rPr lang="en-US" sz="1800" b="1" kern="1200"/>
            <a:t>Mutual Trust</a:t>
          </a:r>
        </a:p>
        <a:p>
          <a:pPr marL="171450" lvl="1" indent="-171450" algn="l" defTabSz="800100">
            <a:lnSpc>
              <a:spcPct val="90000"/>
            </a:lnSpc>
            <a:spcBef>
              <a:spcPct val="0"/>
            </a:spcBef>
            <a:spcAft>
              <a:spcPct val="15000"/>
            </a:spcAft>
            <a:buChar char="•"/>
          </a:pPr>
          <a:r>
            <a:rPr lang="en-US" sz="1800" b="1" kern="1200"/>
            <a:t>Closed Loop Communication</a:t>
          </a:r>
        </a:p>
      </dsp:txBody>
      <dsp:txXfrm rot="-5400000">
        <a:off x="1667092" y="103240"/>
        <a:ext cx="3000786" cy="1396878"/>
      </dsp:txXfrm>
    </dsp:sp>
    <dsp:sp modelId="{BDEA1489-222C-4FAC-B80E-2FB9E70EC376}">
      <dsp:nvSpPr>
        <dsp:cNvPr id="0" name=""/>
        <dsp:cNvSpPr/>
      </dsp:nvSpPr>
      <dsp:spPr>
        <a:xfrm rot="5400000">
          <a:off x="-357234" y="2697226"/>
          <a:ext cx="2381560" cy="1667092"/>
        </a:xfrm>
        <a:prstGeom prst="chevron">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w="12700" cap="flat" cmpd="sng" algn="ctr">
          <a:solidFill>
            <a:schemeClr val="accent3">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a:t>The Big 5 of Teamwork</a:t>
          </a:r>
        </a:p>
      </dsp:txBody>
      <dsp:txXfrm rot="-5400000">
        <a:off x="0" y="3173538"/>
        <a:ext cx="1667092" cy="714468"/>
      </dsp:txXfrm>
    </dsp:sp>
    <dsp:sp modelId="{95FB62D1-2EA4-4EBD-99BF-A59B0229A290}">
      <dsp:nvSpPr>
        <dsp:cNvPr id="0" name=""/>
        <dsp:cNvSpPr/>
      </dsp:nvSpPr>
      <dsp:spPr>
        <a:xfrm rot="5400000">
          <a:off x="2225233" y="1678982"/>
          <a:ext cx="1946782" cy="3076354"/>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b="1" kern="1200"/>
            <a:t>Team Leadership</a:t>
          </a:r>
        </a:p>
        <a:p>
          <a:pPr marL="171450" lvl="1" indent="-171450" algn="l" defTabSz="800100">
            <a:lnSpc>
              <a:spcPct val="90000"/>
            </a:lnSpc>
            <a:spcBef>
              <a:spcPct val="0"/>
            </a:spcBef>
            <a:spcAft>
              <a:spcPct val="15000"/>
            </a:spcAft>
            <a:buChar char="•"/>
          </a:pPr>
          <a:r>
            <a:rPr lang="en-US" sz="1800" b="1" kern="1200"/>
            <a:t>Team Orientation</a:t>
          </a:r>
        </a:p>
        <a:p>
          <a:pPr marL="171450" lvl="1" indent="-171450" algn="l" defTabSz="800100">
            <a:lnSpc>
              <a:spcPct val="90000"/>
            </a:lnSpc>
            <a:spcBef>
              <a:spcPct val="0"/>
            </a:spcBef>
            <a:spcAft>
              <a:spcPct val="15000"/>
            </a:spcAft>
            <a:buChar char="•"/>
          </a:pPr>
          <a:r>
            <a:rPr lang="en-US" sz="1800" b="1" kern="1200"/>
            <a:t>Mutual Performance Monitoring</a:t>
          </a:r>
        </a:p>
        <a:p>
          <a:pPr marL="171450" lvl="1" indent="-171450" algn="l" defTabSz="800100">
            <a:lnSpc>
              <a:spcPct val="90000"/>
            </a:lnSpc>
            <a:spcBef>
              <a:spcPct val="0"/>
            </a:spcBef>
            <a:spcAft>
              <a:spcPct val="15000"/>
            </a:spcAft>
            <a:buChar char="•"/>
          </a:pPr>
          <a:r>
            <a:rPr lang="en-US" sz="1800" b="1" kern="1200"/>
            <a:t>Back Up Behavior</a:t>
          </a:r>
        </a:p>
        <a:p>
          <a:pPr marL="171450" lvl="1" indent="-171450" algn="l" defTabSz="800100">
            <a:lnSpc>
              <a:spcPct val="90000"/>
            </a:lnSpc>
            <a:spcBef>
              <a:spcPct val="0"/>
            </a:spcBef>
            <a:spcAft>
              <a:spcPct val="15000"/>
            </a:spcAft>
            <a:buChar char="•"/>
          </a:pPr>
          <a:r>
            <a:rPr lang="en-US" sz="1800" b="1" kern="1200"/>
            <a:t>Adaptability</a:t>
          </a:r>
          <a:endParaRPr lang="en-US" sz="1600" b="1" kern="1200"/>
        </a:p>
      </dsp:txBody>
      <dsp:txXfrm rot="-5400000">
        <a:off x="1660447" y="2338802"/>
        <a:ext cx="2981320" cy="175671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7D9E9B-A843-4ABF-B4D6-07AFC4A413D3}">
      <dsp:nvSpPr>
        <dsp:cNvPr id="0" name=""/>
        <dsp:cNvSpPr/>
      </dsp:nvSpPr>
      <dsp:spPr>
        <a:xfrm rot="5400000">
          <a:off x="1678503" y="1193514"/>
          <a:ext cx="3576620" cy="3262883"/>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US" sz="1800" b="1" kern="1200"/>
            <a:t>Each team member is trustworthy as an individual </a:t>
          </a:r>
        </a:p>
        <a:p>
          <a:pPr marL="171450" lvl="1" indent="-171450" algn="l" defTabSz="800100" rtl="0">
            <a:lnSpc>
              <a:spcPct val="90000"/>
            </a:lnSpc>
            <a:spcBef>
              <a:spcPct val="0"/>
            </a:spcBef>
            <a:spcAft>
              <a:spcPct val="15000"/>
            </a:spcAft>
            <a:buChar char="•"/>
          </a:pPr>
          <a:r>
            <a:rPr lang="en-US" sz="1800" b="1" kern="1200"/>
            <a:t>	</a:t>
          </a:r>
          <a:r>
            <a:rPr lang="en-US" sz="1800" b="1" i="1" kern="1200"/>
            <a:t>Being trustworthy requires honesty &amp; integrity, being transparent about your motivations, being capable in your role and delivering results (The Speed of Trust – Stephen MR Covey, 2006)</a:t>
          </a:r>
          <a:endParaRPr lang="en-US" sz="1800" b="1" kern="1200"/>
        </a:p>
        <a:p>
          <a:pPr marL="171450" lvl="1" indent="-171450" algn="l" defTabSz="800100" rtl="0">
            <a:lnSpc>
              <a:spcPct val="90000"/>
            </a:lnSpc>
            <a:spcBef>
              <a:spcPct val="0"/>
            </a:spcBef>
            <a:spcAft>
              <a:spcPct val="15000"/>
            </a:spcAft>
            <a:buChar char="•"/>
          </a:pPr>
          <a:r>
            <a:rPr lang="en-US" sz="1800" b="1" kern="1200"/>
            <a:t>Each team members places trust in other team members</a:t>
          </a:r>
        </a:p>
      </dsp:txBody>
      <dsp:txXfrm rot="-5400000">
        <a:off x="1835372" y="1195927"/>
        <a:ext cx="3103602" cy="3258058"/>
      </dsp:txXfrm>
    </dsp:sp>
    <dsp:sp modelId="{DB4EDEE2-CCCE-44F0-841B-9AB5685E8FC6}">
      <dsp:nvSpPr>
        <dsp:cNvPr id="0" name=""/>
        <dsp:cNvSpPr/>
      </dsp:nvSpPr>
      <dsp:spPr>
        <a:xfrm>
          <a:off x="0" y="808050"/>
          <a:ext cx="1835372" cy="4033811"/>
        </a:xfrm>
        <a:prstGeom prst="roundRect">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rtl="0">
            <a:lnSpc>
              <a:spcPct val="90000"/>
            </a:lnSpc>
            <a:spcBef>
              <a:spcPct val="0"/>
            </a:spcBef>
            <a:spcAft>
              <a:spcPct val="35000"/>
            </a:spcAft>
            <a:buNone/>
          </a:pPr>
          <a:r>
            <a:rPr lang="en-US" sz="3200" b="1" kern="1200"/>
            <a:t>Mutual Trust</a:t>
          </a:r>
        </a:p>
      </dsp:txBody>
      <dsp:txXfrm>
        <a:off x="89595" y="897645"/>
        <a:ext cx="1656182" cy="385462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3907A1-E92B-4094-86DF-25DE454F482C}">
      <dsp:nvSpPr>
        <dsp:cNvPr id="0" name=""/>
        <dsp:cNvSpPr/>
      </dsp:nvSpPr>
      <dsp:spPr>
        <a:xfrm rot="5400000">
          <a:off x="1920397" y="1588628"/>
          <a:ext cx="3881444" cy="2472654"/>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US" sz="1800" b="1" kern="1200"/>
            <a:t>Information is shared freely and completely within the team</a:t>
          </a:r>
        </a:p>
        <a:p>
          <a:pPr marL="171450" lvl="1" indent="-171450" algn="l" defTabSz="800100" rtl="0">
            <a:lnSpc>
              <a:spcPct val="90000"/>
            </a:lnSpc>
            <a:spcBef>
              <a:spcPct val="0"/>
            </a:spcBef>
            <a:spcAft>
              <a:spcPct val="15000"/>
            </a:spcAft>
            <a:buChar char="•"/>
          </a:pPr>
          <a:r>
            <a:rPr lang="en-US" sz="1800" b="1" kern="1200"/>
            <a:t>Team members ensure that sent messages sent are received and understood</a:t>
          </a:r>
        </a:p>
        <a:p>
          <a:pPr marL="171450" lvl="1" indent="-171450" algn="l" defTabSz="800100" rtl="0">
            <a:lnSpc>
              <a:spcPct val="90000"/>
            </a:lnSpc>
            <a:spcBef>
              <a:spcPct val="0"/>
            </a:spcBef>
            <a:spcAft>
              <a:spcPct val="15000"/>
            </a:spcAft>
            <a:buChar char="•"/>
          </a:pPr>
          <a:r>
            <a:rPr lang="en-US" sz="1800" b="1" kern="1200"/>
            <a:t>Team members acknowledge when a message is received and understood</a:t>
          </a:r>
        </a:p>
      </dsp:txBody>
      <dsp:txXfrm rot="-5400000">
        <a:off x="2624792" y="1004939"/>
        <a:ext cx="2351949" cy="3640034"/>
      </dsp:txXfrm>
    </dsp:sp>
    <dsp:sp modelId="{18B802D9-F2C0-4A08-9DF3-E59475097EAE}">
      <dsp:nvSpPr>
        <dsp:cNvPr id="0" name=""/>
        <dsp:cNvSpPr/>
      </dsp:nvSpPr>
      <dsp:spPr>
        <a:xfrm>
          <a:off x="36538" y="533408"/>
          <a:ext cx="2623983" cy="4583095"/>
        </a:xfrm>
        <a:prstGeom prst="roundRect">
          <a:avLst/>
        </a:prstGeom>
        <a:solidFill>
          <a:schemeClr val="accent5">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0">
            <a:lnSpc>
              <a:spcPct val="90000"/>
            </a:lnSpc>
            <a:spcBef>
              <a:spcPct val="0"/>
            </a:spcBef>
            <a:spcAft>
              <a:spcPct val="35000"/>
            </a:spcAft>
            <a:buNone/>
          </a:pPr>
          <a:r>
            <a:rPr lang="en-US" sz="2400" b="1" kern="1200"/>
            <a:t>Closed-Loop Communication</a:t>
          </a:r>
        </a:p>
      </dsp:txBody>
      <dsp:txXfrm>
        <a:off x="164630" y="661500"/>
        <a:ext cx="2367799" cy="432691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DBF64C-5B3E-4337-A4A8-55DD2E6412DD}">
      <dsp:nvSpPr>
        <dsp:cNvPr id="0" name=""/>
        <dsp:cNvSpPr/>
      </dsp:nvSpPr>
      <dsp:spPr>
        <a:xfrm>
          <a:off x="320029" y="445000"/>
          <a:ext cx="4245143" cy="1152147"/>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100000"/>
            </a:lnSpc>
            <a:spcBef>
              <a:spcPct val="0"/>
            </a:spcBef>
            <a:spcAft>
              <a:spcPct val="35000"/>
            </a:spcAft>
            <a:buNone/>
          </a:pPr>
          <a:r>
            <a:rPr lang="en-US" sz="4400" kern="1200"/>
            <a:t>Time</a:t>
          </a:r>
        </a:p>
      </dsp:txBody>
      <dsp:txXfrm>
        <a:off x="376272" y="501243"/>
        <a:ext cx="4132657" cy="1039661"/>
      </dsp:txXfrm>
    </dsp:sp>
    <dsp:sp modelId="{95A6032F-38EB-4C55-9118-32F9480C9241}">
      <dsp:nvSpPr>
        <dsp:cNvPr id="0" name=""/>
        <dsp:cNvSpPr/>
      </dsp:nvSpPr>
      <dsp:spPr>
        <a:xfrm>
          <a:off x="320029" y="1781467"/>
          <a:ext cx="4245143" cy="1152147"/>
        </a:xfrm>
        <a:prstGeom prst="roundRect">
          <a:avLst/>
        </a:prstGeom>
        <a:gradFill rotWithShape="0">
          <a:gsLst>
            <a:gs pos="0">
              <a:schemeClr val="accent5">
                <a:hueOff val="785595"/>
                <a:satOff val="-3757"/>
                <a:lumOff val="4118"/>
                <a:alphaOff val="0"/>
                <a:shade val="85000"/>
                <a:satMod val="130000"/>
              </a:schemeClr>
            </a:gs>
            <a:gs pos="34000">
              <a:schemeClr val="accent5">
                <a:hueOff val="785595"/>
                <a:satOff val="-3757"/>
                <a:lumOff val="4118"/>
                <a:alphaOff val="0"/>
                <a:shade val="87000"/>
                <a:satMod val="125000"/>
              </a:schemeClr>
            </a:gs>
            <a:gs pos="70000">
              <a:schemeClr val="accent5">
                <a:hueOff val="785595"/>
                <a:satOff val="-3757"/>
                <a:lumOff val="4118"/>
                <a:alphaOff val="0"/>
                <a:tint val="100000"/>
                <a:shade val="90000"/>
                <a:satMod val="130000"/>
              </a:schemeClr>
            </a:gs>
            <a:gs pos="100000">
              <a:schemeClr val="accent5">
                <a:hueOff val="785595"/>
                <a:satOff val="-3757"/>
                <a:lumOff val="4118"/>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100000"/>
            </a:lnSpc>
            <a:spcBef>
              <a:spcPct val="0"/>
            </a:spcBef>
            <a:spcAft>
              <a:spcPct val="35000"/>
            </a:spcAft>
            <a:buNone/>
          </a:pPr>
          <a:r>
            <a:rPr lang="en-US" sz="4400" kern="1200"/>
            <a:t>Space</a:t>
          </a:r>
        </a:p>
      </dsp:txBody>
      <dsp:txXfrm>
        <a:off x="376272" y="1837710"/>
        <a:ext cx="4132657" cy="1039661"/>
      </dsp:txXfrm>
    </dsp:sp>
    <dsp:sp modelId="{3ACFE779-D358-4EBE-A307-904F04FDAFF3}">
      <dsp:nvSpPr>
        <dsp:cNvPr id="0" name=""/>
        <dsp:cNvSpPr/>
      </dsp:nvSpPr>
      <dsp:spPr>
        <a:xfrm>
          <a:off x="320029" y="3117934"/>
          <a:ext cx="4245143" cy="1152147"/>
        </a:xfrm>
        <a:prstGeom prst="roundRect">
          <a:avLst/>
        </a:prstGeom>
        <a:gradFill rotWithShape="0">
          <a:gsLst>
            <a:gs pos="0">
              <a:schemeClr val="accent5">
                <a:hueOff val="1571189"/>
                <a:satOff val="-7513"/>
                <a:lumOff val="8235"/>
                <a:alphaOff val="0"/>
                <a:shade val="85000"/>
                <a:satMod val="130000"/>
              </a:schemeClr>
            </a:gs>
            <a:gs pos="34000">
              <a:schemeClr val="accent5">
                <a:hueOff val="1571189"/>
                <a:satOff val="-7513"/>
                <a:lumOff val="8235"/>
                <a:alphaOff val="0"/>
                <a:shade val="87000"/>
                <a:satMod val="125000"/>
              </a:schemeClr>
            </a:gs>
            <a:gs pos="70000">
              <a:schemeClr val="accent5">
                <a:hueOff val="1571189"/>
                <a:satOff val="-7513"/>
                <a:lumOff val="8235"/>
                <a:alphaOff val="0"/>
                <a:tint val="100000"/>
                <a:shade val="90000"/>
                <a:satMod val="130000"/>
              </a:schemeClr>
            </a:gs>
            <a:gs pos="100000">
              <a:schemeClr val="accent5">
                <a:hueOff val="1571189"/>
                <a:satOff val="-7513"/>
                <a:lumOff val="8235"/>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100000"/>
            </a:lnSpc>
            <a:spcBef>
              <a:spcPct val="0"/>
            </a:spcBef>
            <a:spcAft>
              <a:spcPct val="35000"/>
            </a:spcAft>
            <a:buNone/>
          </a:pPr>
          <a:r>
            <a:rPr lang="en-US" sz="4400" kern="1200"/>
            <a:t>Information</a:t>
          </a:r>
        </a:p>
      </dsp:txBody>
      <dsp:txXfrm>
        <a:off x="376272" y="3174177"/>
        <a:ext cx="4132657" cy="1039661"/>
      </dsp:txXfrm>
    </dsp:sp>
    <dsp:sp modelId="{7B0F70DE-F853-473E-A30B-3BAB3DE765E0}">
      <dsp:nvSpPr>
        <dsp:cNvPr id="0" name=""/>
        <dsp:cNvSpPr/>
      </dsp:nvSpPr>
      <dsp:spPr>
        <a:xfrm>
          <a:off x="320029" y="4454402"/>
          <a:ext cx="4245143" cy="1152147"/>
        </a:xfrm>
        <a:prstGeom prst="roundRect">
          <a:avLst/>
        </a:prstGeom>
        <a:gradFill rotWithShape="0">
          <a:gsLst>
            <a:gs pos="0">
              <a:schemeClr val="accent5">
                <a:hueOff val="2356783"/>
                <a:satOff val="-11270"/>
                <a:lumOff val="12353"/>
                <a:alphaOff val="0"/>
                <a:shade val="85000"/>
                <a:satMod val="130000"/>
              </a:schemeClr>
            </a:gs>
            <a:gs pos="34000">
              <a:schemeClr val="accent5">
                <a:hueOff val="2356783"/>
                <a:satOff val="-11270"/>
                <a:lumOff val="12353"/>
                <a:alphaOff val="0"/>
                <a:shade val="87000"/>
                <a:satMod val="125000"/>
              </a:schemeClr>
            </a:gs>
            <a:gs pos="70000">
              <a:schemeClr val="accent5">
                <a:hueOff val="2356783"/>
                <a:satOff val="-11270"/>
                <a:lumOff val="12353"/>
                <a:alphaOff val="0"/>
                <a:tint val="100000"/>
                <a:shade val="90000"/>
                <a:satMod val="130000"/>
              </a:schemeClr>
            </a:gs>
            <a:gs pos="100000">
              <a:schemeClr val="accent5">
                <a:hueOff val="2356783"/>
                <a:satOff val="-11270"/>
                <a:lumOff val="1235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100000"/>
            </a:lnSpc>
            <a:spcBef>
              <a:spcPct val="0"/>
            </a:spcBef>
            <a:spcAft>
              <a:spcPct val="35000"/>
            </a:spcAft>
            <a:buNone/>
          </a:pPr>
          <a:r>
            <a:rPr lang="en-US" sz="4400" kern="1200"/>
            <a:t>Authority</a:t>
          </a:r>
        </a:p>
      </dsp:txBody>
      <dsp:txXfrm>
        <a:off x="376272" y="4510645"/>
        <a:ext cx="4132657" cy="10396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C460DD-6AE0-4319-A66C-619251545B87}">
      <dsp:nvSpPr>
        <dsp:cNvPr id="0" name=""/>
        <dsp:cNvSpPr/>
      </dsp:nvSpPr>
      <dsp:spPr>
        <a:xfrm rot="5400000">
          <a:off x="3032587" y="-1086175"/>
          <a:ext cx="868453" cy="3262883"/>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Fosters the team’s shared mental model</a:t>
          </a:r>
        </a:p>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Orients and integrates new team members </a:t>
          </a:r>
        </a:p>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Promotes trust, backup behavior and mutual performance monitoring</a:t>
          </a:r>
        </a:p>
        <a:p>
          <a:pPr marL="57150" lvl="1" indent="-57150" algn="l" defTabSz="488950" rtl="0">
            <a:lnSpc>
              <a:spcPct val="90000"/>
            </a:lnSpc>
            <a:spcBef>
              <a:spcPct val="0"/>
            </a:spcBef>
            <a:spcAft>
              <a:spcPct val="15000"/>
            </a:spcAft>
            <a:buChar char="•"/>
          </a:pPr>
          <a:r>
            <a:rPr lang="en-US" sz="1100" b="1" kern="1200">
              <a:solidFill>
                <a:prstClr val="black">
                  <a:hueOff val="0"/>
                  <a:satOff val="0"/>
                  <a:lumOff val="0"/>
                  <a:alphaOff val="0"/>
                </a:prstClr>
              </a:solidFill>
              <a:latin typeface="Calibri" panose="020F0502020204030204"/>
              <a:ea typeface="+mn-ea"/>
              <a:cs typeface="+mn-cs"/>
            </a:rPr>
            <a:t>Ultimate responsibility for decision making</a:t>
          </a:r>
        </a:p>
      </dsp:txBody>
      <dsp:txXfrm rot="-5400000">
        <a:off x="1835372" y="153434"/>
        <a:ext cx="3220489" cy="783665"/>
      </dsp:txXfrm>
    </dsp:sp>
    <dsp:sp modelId="{C2215B57-6B5B-43DD-9C67-8A1877D243CA}">
      <dsp:nvSpPr>
        <dsp:cNvPr id="0" name=""/>
        <dsp:cNvSpPr/>
      </dsp:nvSpPr>
      <dsp:spPr>
        <a:xfrm>
          <a:off x="0" y="2482"/>
          <a:ext cx="1835372" cy="1085566"/>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rtl="0">
            <a:lnSpc>
              <a:spcPct val="90000"/>
            </a:lnSpc>
            <a:spcBef>
              <a:spcPct val="0"/>
            </a:spcBef>
            <a:spcAft>
              <a:spcPct val="35000"/>
            </a:spcAft>
            <a:buNone/>
          </a:pPr>
          <a:r>
            <a:rPr lang="en-US" sz="2100" b="1" kern="1200"/>
            <a:t>Team Leadership</a:t>
          </a:r>
        </a:p>
      </dsp:txBody>
      <dsp:txXfrm>
        <a:off x="52993" y="55475"/>
        <a:ext cx="1729386" cy="979580"/>
      </dsp:txXfrm>
    </dsp:sp>
    <dsp:sp modelId="{E66E2677-59FC-4255-AF1F-326118E94B1F}">
      <dsp:nvSpPr>
        <dsp:cNvPr id="0" name=""/>
        <dsp:cNvSpPr/>
      </dsp:nvSpPr>
      <dsp:spPr>
        <a:xfrm rot="5400000">
          <a:off x="3032587" y="53669"/>
          <a:ext cx="868453" cy="3262883"/>
        </a:xfrm>
        <a:prstGeom prst="round2SameRect">
          <a:avLst/>
        </a:prstGeom>
        <a:solidFill>
          <a:schemeClr val="accent5">
            <a:tint val="40000"/>
            <a:alpha val="90000"/>
            <a:hueOff val="651338"/>
            <a:satOff val="1199"/>
            <a:lumOff val="531"/>
            <a:alphaOff val="0"/>
          </a:schemeClr>
        </a:solidFill>
        <a:ln w="15875" cap="flat" cmpd="sng" algn="ctr">
          <a:solidFill>
            <a:schemeClr val="accent5">
              <a:tint val="40000"/>
              <a:alpha val="90000"/>
              <a:hueOff val="651338"/>
              <a:satOff val="1199"/>
              <a:lumOff val="5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rtl="0">
            <a:lnSpc>
              <a:spcPct val="90000"/>
            </a:lnSpc>
            <a:spcBef>
              <a:spcPct val="0"/>
            </a:spcBef>
            <a:spcAft>
              <a:spcPct val="15000"/>
            </a:spcAft>
            <a:buChar char="•"/>
          </a:pPr>
          <a:r>
            <a:rPr lang="en-US" sz="1100" b="1" kern="1200"/>
            <a:t>Every team member is aware of team’s progress</a:t>
          </a:r>
        </a:p>
        <a:p>
          <a:pPr marL="57150" lvl="1" indent="-57150" algn="l" defTabSz="488950" rtl="0">
            <a:lnSpc>
              <a:spcPct val="90000"/>
            </a:lnSpc>
            <a:spcBef>
              <a:spcPct val="0"/>
            </a:spcBef>
            <a:spcAft>
              <a:spcPct val="15000"/>
            </a:spcAft>
            <a:buChar char="•"/>
          </a:pPr>
          <a:r>
            <a:rPr lang="en-US" sz="1100" b="1" kern="1200"/>
            <a:t>Every team member speaks up to prevent errors </a:t>
          </a:r>
        </a:p>
        <a:p>
          <a:pPr marL="57150" lvl="1" indent="-57150" algn="l" defTabSz="488950" rtl="0">
            <a:lnSpc>
              <a:spcPct val="90000"/>
            </a:lnSpc>
            <a:spcBef>
              <a:spcPct val="0"/>
            </a:spcBef>
            <a:spcAft>
              <a:spcPct val="15000"/>
            </a:spcAft>
            <a:buChar char="•"/>
          </a:pPr>
          <a:r>
            <a:rPr lang="en-US" sz="1100" b="1" kern="1200"/>
            <a:t>Team members give and receive feedback in an atmosphere of psychological safety. </a:t>
          </a:r>
        </a:p>
      </dsp:txBody>
      <dsp:txXfrm rot="-5400000">
        <a:off x="1835372" y="1293278"/>
        <a:ext cx="3220489" cy="783665"/>
      </dsp:txXfrm>
    </dsp:sp>
    <dsp:sp modelId="{3E2BEE72-6E7A-4E2B-8972-EA13551782A7}">
      <dsp:nvSpPr>
        <dsp:cNvPr id="0" name=""/>
        <dsp:cNvSpPr/>
      </dsp:nvSpPr>
      <dsp:spPr>
        <a:xfrm>
          <a:off x="0" y="1142327"/>
          <a:ext cx="1835372" cy="1085566"/>
        </a:xfrm>
        <a:prstGeom prst="roundRect">
          <a:avLst/>
        </a:prstGeom>
        <a:solidFill>
          <a:schemeClr val="accent5">
            <a:hueOff val="589196"/>
            <a:satOff val="-2817"/>
            <a:lumOff val="308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rtl="0">
            <a:lnSpc>
              <a:spcPct val="90000"/>
            </a:lnSpc>
            <a:spcBef>
              <a:spcPct val="0"/>
            </a:spcBef>
            <a:spcAft>
              <a:spcPct val="35000"/>
            </a:spcAft>
            <a:buNone/>
          </a:pPr>
          <a:r>
            <a:rPr lang="en-US" sz="2100" b="1" kern="1200"/>
            <a:t>Mutual Performance Monitoring</a:t>
          </a:r>
        </a:p>
      </dsp:txBody>
      <dsp:txXfrm>
        <a:off x="52993" y="1195320"/>
        <a:ext cx="1729386" cy="979580"/>
      </dsp:txXfrm>
    </dsp:sp>
    <dsp:sp modelId="{D372F226-4265-45AA-AB02-302B930464A6}">
      <dsp:nvSpPr>
        <dsp:cNvPr id="0" name=""/>
        <dsp:cNvSpPr/>
      </dsp:nvSpPr>
      <dsp:spPr>
        <a:xfrm rot="5400000">
          <a:off x="3032587" y="1193514"/>
          <a:ext cx="868453" cy="3262883"/>
        </a:xfrm>
        <a:prstGeom prst="round2SameRect">
          <a:avLst/>
        </a:prstGeom>
        <a:solidFill>
          <a:schemeClr val="accent5">
            <a:tint val="40000"/>
            <a:alpha val="90000"/>
            <a:hueOff val="1302675"/>
            <a:satOff val="2398"/>
            <a:lumOff val="1062"/>
            <a:alphaOff val="0"/>
          </a:schemeClr>
        </a:solidFill>
        <a:ln w="15875" cap="flat" cmpd="sng" algn="ctr">
          <a:solidFill>
            <a:schemeClr val="accent5">
              <a:tint val="40000"/>
              <a:alpha val="90000"/>
              <a:hueOff val="1302675"/>
              <a:satOff val="2398"/>
              <a:lumOff val="10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rtl="0">
            <a:lnSpc>
              <a:spcPct val="90000"/>
            </a:lnSpc>
            <a:spcBef>
              <a:spcPct val="0"/>
            </a:spcBef>
            <a:spcAft>
              <a:spcPct val="15000"/>
            </a:spcAft>
            <a:buChar char="•"/>
          </a:pPr>
          <a:r>
            <a:rPr lang="en-US" sz="1100" b="1" kern="1200"/>
            <a:t>Team members step in to help when there is a workload imbalance</a:t>
          </a:r>
        </a:p>
        <a:p>
          <a:pPr marL="57150" lvl="1" indent="-57150" algn="l" defTabSz="488950" rtl="0">
            <a:lnSpc>
              <a:spcPct val="90000"/>
            </a:lnSpc>
            <a:spcBef>
              <a:spcPct val="0"/>
            </a:spcBef>
            <a:spcAft>
              <a:spcPct val="15000"/>
            </a:spcAft>
            <a:buChar char="•"/>
          </a:pPr>
          <a:r>
            <a:rPr lang="en-US" sz="1100" b="1" kern="1200"/>
            <a:t>Team members can ask for help when it is needed</a:t>
          </a:r>
        </a:p>
      </dsp:txBody>
      <dsp:txXfrm rot="-5400000">
        <a:off x="1835372" y="2433123"/>
        <a:ext cx="3220489" cy="783665"/>
      </dsp:txXfrm>
    </dsp:sp>
    <dsp:sp modelId="{933A6F15-495D-4519-AF05-0BF7D4D1332A}">
      <dsp:nvSpPr>
        <dsp:cNvPr id="0" name=""/>
        <dsp:cNvSpPr/>
      </dsp:nvSpPr>
      <dsp:spPr>
        <a:xfrm>
          <a:off x="0" y="2282172"/>
          <a:ext cx="1835372" cy="1085566"/>
        </a:xfrm>
        <a:prstGeom prst="roundRect">
          <a:avLst/>
        </a:prstGeom>
        <a:solidFill>
          <a:srgbClr val="4E977B"/>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rtl="0">
            <a:lnSpc>
              <a:spcPct val="90000"/>
            </a:lnSpc>
            <a:spcBef>
              <a:spcPct val="0"/>
            </a:spcBef>
            <a:spcAft>
              <a:spcPct val="35000"/>
            </a:spcAft>
            <a:buNone/>
          </a:pPr>
          <a:r>
            <a:rPr lang="en-US" sz="2100" b="1" kern="1200"/>
            <a:t>Backup Behavior </a:t>
          </a:r>
        </a:p>
      </dsp:txBody>
      <dsp:txXfrm>
        <a:off x="52993" y="2335165"/>
        <a:ext cx="1729386" cy="979580"/>
      </dsp:txXfrm>
    </dsp:sp>
    <dsp:sp modelId="{59338954-519A-4038-96E8-8821D7F43717}">
      <dsp:nvSpPr>
        <dsp:cNvPr id="0" name=""/>
        <dsp:cNvSpPr/>
      </dsp:nvSpPr>
      <dsp:spPr>
        <a:xfrm rot="5400000">
          <a:off x="3032587" y="2333358"/>
          <a:ext cx="868453" cy="3262883"/>
        </a:xfrm>
        <a:prstGeom prst="round2SameRect">
          <a:avLst/>
        </a:prstGeom>
        <a:solidFill>
          <a:schemeClr val="accent5">
            <a:tint val="40000"/>
            <a:alpha val="90000"/>
            <a:hueOff val="1954013"/>
            <a:satOff val="3597"/>
            <a:lumOff val="1594"/>
            <a:alphaOff val="0"/>
          </a:schemeClr>
        </a:solidFill>
        <a:ln w="15875" cap="flat" cmpd="sng" algn="ctr">
          <a:solidFill>
            <a:schemeClr val="accent5">
              <a:tint val="40000"/>
              <a:alpha val="90000"/>
              <a:hueOff val="1954013"/>
              <a:satOff val="3597"/>
              <a:lumOff val="15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rtl="0">
            <a:lnSpc>
              <a:spcPct val="90000"/>
            </a:lnSpc>
            <a:spcBef>
              <a:spcPct val="0"/>
            </a:spcBef>
            <a:spcAft>
              <a:spcPct val="15000"/>
            </a:spcAft>
            <a:buChar char="•"/>
          </a:pPr>
          <a:r>
            <a:rPr lang="en-US" sz="1100" b="1" kern="1200"/>
            <a:t> Team members identify when conditions have shifted</a:t>
          </a:r>
        </a:p>
        <a:p>
          <a:pPr marL="57150" lvl="1" indent="-57150" algn="l" defTabSz="488950" rtl="0">
            <a:lnSpc>
              <a:spcPct val="90000"/>
            </a:lnSpc>
            <a:spcBef>
              <a:spcPct val="0"/>
            </a:spcBef>
            <a:spcAft>
              <a:spcPct val="15000"/>
            </a:spcAft>
            <a:buChar char="•"/>
          </a:pPr>
          <a:r>
            <a:rPr lang="en-US" sz="1100" b="1" kern="1200"/>
            <a:t>Team members adjust the plan when needed </a:t>
          </a:r>
        </a:p>
      </dsp:txBody>
      <dsp:txXfrm rot="-5400000">
        <a:off x="1835372" y="3572967"/>
        <a:ext cx="3220489" cy="783665"/>
      </dsp:txXfrm>
    </dsp:sp>
    <dsp:sp modelId="{7C2D9E2C-C402-494B-8709-70EB4AF24F27}">
      <dsp:nvSpPr>
        <dsp:cNvPr id="0" name=""/>
        <dsp:cNvSpPr/>
      </dsp:nvSpPr>
      <dsp:spPr>
        <a:xfrm>
          <a:off x="0" y="3422017"/>
          <a:ext cx="1835372" cy="1085566"/>
        </a:xfrm>
        <a:prstGeom prst="roundRect">
          <a:avLst/>
        </a:prstGeom>
        <a:solidFill>
          <a:schemeClr val="accent5">
            <a:hueOff val="1767588"/>
            <a:satOff val="-8452"/>
            <a:lumOff val="92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rtl="0">
            <a:lnSpc>
              <a:spcPct val="90000"/>
            </a:lnSpc>
            <a:spcBef>
              <a:spcPct val="0"/>
            </a:spcBef>
            <a:spcAft>
              <a:spcPct val="35000"/>
            </a:spcAft>
            <a:buNone/>
          </a:pPr>
          <a:r>
            <a:rPr lang="en-US" sz="2100" b="1" kern="1200"/>
            <a:t>Adaptability</a:t>
          </a:r>
        </a:p>
      </dsp:txBody>
      <dsp:txXfrm>
        <a:off x="52993" y="3475010"/>
        <a:ext cx="1729386" cy="979580"/>
      </dsp:txXfrm>
    </dsp:sp>
    <dsp:sp modelId="{775A9063-6EDF-4B38-A6E6-15A3DA196B93}">
      <dsp:nvSpPr>
        <dsp:cNvPr id="0" name=""/>
        <dsp:cNvSpPr/>
      </dsp:nvSpPr>
      <dsp:spPr>
        <a:xfrm rot="5400000">
          <a:off x="3032587" y="3473203"/>
          <a:ext cx="868453" cy="3262883"/>
        </a:xfrm>
        <a:prstGeom prst="round2SameRect">
          <a:avLst/>
        </a:prstGeom>
        <a:solidFill>
          <a:schemeClr val="accent5">
            <a:tint val="40000"/>
            <a:alpha val="90000"/>
            <a:hueOff val="2605351"/>
            <a:satOff val="4796"/>
            <a:lumOff val="2125"/>
            <a:alphaOff val="0"/>
          </a:schemeClr>
        </a:solidFill>
        <a:ln w="15875" cap="flat" cmpd="sng" algn="ctr">
          <a:solidFill>
            <a:schemeClr val="accent5">
              <a:tint val="40000"/>
              <a:alpha val="90000"/>
              <a:hueOff val="2605351"/>
              <a:satOff val="4796"/>
              <a:lumOff val="21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rtl="0">
            <a:lnSpc>
              <a:spcPct val="90000"/>
            </a:lnSpc>
            <a:spcBef>
              <a:spcPct val="0"/>
            </a:spcBef>
            <a:spcAft>
              <a:spcPct val="15000"/>
            </a:spcAft>
            <a:buChar char="•"/>
          </a:pPr>
          <a:r>
            <a:rPr lang="en-US" sz="1100" b="1" kern="1200"/>
            <a:t>Positive attitude toward working with others</a:t>
          </a:r>
        </a:p>
        <a:p>
          <a:pPr marL="57150" lvl="1" indent="-57150" algn="l" defTabSz="488950" rtl="0">
            <a:lnSpc>
              <a:spcPct val="90000"/>
            </a:lnSpc>
            <a:spcBef>
              <a:spcPct val="0"/>
            </a:spcBef>
            <a:spcAft>
              <a:spcPct val="15000"/>
            </a:spcAft>
            <a:buChar char="•"/>
          </a:pPr>
          <a:r>
            <a:rPr lang="en-US" sz="1100" b="1" kern="1200"/>
            <a:t>Belief in team’s work &amp; team’s goal over individual work &amp; goal</a:t>
          </a:r>
        </a:p>
      </dsp:txBody>
      <dsp:txXfrm rot="-5400000">
        <a:off x="1835372" y="4712812"/>
        <a:ext cx="3220489" cy="783665"/>
      </dsp:txXfrm>
    </dsp:sp>
    <dsp:sp modelId="{E34A7A7E-8866-454A-BBFC-488E67812C60}">
      <dsp:nvSpPr>
        <dsp:cNvPr id="0" name=""/>
        <dsp:cNvSpPr/>
      </dsp:nvSpPr>
      <dsp:spPr>
        <a:xfrm>
          <a:off x="0" y="4561862"/>
          <a:ext cx="1835372" cy="1085566"/>
        </a:xfrm>
        <a:prstGeom prst="roundRect">
          <a:avLst/>
        </a:prstGeom>
        <a:solidFill>
          <a:schemeClr val="accent5">
            <a:hueOff val="2356783"/>
            <a:satOff val="-11270"/>
            <a:lumOff val="1235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rtl="0">
            <a:lnSpc>
              <a:spcPct val="90000"/>
            </a:lnSpc>
            <a:spcBef>
              <a:spcPct val="0"/>
            </a:spcBef>
            <a:spcAft>
              <a:spcPct val="35000"/>
            </a:spcAft>
            <a:buNone/>
          </a:pPr>
          <a:r>
            <a:rPr lang="en-US" sz="2100" b="1" kern="1200"/>
            <a:t>Team Orientation</a:t>
          </a:r>
        </a:p>
      </dsp:txBody>
      <dsp:txXfrm>
        <a:off x="52993" y="4614855"/>
        <a:ext cx="1729386" cy="9795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C460DD-6AE0-4319-A66C-619251545B87}">
      <dsp:nvSpPr>
        <dsp:cNvPr id="0" name=""/>
        <dsp:cNvSpPr/>
      </dsp:nvSpPr>
      <dsp:spPr>
        <a:xfrm rot="5400000">
          <a:off x="1714207" y="1157796"/>
          <a:ext cx="3505214" cy="3262883"/>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Fosters the team’s shared mental model</a:t>
          </a:r>
        </a:p>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Orients and integrates new team members </a:t>
          </a:r>
        </a:p>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Promotes trust, backup behavior and mutual performance monitoring</a:t>
          </a:r>
        </a:p>
        <a:p>
          <a:pPr marL="57150" lvl="1" indent="-57150" algn="l" defTabSz="488950" rtl="0">
            <a:lnSpc>
              <a:spcPct val="90000"/>
            </a:lnSpc>
            <a:spcBef>
              <a:spcPct val="0"/>
            </a:spcBef>
            <a:spcAft>
              <a:spcPct val="15000"/>
            </a:spcAft>
            <a:buChar char="•"/>
          </a:pPr>
          <a:r>
            <a:rPr lang="en-US" sz="2100" b="1" kern="1200">
              <a:solidFill>
                <a:prstClr val="black">
                  <a:hueOff val="0"/>
                  <a:satOff val="0"/>
                  <a:lumOff val="0"/>
                  <a:alphaOff val="0"/>
                </a:prstClr>
              </a:solidFill>
              <a:latin typeface="Calibri" panose="020F0502020204030204"/>
              <a:ea typeface="+mn-ea"/>
              <a:cs typeface="+mn-cs"/>
            </a:rPr>
            <a:t>Ultimate responsibility for decision making</a:t>
          </a:r>
        </a:p>
      </dsp:txBody>
      <dsp:txXfrm rot="-5400000">
        <a:off x="1835373" y="1195912"/>
        <a:ext cx="3103602" cy="3186652"/>
      </dsp:txXfrm>
    </dsp:sp>
    <dsp:sp modelId="{C2215B57-6B5B-43DD-9C67-8A1877D243CA}">
      <dsp:nvSpPr>
        <dsp:cNvPr id="0" name=""/>
        <dsp:cNvSpPr/>
      </dsp:nvSpPr>
      <dsp:spPr>
        <a:xfrm>
          <a:off x="0" y="825147"/>
          <a:ext cx="1835372" cy="3999617"/>
        </a:xfrm>
        <a:prstGeom prst="roundRect">
          <a:avLst/>
        </a:prstGeom>
        <a:solidFill>
          <a:srgbClr val="3E8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l" defTabSz="933450" rtl="0">
            <a:lnSpc>
              <a:spcPct val="90000"/>
            </a:lnSpc>
            <a:spcBef>
              <a:spcPct val="0"/>
            </a:spcBef>
            <a:spcAft>
              <a:spcPct val="35000"/>
            </a:spcAft>
            <a:buNone/>
          </a:pPr>
          <a:r>
            <a:rPr lang="en-US" sz="2100" b="1" kern="1200"/>
            <a:t>Team Leadership</a:t>
          </a:r>
        </a:p>
      </dsp:txBody>
      <dsp:txXfrm>
        <a:off x="89595" y="914742"/>
        <a:ext cx="1656182" cy="3820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E2677-59FC-4255-AF1F-326118E94B1F}">
      <dsp:nvSpPr>
        <dsp:cNvPr id="0" name=""/>
        <dsp:cNvSpPr/>
      </dsp:nvSpPr>
      <dsp:spPr>
        <a:xfrm rot="5400000">
          <a:off x="1784852" y="1193514"/>
          <a:ext cx="3363923" cy="3262883"/>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rtl="0">
            <a:lnSpc>
              <a:spcPct val="90000"/>
            </a:lnSpc>
            <a:spcBef>
              <a:spcPct val="0"/>
            </a:spcBef>
            <a:spcAft>
              <a:spcPct val="15000"/>
            </a:spcAft>
            <a:buChar char="•"/>
          </a:pPr>
          <a:r>
            <a:rPr lang="en-US" sz="2100" b="1" kern="1200"/>
            <a:t>Every team member is aware of team’s progress</a:t>
          </a:r>
        </a:p>
        <a:p>
          <a:pPr marL="228600" lvl="1" indent="-228600" algn="l" defTabSz="933450" rtl="0">
            <a:lnSpc>
              <a:spcPct val="90000"/>
            </a:lnSpc>
            <a:spcBef>
              <a:spcPct val="0"/>
            </a:spcBef>
            <a:spcAft>
              <a:spcPct val="15000"/>
            </a:spcAft>
            <a:buChar char="•"/>
          </a:pPr>
          <a:r>
            <a:rPr lang="en-US" sz="2100" b="1" kern="1200"/>
            <a:t>Every team member speaks up to prevent errors </a:t>
          </a:r>
        </a:p>
        <a:p>
          <a:pPr marL="228600" lvl="1" indent="-228600" algn="l" defTabSz="933450" rtl="0">
            <a:lnSpc>
              <a:spcPct val="90000"/>
            </a:lnSpc>
            <a:spcBef>
              <a:spcPct val="0"/>
            </a:spcBef>
            <a:spcAft>
              <a:spcPct val="15000"/>
            </a:spcAft>
            <a:buChar char="•"/>
          </a:pPr>
          <a:r>
            <a:rPr lang="en-US" sz="2100" b="1" kern="1200"/>
            <a:t>Team members give and receive feedback in an atmosphere of psychological safety. </a:t>
          </a:r>
        </a:p>
      </dsp:txBody>
      <dsp:txXfrm rot="-5400000">
        <a:off x="1835373" y="1302275"/>
        <a:ext cx="3103602" cy="3045361"/>
      </dsp:txXfrm>
    </dsp:sp>
    <dsp:sp modelId="{3E2BEE72-6E7A-4E2B-8972-EA13551782A7}">
      <dsp:nvSpPr>
        <dsp:cNvPr id="0" name=""/>
        <dsp:cNvSpPr/>
      </dsp:nvSpPr>
      <dsp:spPr>
        <a:xfrm>
          <a:off x="0" y="990612"/>
          <a:ext cx="1835372" cy="3668687"/>
        </a:xfrm>
        <a:prstGeom prst="roundRect">
          <a:avLst/>
        </a:prstGeom>
        <a:solidFill>
          <a:srgbClr val="469067"/>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l" defTabSz="933450" rtl="0">
            <a:lnSpc>
              <a:spcPct val="90000"/>
            </a:lnSpc>
            <a:spcBef>
              <a:spcPct val="0"/>
            </a:spcBef>
            <a:spcAft>
              <a:spcPct val="35000"/>
            </a:spcAft>
            <a:buNone/>
          </a:pPr>
          <a:r>
            <a:rPr lang="en-US" sz="2100" b="1" kern="1200"/>
            <a:t>Mutual Performance Monitoring</a:t>
          </a:r>
        </a:p>
      </dsp:txBody>
      <dsp:txXfrm>
        <a:off x="89595" y="1080207"/>
        <a:ext cx="1656182" cy="34894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72F226-4265-45AA-AB02-302B930464A6}">
      <dsp:nvSpPr>
        <dsp:cNvPr id="0" name=""/>
        <dsp:cNvSpPr/>
      </dsp:nvSpPr>
      <dsp:spPr>
        <a:xfrm rot="5400000">
          <a:off x="2349856" y="1207963"/>
          <a:ext cx="2233915" cy="3262883"/>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rtl="0">
            <a:lnSpc>
              <a:spcPct val="90000"/>
            </a:lnSpc>
            <a:spcBef>
              <a:spcPct val="0"/>
            </a:spcBef>
            <a:spcAft>
              <a:spcPct val="15000"/>
            </a:spcAft>
            <a:buChar char="•"/>
          </a:pPr>
          <a:r>
            <a:rPr lang="en-US" sz="2100" b="1" kern="1200"/>
            <a:t>Team members step in to help when there is a workload imbalance</a:t>
          </a:r>
        </a:p>
        <a:p>
          <a:pPr marL="228600" lvl="1" indent="-228600" algn="l" defTabSz="933450" rtl="0">
            <a:lnSpc>
              <a:spcPct val="90000"/>
            </a:lnSpc>
            <a:spcBef>
              <a:spcPct val="0"/>
            </a:spcBef>
            <a:spcAft>
              <a:spcPct val="15000"/>
            </a:spcAft>
            <a:buChar char="•"/>
          </a:pPr>
          <a:r>
            <a:rPr lang="en-US" sz="2100" b="1" kern="1200"/>
            <a:t>Team members can ask for help when it is needed</a:t>
          </a:r>
        </a:p>
      </dsp:txBody>
      <dsp:txXfrm rot="-5400000">
        <a:off x="1835373" y="1831498"/>
        <a:ext cx="3153832" cy="2015813"/>
      </dsp:txXfrm>
    </dsp:sp>
    <dsp:sp modelId="{933A6F15-495D-4519-AF05-0BF7D4D1332A}">
      <dsp:nvSpPr>
        <dsp:cNvPr id="0" name=""/>
        <dsp:cNvSpPr/>
      </dsp:nvSpPr>
      <dsp:spPr>
        <a:xfrm>
          <a:off x="0" y="1489210"/>
          <a:ext cx="1835372" cy="2600033"/>
        </a:xfrm>
        <a:prstGeom prst="roundRect">
          <a:avLst/>
        </a:prstGeom>
        <a:solidFill>
          <a:srgbClr val="4E977B"/>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l" defTabSz="933450" rtl="0">
            <a:lnSpc>
              <a:spcPct val="90000"/>
            </a:lnSpc>
            <a:spcBef>
              <a:spcPct val="0"/>
            </a:spcBef>
            <a:spcAft>
              <a:spcPct val="35000"/>
            </a:spcAft>
            <a:buNone/>
          </a:pPr>
          <a:r>
            <a:rPr lang="en-US" sz="2100" b="1" kern="1200"/>
            <a:t>Backup Behavior</a:t>
          </a:r>
          <a:r>
            <a:rPr lang="en-US" sz="2100" b="1" kern="1200">
              <a:latin typeface="Calibri Light" panose="020F0302020204030204"/>
            </a:rPr>
            <a:t> </a:t>
          </a:r>
          <a:endParaRPr lang="en-US" sz="2100" b="1" kern="1200"/>
        </a:p>
      </dsp:txBody>
      <dsp:txXfrm>
        <a:off x="89595" y="1578805"/>
        <a:ext cx="1656182" cy="24208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38954-519A-4038-96E8-8821D7F43717}">
      <dsp:nvSpPr>
        <dsp:cNvPr id="0" name=""/>
        <dsp:cNvSpPr/>
      </dsp:nvSpPr>
      <dsp:spPr>
        <a:xfrm rot="5400000">
          <a:off x="2383890" y="1035561"/>
          <a:ext cx="2133581" cy="3262883"/>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rtl="0">
            <a:lnSpc>
              <a:spcPct val="90000"/>
            </a:lnSpc>
            <a:spcBef>
              <a:spcPct val="0"/>
            </a:spcBef>
            <a:spcAft>
              <a:spcPct val="15000"/>
            </a:spcAft>
            <a:buChar char="•"/>
          </a:pPr>
          <a:r>
            <a:rPr lang="en-US" sz="2100" b="1" kern="1200"/>
            <a:t>Team members identify when conditions have shifted</a:t>
          </a:r>
        </a:p>
        <a:p>
          <a:pPr marL="228600" lvl="1" indent="-228600" algn="l" defTabSz="933450" rtl="0">
            <a:lnSpc>
              <a:spcPct val="90000"/>
            </a:lnSpc>
            <a:spcBef>
              <a:spcPct val="0"/>
            </a:spcBef>
            <a:spcAft>
              <a:spcPct val="15000"/>
            </a:spcAft>
            <a:buChar char="•"/>
          </a:pPr>
          <a:r>
            <a:rPr lang="en-US" sz="2100" b="1" kern="1200"/>
            <a:t>Team members adjust the plan when needed </a:t>
          </a:r>
        </a:p>
      </dsp:txBody>
      <dsp:txXfrm rot="-5400000">
        <a:off x="1819240" y="1704365"/>
        <a:ext cx="3158730" cy="1925275"/>
      </dsp:txXfrm>
    </dsp:sp>
    <dsp:sp modelId="{7C2D9E2C-C402-494B-8709-70EB4AF24F27}">
      <dsp:nvSpPr>
        <dsp:cNvPr id="0" name=""/>
        <dsp:cNvSpPr/>
      </dsp:nvSpPr>
      <dsp:spPr>
        <a:xfrm>
          <a:off x="0" y="1428448"/>
          <a:ext cx="1835372" cy="2477155"/>
        </a:xfrm>
        <a:prstGeom prst="roundRect">
          <a:avLst/>
        </a:prstGeom>
        <a:solidFill>
          <a:srgbClr val="579E8E"/>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l" defTabSz="933450" rtl="0">
            <a:lnSpc>
              <a:spcPct val="90000"/>
            </a:lnSpc>
            <a:spcBef>
              <a:spcPct val="0"/>
            </a:spcBef>
            <a:spcAft>
              <a:spcPct val="35000"/>
            </a:spcAft>
            <a:buNone/>
          </a:pPr>
          <a:r>
            <a:rPr lang="en-US" sz="2100" b="1" kern="1200">
              <a:latin typeface="Calibri" panose="020F0502020204030204" pitchFamily="34" charset="0"/>
              <a:cs typeface="Calibri" panose="020F0502020204030204" pitchFamily="34" charset="0"/>
            </a:rPr>
            <a:t>Adaptability</a:t>
          </a:r>
        </a:p>
      </dsp:txBody>
      <dsp:txXfrm>
        <a:off x="89595" y="1518043"/>
        <a:ext cx="1656182" cy="22979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5A9063-6EDF-4B38-A6E6-15A3DA196B93}">
      <dsp:nvSpPr>
        <dsp:cNvPr id="0" name=""/>
        <dsp:cNvSpPr/>
      </dsp:nvSpPr>
      <dsp:spPr>
        <a:xfrm rot="5400000">
          <a:off x="2283410" y="1350608"/>
          <a:ext cx="2366807" cy="3262883"/>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rtl="0">
            <a:lnSpc>
              <a:spcPct val="90000"/>
            </a:lnSpc>
            <a:spcBef>
              <a:spcPct val="0"/>
            </a:spcBef>
            <a:spcAft>
              <a:spcPct val="15000"/>
            </a:spcAft>
            <a:buChar char="•"/>
          </a:pPr>
          <a:r>
            <a:rPr lang="en-US" sz="2100" b="1" kern="1200"/>
            <a:t>Positive attitude toward working with others</a:t>
          </a:r>
        </a:p>
        <a:p>
          <a:pPr marL="228600" lvl="1" indent="-228600" algn="l" defTabSz="933450" rtl="0">
            <a:lnSpc>
              <a:spcPct val="90000"/>
            </a:lnSpc>
            <a:spcBef>
              <a:spcPct val="0"/>
            </a:spcBef>
            <a:spcAft>
              <a:spcPct val="15000"/>
            </a:spcAft>
            <a:buChar char="•"/>
          </a:pPr>
          <a:r>
            <a:rPr lang="en-US" sz="2100" b="1" kern="1200"/>
            <a:t>Belief in team’s work &amp; team’s goal over individual work &amp; goal</a:t>
          </a:r>
        </a:p>
      </dsp:txBody>
      <dsp:txXfrm rot="-5400000">
        <a:off x="1835372" y="1914184"/>
        <a:ext cx="3147345" cy="2135731"/>
      </dsp:txXfrm>
    </dsp:sp>
    <dsp:sp modelId="{E34A7A7E-8866-454A-BBFC-488E67812C60}">
      <dsp:nvSpPr>
        <dsp:cNvPr id="0" name=""/>
        <dsp:cNvSpPr/>
      </dsp:nvSpPr>
      <dsp:spPr>
        <a:xfrm>
          <a:off x="24993" y="1646237"/>
          <a:ext cx="1835372" cy="2743062"/>
        </a:xfrm>
        <a:prstGeom prst="roundRect">
          <a:avLst/>
        </a:prstGeom>
        <a:solidFill>
          <a:srgbClr val="62A39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l" defTabSz="933450" rtl="0">
            <a:lnSpc>
              <a:spcPct val="90000"/>
            </a:lnSpc>
            <a:spcBef>
              <a:spcPct val="0"/>
            </a:spcBef>
            <a:spcAft>
              <a:spcPct val="35000"/>
            </a:spcAft>
            <a:buNone/>
          </a:pPr>
          <a:r>
            <a:rPr lang="en-US" sz="2100" b="1" kern="1200">
              <a:latin typeface="Calibri" panose="020F0502020204030204" pitchFamily="34" charset="0"/>
              <a:cs typeface="Calibri" panose="020F0502020204030204" pitchFamily="34" charset="0"/>
            </a:rPr>
            <a:t>Team Orientation</a:t>
          </a:r>
        </a:p>
      </dsp:txBody>
      <dsp:txXfrm>
        <a:off x="114588" y="1735832"/>
        <a:ext cx="1656182" cy="25638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9CF3A-EB85-4D12-8E82-3B8AC8A7071D}">
      <dsp:nvSpPr>
        <dsp:cNvPr id="0" name=""/>
        <dsp:cNvSpPr/>
      </dsp:nvSpPr>
      <dsp:spPr>
        <a:xfrm rot="5400000">
          <a:off x="2738505" y="-718296"/>
          <a:ext cx="1456617" cy="3262883"/>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rtl="0">
            <a:lnSpc>
              <a:spcPct val="90000"/>
            </a:lnSpc>
            <a:spcBef>
              <a:spcPct val="0"/>
            </a:spcBef>
            <a:spcAft>
              <a:spcPct val="15000"/>
            </a:spcAft>
            <a:buFont typeface="Arial" panose="020B0604020202020204" pitchFamily="34" charset="0"/>
            <a:buChar char="•"/>
          </a:pPr>
          <a:r>
            <a:rPr lang="en-US" sz="1100" b="1" kern="1200"/>
            <a:t>Understanding the team's overall task – including interdependencies</a:t>
          </a:r>
        </a:p>
        <a:p>
          <a:pPr marL="57150" lvl="1" indent="-57150" algn="l" defTabSz="488950" rtl="0">
            <a:lnSpc>
              <a:spcPct val="90000"/>
            </a:lnSpc>
            <a:spcBef>
              <a:spcPct val="0"/>
            </a:spcBef>
            <a:spcAft>
              <a:spcPct val="15000"/>
            </a:spcAft>
            <a:buFont typeface="Arial" panose="020B0604020202020204" pitchFamily="34" charset="0"/>
            <a:buChar char="•"/>
          </a:pPr>
          <a:r>
            <a:rPr lang="en-US" sz="1100" b="1" kern="1200"/>
            <a:t>Understanding the immediate and long-term goals</a:t>
          </a:r>
        </a:p>
        <a:p>
          <a:pPr marL="57150" lvl="1" indent="-57150" algn="l" defTabSz="488950" rtl="0">
            <a:lnSpc>
              <a:spcPct val="90000"/>
            </a:lnSpc>
            <a:spcBef>
              <a:spcPct val="0"/>
            </a:spcBef>
            <a:spcAft>
              <a:spcPct val="15000"/>
            </a:spcAft>
            <a:buFont typeface="Arial" panose="020B0604020202020204" pitchFamily="34" charset="0"/>
            <a:buChar char="•"/>
          </a:pPr>
          <a:r>
            <a:rPr lang="en-US" sz="1100" b="1" kern="1200"/>
            <a:t>Understanding the roles &amp; responsibilities of each team member</a:t>
          </a:r>
        </a:p>
        <a:p>
          <a:pPr marL="57150" lvl="1" indent="-57150" algn="l" defTabSz="488950" rtl="0">
            <a:lnSpc>
              <a:spcPct val="90000"/>
            </a:lnSpc>
            <a:spcBef>
              <a:spcPct val="0"/>
            </a:spcBef>
            <a:spcAft>
              <a:spcPct val="15000"/>
            </a:spcAft>
            <a:buFont typeface="Arial" panose="020B0604020202020204" pitchFamily="34" charset="0"/>
            <a:buChar char="•"/>
          </a:pPr>
          <a:r>
            <a:rPr lang="en-US" sz="1100" b="1" kern="1200"/>
            <a:t>Understanding the environment in which the team is operating. </a:t>
          </a:r>
        </a:p>
      </dsp:txBody>
      <dsp:txXfrm rot="-5400000">
        <a:off x="1835372" y="255943"/>
        <a:ext cx="3191777" cy="1314405"/>
      </dsp:txXfrm>
    </dsp:sp>
    <dsp:sp modelId="{E3C31520-1497-4D32-9FC2-D74B7AD76A74}">
      <dsp:nvSpPr>
        <dsp:cNvPr id="0" name=""/>
        <dsp:cNvSpPr/>
      </dsp:nvSpPr>
      <dsp:spPr>
        <a:xfrm>
          <a:off x="0" y="2758"/>
          <a:ext cx="1835372" cy="1820772"/>
        </a:xfrm>
        <a:prstGeom prst="roundRect">
          <a:avLst/>
        </a:prstGeom>
        <a:solidFill>
          <a:srgbClr val="3E8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b="1" kern="1200"/>
            <a:t>Shared Mental Models</a:t>
          </a:r>
        </a:p>
      </dsp:txBody>
      <dsp:txXfrm>
        <a:off x="88883" y="91641"/>
        <a:ext cx="1657606" cy="1643006"/>
      </dsp:txXfrm>
    </dsp:sp>
    <dsp:sp modelId="{0C7D9E9B-A843-4ABF-B4D6-07AFC4A413D3}">
      <dsp:nvSpPr>
        <dsp:cNvPr id="0" name=""/>
        <dsp:cNvSpPr/>
      </dsp:nvSpPr>
      <dsp:spPr>
        <a:xfrm rot="5400000">
          <a:off x="2738505" y="1193514"/>
          <a:ext cx="1456617" cy="3262883"/>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rtl="0">
            <a:lnSpc>
              <a:spcPct val="90000"/>
            </a:lnSpc>
            <a:spcBef>
              <a:spcPct val="0"/>
            </a:spcBef>
            <a:spcAft>
              <a:spcPct val="15000"/>
            </a:spcAft>
            <a:buChar char="•"/>
          </a:pPr>
          <a:r>
            <a:rPr lang="en-US" sz="1100" b="1" kern="1200"/>
            <a:t>Each team member is trustworthy as an individual </a:t>
          </a:r>
        </a:p>
        <a:p>
          <a:pPr marL="57150" lvl="1" indent="-57150" algn="l" defTabSz="488950" rtl="0">
            <a:lnSpc>
              <a:spcPct val="90000"/>
            </a:lnSpc>
            <a:spcBef>
              <a:spcPct val="0"/>
            </a:spcBef>
            <a:spcAft>
              <a:spcPct val="15000"/>
            </a:spcAft>
            <a:buChar char="•"/>
          </a:pPr>
          <a:r>
            <a:rPr lang="en-US" sz="1100" b="1" kern="1200"/>
            <a:t>	</a:t>
          </a:r>
          <a:r>
            <a:rPr lang="en-US" sz="1100" b="1" i="1" kern="1200"/>
            <a:t>Being trustworthy requires honesty &amp; integrity, being transparent about your motivations, being capable in your role and delivering results (The Speed of Trust – Stephen MR Covey, 2006)</a:t>
          </a:r>
          <a:endParaRPr lang="en-US" sz="1100" b="1" kern="1200"/>
        </a:p>
        <a:p>
          <a:pPr marL="57150" lvl="1" indent="-57150" algn="l" defTabSz="488950" rtl="0">
            <a:lnSpc>
              <a:spcPct val="90000"/>
            </a:lnSpc>
            <a:spcBef>
              <a:spcPct val="0"/>
            </a:spcBef>
            <a:spcAft>
              <a:spcPct val="15000"/>
            </a:spcAft>
            <a:buChar char="•"/>
          </a:pPr>
          <a:r>
            <a:rPr lang="en-US" sz="1100" b="1" kern="1200"/>
            <a:t>Each team members places trust in other team members</a:t>
          </a:r>
        </a:p>
      </dsp:txBody>
      <dsp:txXfrm rot="-5400000">
        <a:off x="1835372" y="2167753"/>
        <a:ext cx="3191777" cy="1314405"/>
      </dsp:txXfrm>
    </dsp:sp>
    <dsp:sp modelId="{DB4EDEE2-CCCE-44F0-841B-9AB5685E8FC6}">
      <dsp:nvSpPr>
        <dsp:cNvPr id="0" name=""/>
        <dsp:cNvSpPr/>
      </dsp:nvSpPr>
      <dsp:spPr>
        <a:xfrm>
          <a:off x="0" y="1914569"/>
          <a:ext cx="1835372" cy="1820772"/>
        </a:xfrm>
        <a:prstGeom prst="roundRect">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b="1" kern="1200"/>
            <a:t>Mutual Trust</a:t>
          </a:r>
        </a:p>
      </dsp:txBody>
      <dsp:txXfrm>
        <a:off x="88883" y="2003452"/>
        <a:ext cx="1657606" cy="1643006"/>
      </dsp:txXfrm>
    </dsp:sp>
    <dsp:sp modelId="{053907A1-E92B-4094-86DF-25DE454F482C}">
      <dsp:nvSpPr>
        <dsp:cNvPr id="0" name=""/>
        <dsp:cNvSpPr/>
      </dsp:nvSpPr>
      <dsp:spPr>
        <a:xfrm rot="5400000">
          <a:off x="2738505" y="3105325"/>
          <a:ext cx="1456617" cy="3262883"/>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rtl="0">
            <a:lnSpc>
              <a:spcPct val="90000"/>
            </a:lnSpc>
            <a:spcBef>
              <a:spcPct val="0"/>
            </a:spcBef>
            <a:spcAft>
              <a:spcPct val="15000"/>
            </a:spcAft>
            <a:buChar char="•"/>
          </a:pPr>
          <a:r>
            <a:rPr lang="en-US" sz="1100" b="1" kern="1200"/>
            <a:t>Information is shared freely and completely within the team</a:t>
          </a:r>
        </a:p>
        <a:p>
          <a:pPr marL="57150" lvl="1" indent="-57150" algn="l" defTabSz="488950" rtl="0">
            <a:lnSpc>
              <a:spcPct val="90000"/>
            </a:lnSpc>
            <a:spcBef>
              <a:spcPct val="0"/>
            </a:spcBef>
            <a:spcAft>
              <a:spcPct val="15000"/>
            </a:spcAft>
            <a:buChar char="•"/>
          </a:pPr>
          <a:r>
            <a:rPr lang="en-US" sz="1100" b="1" kern="1200"/>
            <a:t>Team members ensure that sent messages sent are received and understood</a:t>
          </a:r>
        </a:p>
        <a:p>
          <a:pPr marL="57150" lvl="1" indent="-57150" algn="l" defTabSz="488950" rtl="0">
            <a:lnSpc>
              <a:spcPct val="90000"/>
            </a:lnSpc>
            <a:spcBef>
              <a:spcPct val="0"/>
            </a:spcBef>
            <a:spcAft>
              <a:spcPct val="15000"/>
            </a:spcAft>
            <a:buChar char="•"/>
          </a:pPr>
          <a:r>
            <a:rPr lang="en-US" sz="1100" b="1" kern="1200"/>
            <a:t>Team members acknowledge when a message is received and understood</a:t>
          </a:r>
        </a:p>
      </dsp:txBody>
      <dsp:txXfrm rot="-5400000">
        <a:off x="1835372" y="4079564"/>
        <a:ext cx="3191777" cy="1314405"/>
      </dsp:txXfrm>
    </dsp:sp>
    <dsp:sp modelId="{18B802D9-F2C0-4A08-9DF3-E59475097EAE}">
      <dsp:nvSpPr>
        <dsp:cNvPr id="0" name=""/>
        <dsp:cNvSpPr/>
      </dsp:nvSpPr>
      <dsp:spPr>
        <a:xfrm>
          <a:off x="0" y="3826380"/>
          <a:ext cx="1835372" cy="1820772"/>
        </a:xfrm>
        <a:prstGeom prst="roundRect">
          <a:avLst/>
        </a:prstGeom>
        <a:solidFill>
          <a:schemeClr val="accent5">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b="1" kern="1200"/>
            <a:t>Closed-Loop Communication</a:t>
          </a:r>
        </a:p>
      </dsp:txBody>
      <dsp:txXfrm>
        <a:off x="88883" y="3915263"/>
        <a:ext cx="1657606" cy="16430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9CF3A-EB85-4D12-8E82-3B8AC8A7071D}">
      <dsp:nvSpPr>
        <dsp:cNvPr id="0" name=""/>
        <dsp:cNvSpPr/>
      </dsp:nvSpPr>
      <dsp:spPr>
        <a:xfrm rot="5400000">
          <a:off x="1478102" y="1298643"/>
          <a:ext cx="4186223" cy="3052625"/>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Font typeface="Arial" panose="020B0604020202020204" pitchFamily="34" charset="0"/>
            <a:buChar char="•"/>
          </a:pPr>
          <a:r>
            <a:rPr lang="en-US" sz="2000" b="1" kern="1200"/>
            <a:t>Understanding the team's overall task – including interdependencies</a:t>
          </a:r>
        </a:p>
        <a:p>
          <a:pPr marL="228600" lvl="1" indent="-228600" algn="l" defTabSz="889000" rtl="0">
            <a:lnSpc>
              <a:spcPct val="90000"/>
            </a:lnSpc>
            <a:spcBef>
              <a:spcPct val="0"/>
            </a:spcBef>
            <a:spcAft>
              <a:spcPct val="15000"/>
            </a:spcAft>
            <a:buFont typeface="Arial" panose="020B0604020202020204" pitchFamily="34" charset="0"/>
            <a:buChar char="•"/>
          </a:pPr>
          <a:r>
            <a:rPr lang="en-US" sz="2000" b="1" kern="1200"/>
            <a:t>Understanding the immediate and long-term goals</a:t>
          </a:r>
        </a:p>
        <a:p>
          <a:pPr marL="228600" lvl="1" indent="-228600" algn="l" defTabSz="889000" rtl="0">
            <a:lnSpc>
              <a:spcPct val="90000"/>
            </a:lnSpc>
            <a:spcBef>
              <a:spcPct val="0"/>
            </a:spcBef>
            <a:spcAft>
              <a:spcPct val="15000"/>
            </a:spcAft>
            <a:buFont typeface="Arial" panose="020B0604020202020204" pitchFamily="34" charset="0"/>
            <a:buChar char="•"/>
          </a:pPr>
          <a:r>
            <a:rPr lang="en-US" sz="2000" b="1" kern="1200"/>
            <a:t>Understanding the roles &amp; responsibilities of each team member</a:t>
          </a:r>
        </a:p>
        <a:p>
          <a:pPr marL="228600" lvl="1" indent="-228600" algn="l" defTabSz="889000" rtl="0">
            <a:lnSpc>
              <a:spcPct val="90000"/>
            </a:lnSpc>
            <a:spcBef>
              <a:spcPct val="0"/>
            </a:spcBef>
            <a:spcAft>
              <a:spcPct val="15000"/>
            </a:spcAft>
            <a:buFont typeface="Arial" panose="020B0604020202020204" pitchFamily="34" charset="0"/>
            <a:buChar char="•"/>
          </a:pPr>
          <a:r>
            <a:rPr lang="en-US" sz="2000" b="1" kern="1200"/>
            <a:t>Understanding the environment in which the team is operating. </a:t>
          </a:r>
        </a:p>
      </dsp:txBody>
      <dsp:txXfrm rot="-5400000">
        <a:off x="2044901" y="880862"/>
        <a:ext cx="2903608" cy="3888189"/>
      </dsp:txXfrm>
    </dsp:sp>
    <dsp:sp modelId="{E3C31520-1497-4D32-9FC2-D74B7AD76A74}">
      <dsp:nvSpPr>
        <dsp:cNvPr id="0" name=""/>
        <dsp:cNvSpPr/>
      </dsp:nvSpPr>
      <dsp:spPr>
        <a:xfrm>
          <a:off x="729" y="503237"/>
          <a:ext cx="2044171" cy="4643436"/>
        </a:xfrm>
        <a:prstGeom prst="roundRect">
          <a:avLst/>
        </a:prstGeom>
        <a:solidFill>
          <a:srgbClr val="3E8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rtl="0">
            <a:lnSpc>
              <a:spcPct val="90000"/>
            </a:lnSpc>
            <a:spcBef>
              <a:spcPct val="0"/>
            </a:spcBef>
            <a:spcAft>
              <a:spcPct val="35000"/>
            </a:spcAft>
            <a:buNone/>
          </a:pPr>
          <a:r>
            <a:rPr lang="en-US" sz="3200" b="1" kern="1200"/>
            <a:t>Shared Mental Models</a:t>
          </a:r>
        </a:p>
      </dsp:txBody>
      <dsp:txXfrm>
        <a:off x="100517" y="603025"/>
        <a:ext cx="1844595" cy="444386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225" cy="468313"/>
          </a:xfrm>
          <a:prstGeom prst="rect">
            <a:avLst/>
          </a:prstGeom>
        </p:spPr>
        <p:txBody>
          <a:bodyPr vert="horz" lIns="91440" tIns="45720" rIns="91440" bIns="45720" rtlCol="0"/>
          <a:lstStyle>
            <a:lvl1pPr algn="l">
              <a:defRPr sz="1200"/>
            </a:lvl1pPr>
          </a:lstStyle>
          <a:p>
            <a:r>
              <a:rPr lang="en-US"/>
              <a:t>Part 1</a:t>
            </a:r>
          </a:p>
        </p:txBody>
      </p:sp>
      <p:sp>
        <p:nvSpPr>
          <p:cNvPr id="3" name="Date Placeholder 2"/>
          <p:cNvSpPr>
            <a:spLocks noGrp="1"/>
          </p:cNvSpPr>
          <p:nvPr>
            <p:ph type="dt" sz="quarter" idx="1"/>
          </p:nvPr>
        </p:nvSpPr>
        <p:spPr>
          <a:xfrm>
            <a:off x="4014788" y="0"/>
            <a:ext cx="3070225" cy="468313"/>
          </a:xfrm>
          <a:prstGeom prst="rect">
            <a:avLst/>
          </a:prstGeom>
        </p:spPr>
        <p:txBody>
          <a:bodyPr vert="horz" lIns="91440" tIns="45720" rIns="91440" bIns="45720" rtlCol="0"/>
          <a:lstStyle>
            <a:lvl1pPr algn="r">
              <a:defRPr sz="1200"/>
            </a:lvl1pPr>
          </a:lstStyle>
          <a:p>
            <a:fld id="{321DED10-C9C5-4BCC-BA2D-E87A4E519664}" type="datetimeFigureOut">
              <a:rPr lang="en-US" smtClean="0"/>
              <a:pPr/>
              <a:t>1/22/2021</a:t>
            </a:fld>
            <a:endParaRPr lang="en-US"/>
          </a:p>
        </p:txBody>
      </p:sp>
      <p:sp>
        <p:nvSpPr>
          <p:cNvPr id="4" name="Footer Placeholder 3"/>
          <p:cNvSpPr>
            <a:spLocks noGrp="1"/>
          </p:cNvSpPr>
          <p:nvPr>
            <p:ph type="ftr" sz="quarter" idx="2"/>
          </p:nvPr>
        </p:nvSpPr>
        <p:spPr>
          <a:xfrm>
            <a:off x="0" y="8902700"/>
            <a:ext cx="3070225" cy="4683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14788" y="8902700"/>
            <a:ext cx="3070225" cy="468313"/>
          </a:xfrm>
          <a:prstGeom prst="rect">
            <a:avLst/>
          </a:prstGeom>
        </p:spPr>
        <p:txBody>
          <a:bodyPr vert="horz" lIns="91440" tIns="45720" rIns="91440" bIns="45720" rtlCol="0" anchor="b"/>
          <a:lstStyle>
            <a:lvl1pPr algn="r">
              <a:defRPr sz="1200"/>
            </a:lvl1pPr>
          </a:lstStyle>
          <a:p>
            <a:fld id="{7CE8113A-FCDC-480C-8A8D-D03F843E7E52}" type="slidenum">
              <a:rPr lang="en-US" smtClean="0"/>
              <a:pPr/>
              <a:t>‹#›</a:t>
            </a:fld>
            <a:endParaRPr lang="en-US"/>
          </a:p>
        </p:txBody>
      </p:sp>
    </p:spTree>
    <p:extLst>
      <p:ext uri="{BB962C8B-B14F-4D97-AF65-F5344CB8AC3E}">
        <p14:creationId xmlns:p14="http://schemas.microsoft.com/office/powerpoint/2010/main" val="667732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70258"/>
          </a:xfrm>
          <a:prstGeom prst="rect">
            <a:avLst/>
          </a:prstGeom>
        </p:spPr>
        <p:txBody>
          <a:bodyPr vert="horz" lIns="94046" tIns="47023" rIns="94046" bIns="47023" rtlCol="0"/>
          <a:lstStyle>
            <a:lvl1pPr algn="l">
              <a:defRPr sz="1200"/>
            </a:lvl1pPr>
          </a:lstStyle>
          <a:p>
            <a:r>
              <a:rPr lang="en-US"/>
              <a:t>Part 1</a:t>
            </a:r>
          </a:p>
        </p:txBody>
      </p:sp>
      <p:sp>
        <p:nvSpPr>
          <p:cNvPr id="3" name="Date Placeholder 2"/>
          <p:cNvSpPr>
            <a:spLocks noGrp="1"/>
          </p:cNvSpPr>
          <p:nvPr>
            <p:ph type="dt" idx="1"/>
          </p:nvPr>
        </p:nvSpPr>
        <p:spPr>
          <a:xfrm>
            <a:off x="4014100" y="0"/>
            <a:ext cx="3070860" cy="470258"/>
          </a:xfrm>
          <a:prstGeom prst="rect">
            <a:avLst/>
          </a:prstGeom>
        </p:spPr>
        <p:txBody>
          <a:bodyPr vert="horz" lIns="94046" tIns="47023" rIns="94046" bIns="47023" rtlCol="0"/>
          <a:lstStyle>
            <a:lvl1pPr algn="r">
              <a:defRPr sz="1200"/>
            </a:lvl1pPr>
          </a:lstStyle>
          <a:p>
            <a:fld id="{DCDF08DA-B486-4E9A-ADB6-D7328F40B713}" type="datetimeFigureOut">
              <a:rPr lang="en-US" smtClean="0"/>
              <a:pPr/>
              <a:t>1/22/2021</a:t>
            </a:fld>
            <a:endParaRPr lang="en-US"/>
          </a:p>
        </p:txBody>
      </p:sp>
      <p:sp>
        <p:nvSpPr>
          <p:cNvPr id="4" name="Slide Image Placeholder 3"/>
          <p:cNvSpPr>
            <a:spLocks noGrp="1" noRot="1" noChangeAspect="1"/>
          </p:cNvSpPr>
          <p:nvPr>
            <p:ph type="sldImg" idx="2"/>
          </p:nvPr>
        </p:nvSpPr>
        <p:spPr>
          <a:xfrm>
            <a:off x="1433513" y="1171575"/>
            <a:ext cx="4219575" cy="3163888"/>
          </a:xfrm>
          <a:prstGeom prst="rect">
            <a:avLst/>
          </a:prstGeom>
          <a:noFill/>
          <a:ln w="12700">
            <a:solidFill>
              <a:prstClr val="black"/>
            </a:solidFill>
          </a:ln>
        </p:spPr>
        <p:txBody>
          <a:bodyPr vert="horz" lIns="94046" tIns="47023" rIns="94046" bIns="47023" rtlCol="0" anchor="ctr"/>
          <a:lstStyle/>
          <a:p>
            <a:endParaRPr lang="en-US"/>
          </a:p>
        </p:txBody>
      </p:sp>
      <p:sp>
        <p:nvSpPr>
          <p:cNvPr id="5" name="Notes Placeholder 4"/>
          <p:cNvSpPr>
            <a:spLocks noGrp="1"/>
          </p:cNvSpPr>
          <p:nvPr>
            <p:ph type="body" sz="quarter" idx="3"/>
          </p:nvPr>
        </p:nvSpPr>
        <p:spPr>
          <a:xfrm>
            <a:off x="708660" y="4510564"/>
            <a:ext cx="5669280" cy="3690461"/>
          </a:xfrm>
          <a:prstGeom prst="rect">
            <a:avLst/>
          </a:prstGeom>
        </p:spPr>
        <p:txBody>
          <a:bodyPr vert="horz" lIns="94046" tIns="47023" rIns="94046" bIns="470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02344"/>
            <a:ext cx="3070860" cy="470257"/>
          </a:xfrm>
          <a:prstGeom prst="rect">
            <a:avLst/>
          </a:prstGeom>
        </p:spPr>
        <p:txBody>
          <a:bodyPr vert="horz" lIns="94046" tIns="47023" rIns="94046" bIns="47023" rtlCol="0" anchor="b"/>
          <a:lstStyle>
            <a:lvl1pPr algn="l">
              <a:defRPr sz="1200"/>
            </a:lvl1pPr>
          </a:lstStyle>
          <a:p>
            <a:endParaRPr lang="en-US"/>
          </a:p>
        </p:txBody>
      </p:sp>
      <p:sp>
        <p:nvSpPr>
          <p:cNvPr id="7" name="Slide Number Placeholder 6"/>
          <p:cNvSpPr>
            <a:spLocks noGrp="1"/>
          </p:cNvSpPr>
          <p:nvPr>
            <p:ph type="sldNum" sz="quarter" idx="5"/>
          </p:nvPr>
        </p:nvSpPr>
        <p:spPr>
          <a:xfrm>
            <a:off x="4014100" y="8902344"/>
            <a:ext cx="3070860" cy="470257"/>
          </a:xfrm>
          <a:prstGeom prst="rect">
            <a:avLst/>
          </a:prstGeom>
        </p:spPr>
        <p:txBody>
          <a:bodyPr vert="horz" lIns="94046" tIns="47023" rIns="94046" bIns="47023" rtlCol="0" anchor="b"/>
          <a:lstStyle>
            <a:lvl1pPr algn="r">
              <a:defRPr sz="1200"/>
            </a:lvl1pPr>
          </a:lstStyle>
          <a:p>
            <a:fld id="{52296BDD-A156-4703-B5FF-6F5AA2B5DE21}" type="slidenum">
              <a:rPr lang="en-US" smtClean="0"/>
              <a:pPr/>
              <a:t>‹#›</a:t>
            </a:fld>
            <a:endParaRPr lang="en-US"/>
          </a:p>
        </p:txBody>
      </p:sp>
    </p:spTree>
    <p:extLst>
      <p:ext uri="{BB962C8B-B14F-4D97-AF65-F5344CB8AC3E}">
        <p14:creationId xmlns:p14="http://schemas.microsoft.com/office/powerpoint/2010/main" val="2789812961"/>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8300" y="647700"/>
            <a:ext cx="4219575" cy="3163888"/>
          </a:xfrm>
        </p:spPr>
      </p:sp>
      <p:sp>
        <p:nvSpPr>
          <p:cNvPr id="3" name="Notes Placeholder 2"/>
          <p:cNvSpPr>
            <a:spLocks noGrp="1"/>
          </p:cNvSpPr>
          <p:nvPr>
            <p:ph type="body" idx="1"/>
          </p:nvPr>
        </p:nvSpPr>
        <p:spPr>
          <a:xfrm>
            <a:off x="647699" y="4152900"/>
            <a:ext cx="6111240" cy="4749444"/>
          </a:xfrm>
        </p:spPr>
        <p:txBody>
          <a:bodyPr/>
          <a:lstStyle/>
          <a:p>
            <a:r>
              <a:rPr lang="en-US" sz="1100"/>
              <a:t>Hello – My name is Mary Keehn and in 4 short videos I am introducing the topic of Interprofessional Collaborative practice as a way of practicing and providing health care services that has gained a great deal of worldwide support over the past 20 years.</a:t>
            </a:r>
          </a:p>
          <a:p>
            <a:endParaRPr lang="en-US" sz="1100"/>
          </a:p>
          <a:p>
            <a:r>
              <a:rPr lang="en-US" sz="1100"/>
              <a:t>The learners viewing these presentations come from different health professions education programs and some concepts will be less familiar to learners from some programs than for others.  In those cases, we have provided links to supplement materials so you can fill in any gaps in your understanding</a:t>
            </a:r>
            <a:endParaRPr lang="en-US"/>
          </a:p>
        </p:txBody>
      </p:sp>
      <p:sp>
        <p:nvSpPr>
          <p:cNvPr id="4" name="Slide Number Placeholder 3"/>
          <p:cNvSpPr>
            <a:spLocks noGrp="1"/>
          </p:cNvSpPr>
          <p:nvPr>
            <p:ph type="sldNum" sz="quarter" idx="10"/>
          </p:nvPr>
        </p:nvSpPr>
        <p:spPr/>
        <p:txBody>
          <a:bodyPr/>
          <a:lstStyle/>
          <a:p>
            <a:fld id="{52296BDD-A156-4703-B5FF-6F5AA2B5DE21}" type="slidenum">
              <a:rPr lang="en-US" smtClean="0"/>
              <a:pPr/>
              <a:t>1</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3486152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7175" y="503238"/>
            <a:ext cx="3771900" cy="2828925"/>
          </a:xfrm>
        </p:spPr>
      </p:sp>
      <p:sp>
        <p:nvSpPr>
          <p:cNvPr id="3" name="Notes Placeholder 2"/>
          <p:cNvSpPr>
            <a:spLocks noGrp="1"/>
          </p:cNvSpPr>
          <p:nvPr>
            <p:ph type="body" idx="1"/>
          </p:nvPr>
        </p:nvSpPr>
        <p:spPr>
          <a:xfrm>
            <a:off x="411480" y="3771900"/>
            <a:ext cx="6263640" cy="4984572"/>
          </a:xfrm>
        </p:spPr>
        <p:txBody>
          <a:bodyPr>
            <a:normAutofit fontScale="85000" lnSpcReduction="10000"/>
          </a:bodyPr>
          <a:lstStyle/>
          <a:p>
            <a:r>
              <a:rPr lang="en-US"/>
              <a:t>The Big 5 of Teamwork are elements that are essential for teams to be highly reliable in performing effectively - </a:t>
            </a:r>
          </a:p>
          <a:p>
            <a:endParaRPr lang="en-US"/>
          </a:p>
          <a:p>
            <a:pPr lvl="0"/>
            <a:r>
              <a:rPr lang="en-US" b="1"/>
              <a:t>First let’s talk about team leadership </a:t>
            </a:r>
            <a:r>
              <a:rPr lang="en-US"/>
              <a:t>– I think everyone agrees that teams require leadership.  In this description of teamwork, the leader is responsible for making sure that the team has a shared mental model and that the team’s goals are agreed upon by everyone. A critical role of the leader is to orient and integrate new members to the  team. In addition the leader promotes trust, backup behavior and mutual performance monitoring. In health care, team members change frequently –within the course of one day as well as over weeks and months. Frequent changes in team members increases the priority placed on ensuring that all members are oriented and integrated. Every team member should know where they fit within the team. You should notice that this description of team leadership does not say that the team leader is the most knowledgeable, highest status person on the team. While that may be the case, as applied to interprofessional collaborative practice, the team leader will be the person best equipped to help the team address the teams current priorities– and the team leader may change based on the particular goals of the team at any given time.   </a:t>
            </a:r>
          </a:p>
          <a:p>
            <a:pPr lvl="0"/>
            <a:endParaRPr lang="en-US" b="1"/>
          </a:p>
          <a:p>
            <a:pPr lvl="0"/>
            <a:r>
              <a:rPr lang="en-US" b="1"/>
              <a:t>The next element is mutual performance monitoring</a:t>
            </a:r>
            <a:r>
              <a:rPr lang="en-US"/>
              <a:t>. On a highly reliable team, team members pay attention to how the teams work is progressing and speak up when they recognize that an error might occur. An atmosphere of psychological safety  - where all team members speak without fear of backlash or dismissal – allows team members to give and receive feedback to ensure that the team’s goals are met and errors are minimized. </a:t>
            </a:r>
          </a:p>
          <a:p>
            <a:pPr lvl="0"/>
            <a:endParaRPr lang="en-US" b="1"/>
          </a:p>
          <a:p>
            <a:pPr lvl="0"/>
            <a:r>
              <a:rPr lang="en-US" b="1"/>
              <a:t>Backup behavior </a:t>
            </a:r>
            <a:r>
              <a:rPr lang="en-US"/>
              <a:t>means that when a situation is very fluid or workload is high, team members watch for signs that another team member might not be able to complete the tasks they are responsible for and either step in to help themselves or work with other team members to figure out how to assist. It also means team members can be comfortable asking for help when it is needed. </a:t>
            </a:r>
          </a:p>
          <a:p>
            <a:pPr lvl="0"/>
            <a:endParaRPr lang="en-US"/>
          </a:p>
          <a:p>
            <a:pPr lvl="0"/>
            <a:r>
              <a:rPr lang="en-US"/>
              <a:t>Additionally – </a:t>
            </a:r>
            <a:r>
              <a:rPr lang="en-US" b="1"/>
              <a:t>highly  reliable teams are adaptable</a:t>
            </a:r>
            <a:r>
              <a:rPr lang="en-US"/>
              <a:t> – and this is extremely important in health care where it is common for teams to face complex and dynamic situations.  Plans  - whether they are plans for a surgical procedure, plans for discharge from an inpatient stay or plans for the long term management of a chronic condition– require adjustments on a frequent basis and  high functioning teams expect this and adapt skillfully.</a:t>
            </a:r>
          </a:p>
          <a:p>
            <a:endParaRPr lang="en-US"/>
          </a:p>
          <a:p>
            <a:r>
              <a:rPr lang="en-US"/>
              <a:t>Finally, a high functioning team </a:t>
            </a:r>
            <a:r>
              <a:rPr lang="en-US" b="1"/>
              <a:t>has a team orientation </a:t>
            </a:r>
            <a:r>
              <a:rPr lang="en-US"/>
              <a:t>rather then a profession specific orientation.  A team member a strong professional identity is valuable on a team because that strong professional identity usually comes with high levels of individual competence. But in order to function well on a team, strong professional identify has to be accompanied by strong interprofessional identity which includes a positive attitude toward working with others, a deep belief and commitment to the work that the team is doing and willingness to prioritize the team’s work and the team’s goals over their own work and goals. </a:t>
            </a:r>
          </a:p>
        </p:txBody>
      </p:sp>
      <p:sp>
        <p:nvSpPr>
          <p:cNvPr id="4" name="Slide Number Placeholder 3"/>
          <p:cNvSpPr>
            <a:spLocks noGrp="1"/>
          </p:cNvSpPr>
          <p:nvPr>
            <p:ph type="sldNum" sz="quarter" idx="10"/>
          </p:nvPr>
        </p:nvSpPr>
        <p:spPr/>
        <p:txBody>
          <a:bodyPr/>
          <a:lstStyle/>
          <a:p>
            <a:fld id="{A7EF1383-3EAC-4D77-A0F8-57B7EAE6F897}" type="slidenum">
              <a:rPr lang="en-US" smtClean="0"/>
              <a:pPr/>
              <a:t>10</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380917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8900" y="684213"/>
            <a:ext cx="4219575" cy="3163887"/>
          </a:xfrm>
        </p:spPr>
      </p:sp>
      <p:sp>
        <p:nvSpPr>
          <p:cNvPr id="3" name="Notes Placeholder 2"/>
          <p:cNvSpPr>
            <a:spLocks noGrp="1"/>
          </p:cNvSpPr>
          <p:nvPr>
            <p:ph type="body" idx="1"/>
          </p:nvPr>
        </p:nvSpPr>
        <p:spPr>
          <a:xfrm>
            <a:off x="342900" y="3924300"/>
            <a:ext cx="6477000" cy="5181599"/>
          </a:xfrm>
        </p:spPr>
        <p:txBody>
          <a:bodyPr/>
          <a:lstStyle/>
          <a:p>
            <a:r>
              <a:rPr lang="en-US"/>
              <a:t>Next we will talk about the 3 coordinating mechanisms -</a:t>
            </a:r>
          </a:p>
          <a:p>
            <a:endParaRPr lang="en-US"/>
          </a:p>
          <a:p>
            <a:r>
              <a:rPr lang="en-US" b="1"/>
              <a:t>The first mechanism is a shared mental model </a:t>
            </a:r>
            <a:r>
              <a:rPr lang="en-US"/>
              <a:t>–  A shared mental model develops when team members take time to understand and agree on the goals of the team –  if team members have different priorities or are focusing on different outcomes, then there is a lot of room for misunderstanding and wasted or conflicting effort. A second aspect of a shared mental models is agreement on the roles and responsibilities of all team members. And finally, a shared mental model means that everyone understands the environment and context in which the team functions.  They know the regulations governing the team’s work, they know the policies and procedures and they know how success will be determined. </a:t>
            </a:r>
          </a:p>
          <a:p>
            <a:r>
              <a:rPr lang="en-US" b="1"/>
              <a:t>The second mechanism is the presence of mutual trust</a:t>
            </a:r>
            <a:r>
              <a:rPr lang="en-US"/>
              <a:t>.  Trust is critical for a team to function well and for team members to feel good about being part of the team’s work.  Trust means that each </a:t>
            </a:r>
            <a:r>
              <a:rPr lang="en-US" err="1"/>
              <a:t>tem</a:t>
            </a:r>
            <a:r>
              <a:rPr lang="en-US"/>
              <a:t> member does what they are supposed to do and that other members of the team are confident that everyone will complete their tasks effectively and on time. In a book called “The Speed of Trust” written by Steven MR Covey and published in 2006, being trustworthy is described as having integrity, being transparent about your motivations, being capable in your role and delivering results. When team members experience mutual trust there is a  personal psychological benefit. Having others place their trust in you and delivering on that trust –is one way that high functioning teams contribute to the psychological well being of team members. </a:t>
            </a:r>
          </a:p>
          <a:p>
            <a:r>
              <a:rPr lang="en-US" b="1"/>
              <a:t>Finally – closed loop communication </a:t>
            </a:r>
            <a:r>
              <a:rPr lang="en-US"/>
              <a:t>serves as a coordinating mechanism for highly reliable teams.  Closed loop communication means information is shared freely and completely – everyone is included in the loop and no one holds back information. Uneven distribution of information has been identified as a major source of health care error. In closed loop communication, the sender verifies that the receiver has accurately received the information being communicated and the receiver recognizes his or her responsibility to listen carefully and to verify that they understand completely and accurately.</a:t>
            </a:r>
          </a:p>
        </p:txBody>
      </p:sp>
      <p:sp>
        <p:nvSpPr>
          <p:cNvPr id="4" name="Slide Number Placeholder 3"/>
          <p:cNvSpPr>
            <a:spLocks noGrp="1"/>
          </p:cNvSpPr>
          <p:nvPr>
            <p:ph type="sldNum" sz="quarter" idx="10"/>
          </p:nvPr>
        </p:nvSpPr>
        <p:spPr/>
        <p:txBody>
          <a:bodyPr/>
          <a:lstStyle/>
          <a:p>
            <a:fld id="{A7EF1383-3EAC-4D77-A0F8-57B7EAE6F897}" type="slidenum">
              <a:rPr lang="en-US" smtClean="0"/>
              <a:pPr/>
              <a:t>11</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2958839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8900" y="684213"/>
            <a:ext cx="4219575" cy="3163887"/>
          </a:xfrm>
        </p:spPr>
      </p:sp>
      <p:sp>
        <p:nvSpPr>
          <p:cNvPr id="3" name="Notes Placeholder 2"/>
          <p:cNvSpPr>
            <a:spLocks noGrp="1"/>
          </p:cNvSpPr>
          <p:nvPr>
            <p:ph type="body" idx="1"/>
          </p:nvPr>
        </p:nvSpPr>
        <p:spPr>
          <a:xfrm>
            <a:off x="342900" y="3924300"/>
            <a:ext cx="6477000" cy="5181599"/>
          </a:xfrm>
        </p:spPr>
        <p:txBody>
          <a:bodyPr/>
          <a:lstStyle/>
          <a:p>
            <a:r>
              <a:rPr lang="en-US"/>
              <a:t>Next we will talk about the 3 coordinating mechanisms -</a:t>
            </a:r>
          </a:p>
          <a:p>
            <a:endParaRPr lang="en-US"/>
          </a:p>
          <a:p>
            <a:r>
              <a:rPr lang="en-US" b="1"/>
              <a:t>The first mechanism is a shared mental model </a:t>
            </a:r>
            <a:r>
              <a:rPr lang="en-US"/>
              <a:t>–  A shared mental model develops when team members take time to understand and agree on the goals of the team –  if team members have different priorities or are focusing on different outcomes, then there is a lot of room for misunderstanding and wasted or conflicting effort. A second aspect of a shared mental models is agreement on the roles and responsibilities of all team members. And finally, a shared mental model means that everyone understands the environment and context in which the team functions.  They know the regulations governing the team’s work, they know the policies and procedures and they know how success will be determined. </a:t>
            </a:r>
          </a:p>
          <a:p>
            <a:r>
              <a:rPr lang="en-US" b="1"/>
              <a:t>The second mechanism is the presence of mutual trust</a:t>
            </a:r>
            <a:r>
              <a:rPr lang="en-US"/>
              <a:t>.  Trust is critical for a team to function well and for team members to feel good about being part of the team’s work.  Trust means that each </a:t>
            </a:r>
            <a:r>
              <a:rPr lang="en-US" err="1"/>
              <a:t>tem</a:t>
            </a:r>
            <a:r>
              <a:rPr lang="en-US"/>
              <a:t> member does what they are supposed to do and that other members of the team are confident that everyone will complete their tasks effectively and on time. In a book called “The Speed of Trust” written by Steven MR Covey and published in 2006, being trustworthy is described as having integrity, being transparent about your motivations, being capable in your role and delivering results. When team members experience mutual trust there is a  personal psychological benefit. Having others place their trust in you and delivering on that trust –is one way that high functioning teams contribute to the psychological well being of team members. </a:t>
            </a:r>
          </a:p>
          <a:p>
            <a:r>
              <a:rPr lang="en-US" b="1"/>
              <a:t>Finally – closed loop communication </a:t>
            </a:r>
            <a:r>
              <a:rPr lang="en-US"/>
              <a:t>serves as a coordinating mechanism for highly reliable teams.  Closed loop communication means information is shared freely and completely – everyone is included in the loop and no one holds back information. Uneven distribution of information has been identified as a major source of health care error. In closed loop communication, the sender verifies that the receiver has accurately received the information being communicated and the receiver recognizes his or her responsibility to listen carefully and to verify that they understand completely and accurately.</a:t>
            </a:r>
          </a:p>
        </p:txBody>
      </p:sp>
      <p:sp>
        <p:nvSpPr>
          <p:cNvPr id="4" name="Slide Number Placeholder 3"/>
          <p:cNvSpPr>
            <a:spLocks noGrp="1"/>
          </p:cNvSpPr>
          <p:nvPr>
            <p:ph type="sldNum" sz="quarter" idx="10"/>
          </p:nvPr>
        </p:nvSpPr>
        <p:spPr/>
        <p:txBody>
          <a:bodyPr/>
          <a:lstStyle/>
          <a:p>
            <a:fld id="{A7EF1383-3EAC-4D77-A0F8-57B7EAE6F897}" type="slidenum">
              <a:rPr lang="en-US" smtClean="0"/>
              <a:pPr/>
              <a:t>12</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280460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8900" y="684213"/>
            <a:ext cx="4219575" cy="3163887"/>
          </a:xfrm>
        </p:spPr>
      </p:sp>
      <p:sp>
        <p:nvSpPr>
          <p:cNvPr id="3" name="Notes Placeholder 2"/>
          <p:cNvSpPr>
            <a:spLocks noGrp="1"/>
          </p:cNvSpPr>
          <p:nvPr>
            <p:ph type="body" idx="1"/>
          </p:nvPr>
        </p:nvSpPr>
        <p:spPr>
          <a:xfrm>
            <a:off x="342900" y="3924300"/>
            <a:ext cx="6477000" cy="5181599"/>
          </a:xfrm>
        </p:spPr>
        <p:txBody>
          <a:bodyPr/>
          <a:lstStyle/>
          <a:p>
            <a:r>
              <a:rPr lang="en-US"/>
              <a:t>Next we will talk about the 3 coordinating mechanisms -</a:t>
            </a:r>
          </a:p>
          <a:p>
            <a:endParaRPr lang="en-US"/>
          </a:p>
          <a:p>
            <a:r>
              <a:rPr lang="en-US" b="1"/>
              <a:t>The first mechanism is a shared mental model </a:t>
            </a:r>
            <a:r>
              <a:rPr lang="en-US"/>
              <a:t>–  A shared mental model develops when team members take time to understand and agree on the goals of the team –  if team members have different priorities or are focusing on different outcomes, then there is a lot of room for misunderstanding and wasted or conflicting effort. A second aspect of a shared mental models is agreement on the roles and responsibilities of all team members. And finally, a shared mental model means that everyone understands the environment and context in which the team functions.  They know the regulations governing the team’s work, they know the policies and procedures and they know how success will be determined. </a:t>
            </a:r>
          </a:p>
          <a:p>
            <a:r>
              <a:rPr lang="en-US" b="1"/>
              <a:t>The second mechanism is the presence of mutual trust</a:t>
            </a:r>
            <a:r>
              <a:rPr lang="en-US"/>
              <a:t>.  Trust is critical for a team to function well and for team members to feel good about being part of the team’s work.  Trust means that each </a:t>
            </a:r>
            <a:r>
              <a:rPr lang="en-US" err="1"/>
              <a:t>tem</a:t>
            </a:r>
            <a:r>
              <a:rPr lang="en-US"/>
              <a:t> member does what they are supposed to do and that other members of the team are confident that everyone will complete their tasks effectively and on time. In a book called “The Speed of Trust” written by Steven MR Covey and published in 2006, being trustworthy is described as having integrity, being transparent about your motivations, being capable in your role and delivering results. When team members experience mutual trust there is a  personal psychological benefit. Having others place their trust in you and delivering on that trust –is one way that high functioning teams contribute to the psychological well being of team members. </a:t>
            </a:r>
          </a:p>
          <a:p>
            <a:r>
              <a:rPr lang="en-US" b="1"/>
              <a:t>Finally – closed loop communication </a:t>
            </a:r>
            <a:r>
              <a:rPr lang="en-US"/>
              <a:t>serves as a coordinating mechanism for highly reliable teams.  Closed loop communication means information is shared freely and completely – everyone is included in the loop and no one holds back information. Uneven distribution of information has been identified as a major source of health care error. In closed loop communication, the sender verifies that the receiver has accurately received the information being communicated and the receiver recognizes his or her responsibility to listen carefully and to verify that they understand completely and accurately.</a:t>
            </a:r>
          </a:p>
        </p:txBody>
      </p:sp>
      <p:sp>
        <p:nvSpPr>
          <p:cNvPr id="4" name="Slide Number Placeholder 3"/>
          <p:cNvSpPr>
            <a:spLocks noGrp="1"/>
          </p:cNvSpPr>
          <p:nvPr>
            <p:ph type="sldNum" sz="quarter" idx="10"/>
          </p:nvPr>
        </p:nvSpPr>
        <p:spPr/>
        <p:txBody>
          <a:bodyPr/>
          <a:lstStyle/>
          <a:p>
            <a:fld id="{A7EF1383-3EAC-4D77-A0F8-57B7EAE6F897}" type="slidenum">
              <a:rPr lang="en-US" smtClean="0"/>
              <a:pPr/>
              <a:t>13</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1532290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8900" y="684213"/>
            <a:ext cx="4219575" cy="3163887"/>
          </a:xfrm>
        </p:spPr>
      </p:sp>
      <p:sp>
        <p:nvSpPr>
          <p:cNvPr id="3" name="Notes Placeholder 2"/>
          <p:cNvSpPr>
            <a:spLocks noGrp="1"/>
          </p:cNvSpPr>
          <p:nvPr>
            <p:ph type="body" idx="1"/>
          </p:nvPr>
        </p:nvSpPr>
        <p:spPr>
          <a:xfrm>
            <a:off x="342900" y="3924300"/>
            <a:ext cx="6477000" cy="5181599"/>
          </a:xfrm>
        </p:spPr>
        <p:txBody>
          <a:bodyPr/>
          <a:lstStyle/>
          <a:p>
            <a:r>
              <a:rPr lang="en-US"/>
              <a:t>Next we will talk about the 3 coordinating mechanisms -</a:t>
            </a:r>
          </a:p>
          <a:p>
            <a:endParaRPr lang="en-US"/>
          </a:p>
          <a:p>
            <a:r>
              <a:rPr lang="en-US" b="1"/>
              <a:t>The first mechanism is a shared mental model </a:t>
            </a:r>
            <a:r>
              <a:rPr lang="en-US"/>
              <a:t>–  A shared mental model develops when team members take time to understand and agree on the goals of the team –  if team members have different priorities or are focusing on different outcomes, then there is a lot of room for misunderstanding and wasted or conflicting effort. A second aspect of a shared mental models is agreement on the roles and responsibilities of all team members. And finally, a shared mental model means that everyone understands the environment and context in which the team functions.  They know the regulations governing the team’s work, they know the policies and procedures and they know how success will be determined. </a:t>
            </a:r>
          </a:p>
          <a:p>
            <a:r>
              <a:rPr lang="en-US" b="1"/>
              <a:t>The second mechanism is the presence of mutual trust</a:t>
            </a:r>
            <a:r>
              <a:rPr lang="en-US"/>
              <a:t>.  Trust is critical for a team to function well and for team members to feel good about being part of the team’s work.  Trust means that each </a:t>
            </a:r>
            <a:r>
              <a:rPr lang="en-US" err="1"/>
              <a:t>tem</a:t>
            </a:r>
            <a:r>
              <a:rPr lang="en-US"/>
              <a:t> member does what they are supposed to do and that other members of the team are confident that everyone will complete their tasks effectively and on time. In a book called “The Speed of Trust” written by Steven MR Covey and published in 2006, being trustworthy is described as having integrity, being transparent about your motivations, being capable in your role and delivering results. When team members experience mutual trust there is a  personal psychological benefit. Having others place their trust in you and delivering on that trust –is one way that high functioning teams contribute to the psychological well being of team members. </a:t>
            </a:r>
          </a:p>
          <a:p>
            <a:r>
              <a:rPr lang="en-US" b="1"/>
              <a:t>Finally – closed loop communication </a:t>
            </a:r>
            <a:r>
              <a:rPr lang="en-US"/>
              <a:t>serves as a coordinating mechanism for highly reliable teams.  Closed loop communication means information is shared freely and completely – everyone is included in the loop and no one holds back information. Uneven distribution of information has been identified as a major source of health care error. In closed loop communication, the sender verifies that the receiver has accurately received the information being communicated and the receiver recognizes his or her responsibility to listen carefully and to verify that they understand completely and accurately.</a:t>
            </a:r>
          </a:p>
        </p:txBody>
      </p:sp>
      <p:sp>
        <p:nvSpPr>
          <p:cNvPr id="4" name="Slide Number Placeholder 3"/>
          <p:cNvSpPr>
            <a:spLocks noGrp="1"/>
          </p:cNvSpPr>
          <p:nvPr>
            <p:ph type="sldNum" sz="quarter" idx="10"/>
          </p:nvPr>
        </p:nvSpPr>
        <p:spPr/>
        <p:txBody>
          <a:bodyPr/>
          <a:lstStyle/>
          <a:p>
            <a:fld id="{A7EF1383-3EAC-4D77-A0F8-57B7EAE6F897}" type="slidenum">
              <a:rPr lang="en-US" smtClean="0"/>
              <a:pPr/>
              <a:t>14</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1255192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8900" y="684213"/>
            <a:ext cx="4219575" cy="3163887"/>
          </a:xfrm>
        </p:spPr>
      </p:sp>
      <p:sp>
        <p:nvSpPr>
          <p:cNvPr id="3" name="Notes Placeholder 2"/>
          <p:cNvSpPr>
            <a:spLocks noGrp="1"/>
          </p:cNvSpPr>
          <p:nvPr>
            <p:ph type="body" idx="1"/>
          </p:nvPr>
        </p:nvSpPr>
        <p:spPr>
          <a:xfrm>
            <a:off x="601758" y="4076700"/>
            <a:ext cx="6477000" cy="5181599"/>
          </a:xfrm>
        </p:spPr>
        <p:txBody>
          <a:bodyPr/>
          <a:lstStyle/>
          <a:p>
            <a:r>
              <a:rPr lang="en-US"/>
              <a:t>Finally we will talk about the most recently added element and that is Resources.  After many years of training teams and studying their effectiveness, Salas recognized that even if the team is strong in the Big 5 and uses the coordinating mechanisms well - if the team is not given adequate resources then they are less likely to succeed or to succeed only partially.</a:t>
            </a:r>
          </a:p>
          <a:p>
            <a:endParaRPr lang="en-US"/>
          </a:p>
          <a:p>
            <a:r>
              <a:rPr lang="en-US"/>
              <a:t>Probably the resource that teams need most is time.  The reality is that while teamwork can save time once the team is functioning in a highly reliable way, it takes training and it takes time to develop mutual trust, shared mental models and efficient, effective communication.  Research provides many examples of when an initial investment of training and team building ends up saving time.  </a:t>
            </a:r>
          </a:p>
          <a:p>
            <a:endParaRPr lang="en-US"/>
          </a:p>
          <a:p>
            <a:r>
              <a:rPr lang="en-US"/>
              <a:t>It is also true that effective teamwork takes appropriate space.  There needs to be somewhere that the team can interact with the appropriate degree of privacy. Because space where even a small team can gather is often limited in a clinical setting –virtual teamwork can be a solution.</a:t>
            </a:r>
          </a:p>
          <a:p>
            <a:endParaRPr lang="en-US"/>
          </a:p>
          <a:p>
            <a:r>
              <a:rPr lang="en-US"/>
              <a:t>Teams need information to know if they are succeeding and to continue to improve. The team should decide what information is important for the specific clinical population or community the team is serving – and they need to agree on what processes and outcomes will be measured. Quality cannot be improved without information. </a:t>
            </a:r>
          </a:p>
          <a:p>
            <a:endParaRPr lang="en-US"/>
          </a:p>
          <a:p>
            <a:r>
              <a:rPr lang="en-US"/>
              <a:t>Finally, teams need authority to make decisions and change practices. Highly reliable teams are good at identifying problems with workflow. The authority to take action facilitates continuous improvement and ownership of solutions. </a:t>
            </a:r>
          </a:p>
          <a:p>
            <a:endParaRPr lang="en-US"/>
          </a:p>
          <a:p>
            <a:r>
              <a:rPr lang="en-US"/>
              <a:t>As our health care system continues to move towards value based care, the value of providing teams with adequate resources is becoming increasingly apparent. </a:t>
            </a:r>
          </a:p>
        </p:txBody>
      </p:sp>
      <p:sp>
        <p:nvSpPr>
          <p:cNvPr id="4" name="Slide Number Placeholder 3"/>
          <p:cNvSpPr>
            <a:spLocks noGrp="1"/>
          </p:cNvSpPr>
          <p:nvPr>
            <p:ph type="sldNum" sz="quarter" idx="10"/>
          </p:nvPr>
        </p:nvSpPr>
        <p:spPr/>
        <p:txBody>
          <a:bodyPr/>
          <a:lstStyle/>
          <a:p>
            <a:fld id="{A7EF1383-3EAC-4D77-A0F8-57B7EAE6F897}" type="slidenum">
              <a:rPr lang="en-US" smtClean="0"/>
              <a:pPr/>
              <a:t>15</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3351620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3513" y="508000"/>
            <a:ext cx="4219575" cy="3163888"/>
          </a:xfrm>
        </p:spPr>
      </p:sp>
      <p:sp>
        <p:nvSpPr>
          <p:cNvPr id="3" name="Notes Placeholder 2"/>
          <p:cNvSpPr>
            <a:spLocks noGrp="1"/>
          </p:cNvSpPr>
          <p:nvPr>
            <p:ph type="body" idx="1"/>
          </p:nvPr>
        </p:nvSpPr>
        <p:spPr>
          <a:xfrm>
            <a:off x="708660" y="4076700"/>
            <a:ext cx="5669280" cy="4495800"/>
          </a:xfrm>
        </p:spPr>
        <p:txBody>
          <a:bodyPr/>
          <a:lstStyle/>
          <a:p>
            <a:r>
              <a:rPr lang="en-US"/>
              <a:t>Now we will shift to talking about interprofessional collaborative practice as a specific form of teamwork.</a:t>
            </a:r>
          </a:p>
          <a:p>
            <a:endParaRPr lang="en-US"/>
          </a:p>
          <a:p>
            <a:r>
              <a:rPr lang="en-US"/>
              <a:t>Recall the definition from the World Health organization which is</a:t>
            </a:r>
            <a:r>
              <a:rPr lang="en-US" i="1"/>
              <a:t> Multiple health workers from different professional backgrounds working together with patients, families, </a:t>
            </a:r>
            <a:r>
              <a:rPr lang="en-US" i="1" err="1"/>
              <a:t>carers</a:t>
            </a:r>
            <a:r>
              <a:rPr lang="en-US" i="1"/>
              <a:t> and communities to deliver the highest quality of care.  </a:t>
            </a:r>
          </a:p>
          <a:p>
            <a:endParaRPr lang="en-US" i="1"/>
          </a:p>
          <a:p>
            <a:r>
              <a:rPr lang="en-US"/>
              <a:t>It is important to recognize a few additional features – </a:t>
            </a:r>
          </a:p>
          <a:p>
            <a:r>
              <a:rPr lang="en-US"/>
              <a:t>First, interprofessional collaborative practice is a necessity because there is a high degree of interdependency among the tasks that a health care team must carry out.  </a:t>
            </a:r>
          </a:p>
          <a:p>
            <a:endParaRPr lang="en-US"/>
          </a:p>
          <a:p>
            <a:r>
              <a:rPr lang="en-US"/>
              <a:t>For example, when a patient presents with a complex problem, the assessment of that problem is often completed in pieces by different members of the team. Because patient’s have relationships with multiple team members, they may share information with different team members to different degrees. A good plan depends on consideration of the information provided by all sources. </a:t>
            </a:r>
          </a:p>
          <a:p>
            <a:endParaRPr lang="en-US"/>
          </a:p>
          <a:p>
            <a:r>
              <a:rPr lang="en-US"/>
              <a:t>And second, while traditionally health professionals have valued autonomy - and regulations such as licensure have been based on individual competence – interprofessional collaborative practice results in better decisions and plans based on interdependence and collective competence. </a:t>
            </a:r>
          </a:p>
          <a:p>
            <a:endParaRPr lang="en-US"/>
          </a:p>
          <a:p>
            <a:endParaRPr lang="en-US"/>
          </a:p>
          <a:p>
            <a:endParaRPr lang="en-US"/>
          </a:p>
        </p:txBody>
      </p:sp>
      <p:sp>
        <p:nvSpPr>
          <p:cNvPr id="4" name="Slide Number Placeholder 3"/>
          <p:cNvSpPr>
            <a:spLocks noGrp="1"/>
          </p:cNvSpPr>
          <p:nvPr>
            <p:ph type="sldNum" sz="quarter" idx="10"/>
          </p:nvPr>
        </p:nvSpPr>
        <p:spPr/>
        <p:txBody>
          <a:bodyPr/>
          <a:lstStyle/>
          <a:p>
            <a:fld id="{52296BDD-A156-4703-B5FF-6F5AA2B5DE21}" type="slidenum">
              <a:rPr lang="en-US" smtClean="0"/>
              <a:pPr/>
              <a:t>16</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2357373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3513" y="508000"/>
            <a:ext cx="4219575" cy="3163888"/>
          </a:xfrm>
        </p:spPr>
      </p:sp>
      <p:sp>
        <p:nvSpPr>
          <p:cNvPr id="3" name="Notes Placeholder 2"/>
          <p:cNvSpPr>
            <a:spLocks noGrp="1"/>
          </p:cNvSpPr>
          <p:nvPr>
            <p:ph type="body" idx="1"/>
          </p:nvPr>
        </p:nvSpPr>
        <p:spPr>
          <a:xfrm>
            <a:off x="708660" y="4076700"/>
            <a:ext cx="5669280" cy="4495800"/>
          </a:xfrm>
        </p:spPr>
        <p:txBody>
          <a:bodyPr/>
          <a:lstStyle/>
          <a:p>
            <a:r>
              <a:rPr lang="en-US"/>
              <a:t>Now we will shift to talking about interprofessional collaborative practice as a specific form of teamwork.</a:t>
            </a:r>
          </a:p>
          <a:p>
            <a:endParaRPr lang="en-US"/>
          </a:p>
          <a:p>
            <a:r>
              <a:rPr lang="en-US"/>
              <a:t>Recall the definition from the World Health organization which is</a:t>
            </a:r>
            <a:r>
              <a:rPr lang="en-US" i="1"/>
              <a:t> Multiple health workers from different professional backgrounds working together with patients, families, </a:t>
            </a:r>
            <a:r>
              <a:rPr lang="en-US" i="1" err="1"/>
              <a:t>carers</a:t>
            </a:r>
            <a:r>
              <a:rPr lang="en-US" i="1"/>
              <a:t> and communities to deliver the highest quality of care.  </a:t>
            </a:r>
          </a:p>
          <a:p>
            <a:endParaRPr lang="en-US" i="1"/>
          </a:p>
          <a:p>
            <a:r>
              <a:rPr lang="en-US"/>
              <a:t>It is important to recognize a few additional features – </a:t>
            </a:r>
          </a:p>
          <a:p>
            <a:r>
              <a:rPr lang="en-US"/>
              <a:t>First, interprofessional collaborative practice is a necessity because there is a high degree of interdependency among the tasks that a health care team must carry out.  </a:t>
            </a:r>
          </a:p>
          <a:p>
            <a:endParaRPr lang="en-US"/>
          </a:p>
          <a:p>
            <a:r>
              <a:rPr lang="en-US"/>
              <a:t>For example, when a patient presents with a complex problem, the assessment of that problem is often completed in pieces by different members of the team. Because patient’s have relationships with multiple team members, they may share information with different team members to different degrees. A good plan depends on consideration of the information provided by all sources. </a:t>
            </a:r>
          </a:p>
          <a:p>
            <a:endParaRPr lang="en-US"/>
          </a:p>
          <a:p>
            <a:r>
              <a:rPr lang="en-US"/>
              <a:t>And second, while traditionally health professionals have valued autonomy - and regulations such as licensure have been based on individual competence – interprofessional collaborative practice results in better decisions and plans based on interdependence and collective competence. </a:t>
            </a:r>
          </a:p>
          <a:p>
            <a:endParaRPr lang="en-US"/>
          </a:p>
          <a:p>
            <a:endParaRPr lang="en-US"/>
          </a:p>
          <a:p>
            <a:endParaRPr lang="en-US"/>
          </a:p>
        </p:txBody>
      </p:sp>
      <p:sp>
        <p:nvSpPr>
          <p:cNvPr id="4" name="Slide Number Placeholder 3"/>
          <p:cNvSpPr>
            <a:spLocks noGrp="1"/>
          </p:cNvSpPr>
          <p:nvPr>
            <p:ph type="sldNum" sz="quarter" idx="10"/>
          </p:nvPr>
        </p:nvSpPr>
        <p:spPr/>
        <p:txBody>
          <a:bodyPr/>
          <a:lstStyle/>
          <a:p>
            <a:fld id="{52296BDD-A156-4703-B5FF-6F5AA2B5DE21}" type="slidenum">
              <a:rPr lang="en-US" smtClean="0"/>
              <a:pPr/>
              <a:t>17</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1401907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660" y="4510564"/>
            <a:ext cx="5669280" cy="4290536"/>
          </a:xfrm>
        </p:spPr>
        <p:txBody>
          <a:bodyPr/>
          <a:lstStyle/>
          <a:p>
            <a:r>
              <a:rPr lang="en-US"/>
              <a:t>Training in interprofessional collaboration and coaching of teams is required because while no one can avoid working on a team in health care – teamwork is a given – successful teamwork is not.  While most practicing health professionals were trained in silos and have been practicing in silos, change is definitely underway.  </a:t>
            </a:r>
          </a:p>
          <a:p>
            <a:endParaRPr lang="en-US"/>
          </a:p>
          <a:p>
            <a:r>
              <a:rPr lang="en-US"/>
              <a:t>Students in health professions education training programs are being given increased opportunities to learn with, from and about each other. There have long been joint classes in health professions education - but it was generally for efficiency without any effort to have students from different professions learn from or about one another.  This is changing in part because accreditors are requiring it to change.</a:t>
            </a:r>
          </a:p>
          <a:p>
            <a:endParaRPr lang="en-US"/>
          </a:p>
          <a:p>
            <a:r>
              <a:rPr lang="en-US"/>
              <a:t>In addition, practicing clinicians are increasingly being offered the opportunity for workplace learning to develop as a team.  Some high quality curriculum in teamwork, such as </a:t>
            </a:r>
            <a:r>
              <a:rPr lang="en-US" err="1"/>
              <a:t>TEAMStepps</a:t>
            </a:r>
            <a:r>
              <a:rPr lang="en-US"/>
              <a:t>, offers structured ways to communicate.  In practice, teams are increasingly utilizing strategies such as huddles, which are brief sessions – 5-10 minutes in length – that make sure that the team has a shared understanding of the priorities for the day and are aware of any particular patient problems that need to be addressed.  Debriefing, which offers team a structured way to reflect on a good or bad experience or outcome and learn from it, is another example of workflow modification that is supported by evidence that shows its positive impact on team process and outcomes. </a:t>
            </a:r>
          </a:p>
          <a:p>
            <a:endParaRPr lang="en-US"/>
          </a:p>
        </p:txBody>
      </p:sp>
      <p:sp>
        <p:nvSpPr>
          <p:cNvPr id="4" name="Slide Number Placeholder 3"/>
          <p:cNvSpPr>
            <a:spLocks noGrp="1"/>
          </p:cNvSpPr>
          <p:nvPr>
            <p:ph type="sldNum" sz="quarter" idx="10"/>
          </p:nvPr>
        </p:nvSpPr>
        <p:spPr/>
        <p:txBody>
          <a:bodyPr/>
          <a:lstStyle/>
          <a:p>
            <a:fld id="{52296BDD-A156-4703-B5FF-6F5AA2B5DE21}" type="slidenum">
              <a:rPr lang="en-US" smtClean="0"/>
              <a:pPr/>
              <a:t>18</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13623999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660" y="4510564"/>
            <a:ext cx="5669280" cy="4290536"/>
          </a:xfrm>
        </p:spPr>
        <p:txBody>
          <a:bodyPr/>
          <a:lstStyle/>
          <a:p>
            <a:r>
              <a:rPr lang="en-US"/>
              <a:t>Training in interprofessional collaboration and coaching of teams is required because while no one can avoid working on a team in health care – teamwork is a given – successful teamwork is not.  While most practicing health professionals were trained in silos and have been practicing in silos, change is definitely underway.  </a:t>
            </a:r>
          </a:p>
          <a:p>
            <a:endParaRPr lang="en-US"/>
          </a:p>
          <a:p>
            <a:r>
              <a:rPr lang="en-US"/>
              <a:t>Students in health professions education training programs are being given increased opportunities to learn with, from and about each other. There have long been joint classes in health professions education - but it was generally for efficiency without any effort to have students from different professions learn from or about one another.  This is changing in part because accreditors are requiring it to change.</a:t>
            </a:r>
          </a:p>
          <a:p>
            <a:endParaRPr lang="en-US"/>
          </a:p>
          <a:p>
            <a:r>
              <a:rPr lang="en-US"/>
              <a:t>In addition, practicing clinicians are increasingly being offered the opportunity for workplace learning to develop as a team.  Some high quality curriculum in teamwork, such as </a:t>
            </a:r>
            <a:r>
              <a:rPr lang="en-US" err="1"/>
              <a:t>TEAMStepps</a:t>
            </a:r>
            <a:r>
              <a:rPr lang="en-US"/>
              <a:t>, offers structured ways to communicate.  In practice, teams are increasingly utilizing strategies such as huddles, which are brief sessions – 5-10 minutes in length – that make sure that the team has a shared understanding of the priorities for the day and are aware of any particular patient problems that need to be addressed.  Debriefing, which offers team a structured way to reflect on a good or bad experience or outcome and learn from it, is another example of workflow modification that is supported by evidence that shows its positive impact on team process and outcomes. </a:t>
            </a:r>
          </a:p>
          <a:p>
            <a:endParaRPr lang="en-US"/>
          </a:p>
        </p:txBody>
      </p:sp>
      <p:sp>
        <p:nvSpPr>
          <p:cNvPr id="4" name="Slide Number Placeholder 3"/>
          <p:cNvSpPr>
            <a:spLocks noGrp="1"/>
          </p:cNvSpPr>
          <p:nvPr>
            <p:ph type="sldNum" sz="quarter" idx="10"/>
          </p:nvPr>
        </p:nvSpPr>
        <p:spPr/>
        <p:txBody>
          <a:bodyPr/>
          <a:lstStyle/>
          <a:p>
            <a:fld id="{52296BDD-A156-4703-B5FF-6F5AA2B5DE21}" type="slidenum">
              <a:rPr lang="en-US" smtClean="0"/>
              <a:pPr/>
              <a:t>19</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26594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said before, interprofessional collaborative practice is a specific form of teamwork. </a:t>
            </a:r>
          </a:p>
          <a:p>
            <a:endParaRPr lang="en-US" dirty="0"/>
          </a:p>
          <a:p>
            <a:r>
              <a:rPr lang="en-US" dirty="0"/>
              <a:t>The study of teamwork is the focus of many different disciplines – psychology, business, engineering and design to name a few.  </a:t>
            </a:r>
          </a:p>
          <a:p>
            <a:endParaRPr lang="en-US" dirty="0"/>
          </a:p>
          <a:p>
            <a:r>
              <a:rPr lang="en-US" dirty="0"/>
              <a:t>The questions that are asked about teams include how do teams develop, what are the characteristics of highly effective teams and what kind of training is needed for effective teamwork.</a:t>
            </a:r>
          </a:p>
          <a:p>
            <a:endParaRPr lang="en-US" dirty="0"/>
          </a:p>
          <a:p>
            <a:r>
              <a:rPr lang="en-US" dirty="0"/>
              <a:t>In healthcare, there is also a focus on how teamwork affects outcomes. </a:t>
            </a:r>
          </a:p>
          <a:p>
            <a:endParaRPr lang="en-US" dirty="0"/>
          </a:p>
          <a:p>
            <a:r>
              <a:rPr lang="en-US" dirty="0"/>
              <a:t>Basically, this is the development of a field called Team Science – and that is where we are going next. </a:t>
            </a:r>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2</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3347639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wrap up – I want to highlight a few key points from this presentation.  First – the benefits of teamwork and interprofessional collaboration are being realized because knowledge from other sectors – such as the military, aviation, sports and manufacturing – are being applied to understand the working of teams in health care. </a:t>
            </a:r>
          </a:p>
          <a:p>
            <a:endParaRPr lang="en-US"/>
          </a:p>
          <a:p>
            <a:r>
              <a:rPr lang="en-US"/>
              <a:t>Teamwork and interprofessional collaboration does not just happen – it takes training.  We recognize that while there is evidence that interprofessional collaboration will improve outcomes, we also a need to design new educational models for health care professionals. </a:t>
            </a:r>
          </a:p>
          <a:p>
            <a:endParaRPr lang="en-US"/>
          </a:p>
          <a:p>
            <a:r>
              <a:rPr lang="en-US"/>
              <a:t>Equally important, relationships in the workplace between professions that have historically been hierarchical and placed high value on individual achievement will have to evolve to value team orientation, a level playing field and rewards for collective achievement. </a:t>
            </a:r>
          </a:p>
        </p:txBody>
      </p:sp>
      <p:sp>
        <p:nvSpPr>
          <p:cNvPr id="4" name="Slide Number Placeholder 3"/>
          <p:cNvSpPr>
            <a:spLocks noGrp="1"/>
          </p:cNvSpPr>
          <p:nvPr>
            <p:ph type="sldNum" sz="quarter" idx="5"/>
          </p:nvPr>
        </p:nvSpPr>
        <p:spPr/>
        <p:txBody>
          <a:bodyPr/>
          <a:lstStyle/>
          <a:p>
            <a:fld id="{52296BDD-A156-4703-B5FF-6F5AA2B5DE21}" type="slidenum">
              <a:rPr lang="en-US" smtClean="0"/>
              <a:pPr/>
              <a:t>20</a:t>
            </a:fld>
            <a:endParaRPr lang="en-US"/>
          </a:p>
        </p:txBody>
      </p:sp>
      <p:sp>
        <p:nvSpPr>
          <p:cNvPr id="5" name="Header Placeholder 4"/>
          <p:cNvSpPr>
            <a:spLocks noGrp="1"/>
          </p:cNvSpPr>
          <p:nvPr>
            <p:ph type="hdr" sz="quarter" idx="10"/>
          </p:nvPr>
        </p:nvSpPr>
        <p:spPr/>
        <p:txBody>
          <a:bodyPr/>
          <a:lstStyle/>
          <a:p>
            <a:r>
              <a:rPr lang="en-US"/>
              <a:t>Part 1</a:t>
            </a:r>
          </a:p>
        </p:txBody>
      </p:sp>
    </p:spTree>
    <p:extLst>
      <p:ext uri="{BB962C8B-B14F-4D97-AF65-F5344CB8AC3E}">
        <p14:creationId xmlns:p14="http://schemas.microsoft.com/office/powerpoint/2010/main" val="4012054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What specifically do we mean when we use the term Interprofessional Collaborative Practice? </a:t>
            </a:r>
          </a:p>
          <a:p>
            <a:endParaRPr lang="en-US"/>
          </a:p>
          <a:p>
            <a:r>
              <a:rPr lang="en-US"/>
              <a:t>I think it’s good to start with a definition and the World Health Organization gives us one that is widely accepted.  The WHO says – Interprofessional Collaborative Practice is multiple health workers from different professional backgrounds working together with patients, families, carers and communities to deliver the highest quality of care”. </a:t>
            </a:r>
          </a:p>
          <a:p>
            <a:endParaRPr lang="en-US"/>
          </a:p>
          <a:p>
            <a:r>
              <a:rPr lang="en-US"/>
              <a:t>Sounds pretty simple and really pretty hard to argue with. Unfortunately, the simplicity  has resulted in a common and somewhat dismissive response such as “we’ve been working in teams for a long time” which has made it difficult to create openness to deeper understanding.  </a:t>
            </a:r>
          </a:p>
          <a:p>
            <a:endParaRPr lang="en-US"/>
          </a:p>
        </p:txBody>
      </p:sp>
      <p:sp>
        <p:nvSpPr>
          <p:cNvPr id="4" name="Slide Number Placeholder 3"/>
          <p:cNvSpPr>
            <a:spLocks noGrp="1"/>
          </p:cNvSpPr>
          <p:nvPr>
            <p:ph type="sldNum" sz="quarter" idx="10"/>
          </p:nvPr>
        </p:nvSpPr>
        <p:spPr/>
        <p:txBody>
          <a:bodyPr/>
          <a:lstStyle/>
          <a:p>
            <a:fld id="{52296BDD-A156-4703-B5FF-6F5AA2B5DE21}" type="slidenum">
              <a:rPr lang="en-US" smtClean="0"/>
              <a:pPr/>
              <a:t>3</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2552759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are thousands of people who are studying teams – and adding to our understanding of team science.</a:t>
            </a:r>
          </a:p>
          <a:p>
            <a:r>
              <a:rPr lang="en-US"/>
              <a:t>We are going to focus on a specific description of teamwork that comes from Eduardo Salas and the work of his numerous colleagues.</a:t>
            </a:r>
          </a:p>
          <a:p>
            <a:r>
              <a:rPr lang="en-US"/>
              <a:t>Eduardo Salas is an organizational/industrial psychologist who originally studied teams in the military and aviation. About 20 years ago, he turned his focus to health care.  </a:t>
            </a:r>
          </a:p>
          <a:p>
            <a:r>
              <a:rPr lang="en-US"/>
              <a:t>This description of team work does not have a catchy name.  An early paper was titled  “Is there a Big 5 of Teamwork?” – but the description has expanded over the years to include additional elements</a:t>
            </a:r>
          </a:p>
          <a:p>
            <a:endParaRPr lang="en-US"/>
          </a:p>
          <a:p>
            <a:r>
              <a:rPr lang="en-US"/>
              <a:t>So while the description still includes the Big 5 of teamwork shown in the lower portion of the diagram, there also the “three coordinating mechanisms” shown in blue and finally you have across the top “Resources” which is the most recently added element. </a:t>
            </a:r>
          </a:p>
          <a:p>
            <a:endParaRPr lang="en-US"/>
          </a:p>
          <a:p>
            <a:r>
              <a:rPr lang="en-US"/>
              <a:t>Let’s consider each in turn - </a:t>
            </a:r>
          </a:p>
        </p:txBody>
      </p:sp>
      <p:sp>
        <p:nvSpPr>
          <p:cNvPr id="4" name="Slide Number Placeholder 3"/>
          <p:cNvSpPr>
            <a:spLocks noGrp="1"/>
          </p:cNvSpPr>
          <p:nvPr>
            <p:ph type="sldNum" sz="quarter" idx="10"/>
          </p:nvPr>
        </p:nvSpPr>
        <p:spPr/>
        <p:txBody>
          <a:bodyPr/>
          <a:lstStyle/>
          <a:p>
            <a:fld id="{52296BDD-A156-4703-B5FF-6F5AA2B5DE21}" type="slidenum">
              <a:rPr lang="en-US" smtClean="0"/>
              <a:pPr/>
              <a:t>4</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1076938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7175" y="503238"/>
            <a:ext cx="3771900" cy="2828925"/>
          </a:xfrm>
        </p:spPr>
      </p:sp>
      <p:sp>
        <p:nvSpPr>
          <p:cNvPr id="3" name="Notes Placeholder 2"/>
          <p:cNvSpPr>
            <a:spLocks noGrp="1"/>
          </p:cNvSpPr>
          <p:nvPr>
            <p:ph type="body" idx="1"/>
          </p:nvPr>
        </p:nvSpPr>
        <p:spPr>
          <a:xfrm>
            <a:off x="411480" y="3771900"/>
            <a:ext cx="6263640" cy="4984572"/>
          </a:xfrm>
        </p:spPr>
        <p:txBody>
          <a:bodyPr>
            <a:normAutofit fontScale="85000" lnSpcReduction="10000"/>
          </a:bodyPr>
          <a:lstStyle/>
          <a:p>
            <a:r>
              <a:rPr lang="en-US"/>
              <a:t>The Big 5 of Teamwork are elements that are essential for teams to be highly reliable in performing effectively - </a:t>
            </a:r>
          </a:p>
          <a:p>
            <a:endParaRPr lang="en-US"/>
          </a:p>
          <a:p>
            <a:pPr lvl="0"/>
            <a:r>
              <a:rPr lang="en-US" b="1"/>
              <a:t>First let’s talk about team leadership </a:t>
            </a:r>
            <a:r>
              <a:rPr lang="en-US"/>
              <a:t>– I think everyone agrees that teams require leadership.  In this description of teamwork, the leader is responsible for making sure that the team has a shared mental model and that the team’s goals are agreed upon by everyone. A critical role of the leader is to orient and integrate new members to the  team. In addition the leader promotes trust, backup behavior and mutual performance monitoring. In health care, team members change frequently –within the course of one day as well as over weeks and months. Frequent changes in team members increases the priority placed on ensuring that all members are oriented and integrated. Every team member should know where they fit within the team. You should notice that this description of team leadership does not say that the team leader is the most knowledgeable, highest status person on the team. While that may be the case, as applied to interprofessional collaborative practice, the team leader will be the person best equipped to help the team address the teams current priorities– and the team leader may change based on the particular goals of the team at any given time.   </a:t>
            </a:r>
          </a:p>
          <a:p>
            <a:pPr lvl="0"/>
            <a:endParaRPr lang="en-US" b="1"/>
          </a:p>
          <a:p>
            <a:pPr lvl="0"/>
            <a:r>
              <a:rPr lang="en-US" b="1"/>
              <a:t>The next element is mutual performance monitoring</a:t>
            </a:r>
            <a:r>
              <a:rPr lang="en-US"/>
              <a:t>. On a highly reliable team, team members pay attention to how the teams work is progressing and speak up when they recognize that an error might occur. An atmosphere of psychological safety  - where all team members speak without fear of backlash or dismissal – allows team members to give and receive feedback to ensure that the team’s goals are met and errors are minimized. </a:t>
            </a:r>
          </a:p>
          <a:p>
            <a:pPr lvl="0"/>
            <a:endParaRPr lang="en-US" b="1"/>
          </a:p>
          <a:p>
            <a:pPr lvl="0"/>
            <a:r>
              <a:rPr lang="en-US" b="1"/>
              <a:t>Backup behavior </a:t>
            </a:r>
            <a:r>
              <a:rPr lang="en-US"/>
              <a:t>means that when a situation is very fluid or workload is high, team members watch for signs that another team member might not be able to complete the tasks they are responsible for and either step in to help themselves or work with other team members to figure out how to assist. It also means team members can be comfortable asking for help when it is needed. </a:t>
            </a:r>
          </a:p>
          <a:p>
            <a:pPr lvl="0"/>
            <a:endParaRPr lang="en-US"/>
          </a:p>
          <a:p>
            <a:pPr lvl="0"/>
            <a:r>
              <a:rPr lang="en-US"/>
              <a:t>Additionally – </a:t>
            </a:r>
            <a:r>
              <a:rPr lang="en-US" b="1"/>
              <a:t>highly  reliable teams are adaptable</a:t>
            </a:r>
            <a:r>
              <a:rPr lang="en-US"/>
              <a:t> – and this is extremely important in health care where it is common for teams to face complex and dynamic situations.  Plans  - whether they are plans for a surgical procedure, plans for discharge from an inpatient stay or plans for the long term management of a chronic condition– require adjustments on a frequent basis and  high functioning teams expect this and adapt skillfully.</a:t>
            </a:r>
          </a:p>
          <a:p>
            <a:endParaRPr lang="en-US"/>
          </a:p>
          <a:p>
            <a:r>
              <a:rPr lang="en-US"/>
              <a:t>Finally, a high functioning team </a:t>
            </a:r>
            <a:r>
              <a:rPr lang="en-US" b="1"/>
              <a:t>has a team orientation </a:t>
            </a:r>
            <a:r>
              <a:rPr lang="en-US"/>
              <a:t>rather then a profession specific orientation.  A team member a strong professional identity is valuable on a team because that strong professional identity usually comes with high levels of individual competence. But in order to function well on a team, strong professional identify has to be accompanied by strong interprofessional identity which includes a positive attitude toward working with others, a deep belief and commitment to the work that the team is doing and willingness to prioritize the team’s work and the team’s goals over their own work and goals. </a:t>
            </a:r>
          </a:p>
        </p:txBody>
      </p:sp>
      <p:sp>
        <p:nvSpPr>
          <p:cNvPr id="4" name="Slide Number Placeholder 3"/>
          <p:cNvSpPr>
            <a:spLocks noGrp="1"/>
          </p:cNvSpPr>
          <p:nvPr>
            <p:ph type="sldNum" sz="quarter" idx="10"/>
          </p:nvPr>
        </p:nvSpPr>
        <p:spPr/>
        <p:txBody>
          <a:bodyPr/>
          <a:lstStyle/>
          <a:p>
            <a:fld id="{A7EF1383-3EAC-4D77-A0F8-57B7EAE6F897}" type="slidenum">
              <a:rPr lang="en-US" smtClean="0"/>
              <a:pPr/>
              <a:t>5</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712737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7175" y="503238"/>
            <a:ext cx="3771900" cy="2828925"/>
          </a:xfrm>
        </p:spPr>
      </p:sp>
      <p:sp>
        <p:nvSpPr>
          <p:cNvPr id="3" name="Notes Placeholder 2"/>
          <p:cNvSpPr>
            <a:spLocks noGrp="1"/>
          </p:cNvSpPr>
          <p:nvPr>
            <p:ph type="body" idx="1"/>
          </p:nvPr>
        </p:nvSpPr>
        <p:spPr>
          <a:xfrm>
            <a:off x="411480" y="3771900"/>
            <a:ext cx="6263640" cy="4984572"/>
          </a:xfrm>
        </p:spPr>
        <p:txBody>
          <a:bodyPr>
            <a:normAutofit fontScale="85000" lnSpcReduction="10000"/>
          </a:bodyPr>
          <a:lstStyle/>
          <a:p>
            <a:r>
              <a:rPr lang="en-US"/>
              <a:t>The Big 5 of Teamwork are elements that are essential for teams to be highly reliable in performing effectively - </a:t>
            </a:r>
          </a:p>
          <a:p>
            <a:endParaRPr lang="en-US"/>
          </a:p>
          <a:p>
            <a:pPr lvl="0"/>
            <a:r>
              <a:rPr lang="en-US" b="1"/>
              <a:t>First let’s talk about team leadership </a:t>
            </a:r>
            <a:r>
              <a:rPr lang="en-US"/>
              <a:t>– I think everyone agrees that teams require leadership.  In this description of teamwork, the leader is responsible for making sure that the team has a shared mental model and that the team’s goals are agreed upon by everyone. A critical role of the leader is to orient and integrate new members to the  team. In addition the leader promotes trust, backup behavior and mutual performance monitoring. In health care, team members change frequently –within the course of one day as well as over weeks and months. Frequent changes in team members increases the priority placed on ensuring that all members are oriented and integrated. Every team member should know where they fit within the team. You should notice that this description of team leadership does not say that the team leader is the most knowledgeable, highest status person on the team. While that may be the case, as applied to interprofessional collaborative practice, the team leader will be the person best equipped to help the team address the teams current priorities– and the team leader may change based on the particular goals of the team at any given time.   </a:t>
            </a:r>
          </a:p>
          <a:p>
            <a:pPr lvl="0"/>
            <a:endParaRPr lang="en-US" b="1"/>
          </a:p>
          <a:p>
            <a:pPr lvl="0"/>
            <a:r>
              <a:rPr lang="en-US" b="1"/>
              <a:t>The next element is mutual performance monitoring</a:t>
            </a:r>
            <a:r>
              <a:rPr lang="en-US"/>
              <a:t>. On a highly reliable team, team members pay attention to how the teams work is progressing and speak up when they recognize that an error might occur. An atmosphere of psychological safety  - where all team members speak without fear of backlash or dismissal – allows team members to give and receive feedback to ensure that the team’s goals are met and errors are minimized. </a:t>
            </a:r>
          </a:p>
          <a:p>
            <a:pPr lvl="0"/>
            <a:endParaRPr lang="en-US" b="1"/>
          </a:p>
          <a:p>
            <a:pPr lvl="0"/>
            <a:r>
              <a:rPr lang="en-US" b="1"/>
              <a:t>Backup behavior </a:t>
            </a:r>
            <a:r>
              <a:rPr lang="en-US"/>
              <a:t>means that when a situation is very fluid or workload is high, team members watch for signs that another team member might not be able to complete the tasks they are responsible for and either step in to help themselves or work with other team members to figure out how to assist. It also means team members can be comfortable asking for help when it is needed. </a:t>
            </a:r>
          </a:p>
          <a:p>
            <a:pPr lvl="0"/>
            <a:endParaRPr lang="en-US"/>
          </a:p>
          <a:p>
            <a:pPr lvl="0"/>
            <a:r>
              <a:rPr lang="en-US"/>
              <a:t>Additionally – </a:t>
            </a:r>
            <a:r>
              <a:rPr lang="en-US" b="1"/>
              <a:t>highly  reliable teams are adaptable</a:t>
            </a:r>
            <a:r>
              <a:rPr lang="en-US"/>
              <a:t> – and this is extremely important in health care where it is common for teams to face complex and dynamic situations.  Plans  - whether they are plans for a surgical procedure, plans for discharge from an inpatient stay or plans for the long term management of a chronic condition– require adjustments on a frequent basis and  high functioning teams expect this and adapt skillfully.</a:t>
            </a:r>
          </a:p>
          <a:p>
            <a:endParaRPr lang="en-US"/>
          </a:p>
          <a:p>
            <a:r>
              <a:rPr lang="en-US"/>
              <a:t>Finally, a high functioning team </a:t>
            </a:r>
            <a:r>
              <a:rPr lang="en-US" b="1"/>
              <a:t>has a team orientation </a:t>
            </a:r>
            <a:r>
              <a:rPr lang="en-US"/>
              <a:t>rather then a profession specific orientation.  A team member a strong professional identity is valuable on a team because that strong professional identity usually comes with high levels of individual competence. But in order to function well on a team, strong professional identify has to be accompanied by strong interprofessional identity which includes a positive attitude toward working with others, a deep belief and commitment to the work that the team is doing and willingness to prioritize the team’s work and the team’s goals over their own work and goals. </a:t>
            </a:r>
          </a:p>
        </p:txBody>
      </p:sp>
      <p:sp>
        <p:nvSpPr>
          <p:cNvPr id="4" name="Slide Number Placeholder 3"/>
          <p:cNvSpPr>
            <a:spLocks noGrp="1"/>
          </p:cNvSpPr>
          <p:nvPr>
            <p:ph type="sldNum" sz="quarter" idx="10"/>
          </p:nvPr>
        </p:nvSpPr>
        <p:spPr/>
        <p:txBody>
          <a:bodyPr/>
          <a:lstStyle/>
          <a:p>
            <a:fld id="{A7EF1383-3EAC-4D77-A0F8-57B7EAE6F897}" type="slidenum">
              <a:rPr lang="en-US" smtClean="0"/>
              <a:pPr/>
              <a:t>6</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2918618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7175" y="503238"/>
            <a:ext cx="3771900" cy="2828925"/>
          </a:xfrm>
        </p:spPr>
      </p:sp>
      <p:sp>
        <p:nvSpPr>
          <p:cNvPr id="3" name="Notes Placeholder 2"/>
          <p:cNvSpPr>
            <a:spLocks noGrp="1"/>
          </p:cNvSpPr>
          <p:nvPr>
            <p:ph type="body" idx="1"/>
          </p:nvPr>
        </p:nvSpPr>
        <p:spPr>
          <a:xfrm>
            <a:off x="411480" y="3771900"/>
            <a:ext cx="6263640" cy="4984572"/>
          </a:xfrm>
        </p:spPr>
        <p:txBody>
          <a:bodyPr>
            <a:normAutofit fontScale="85000" lnSpcReduction="10000"/>
          </a:bodyPr>
          <a:lstStyle/>
          <a:p>
            <a:r>
              <a:rPr lang="en-US"/>
              <a:t>The Big 5 of Teamwork are elements that are essential for teams to be highly reliable in performing effectively - </a:t>
            </a:r>
          </a:p>
          <a:p>
            <a:endParaRPr lang="en-US"/>
          </a:p>
          <a:p>
            <a:pPr lvl="0"/>
            <a:r>
              <a:rPr lang="en-US" b="1"/>
              <a:t>First let’s talk about team leadership </a:t>
            </a:r>
            <a:r>
              <a:rPr lang="en-US"/>
              <a:t>– I think everyone agrees that teams require leadership.  In this description of teamwork, the leader is responsible for making sure that the team has a shared mental model and that the team’s goals are agreed upon by everyone. A critical role of the leader is to orient and integrate new members to the  team. In addition the leader promotes trust, backup behavior and mutual performance monitoring. In health care, team members change frequently –within the course of one day as well as over weeks and months. Frequent changes in team members increases the priority placed on ensuring that all members are oriented and integrated. Every team member should know where they fit within the team. You should notice that this description of team leadership does not say that the team leader is the most knowledgeable, highest status person on the team. While that may be the case, as applied to interprofessional collaborative practice, the team leader will be the person best equipped to help the team address the teams current priorities– and the team leader may change based on the particular goals of the team at any given time.   </a:t>
            </a:r>
          </a:p>
          <a:p>
            <a:pPr lvl="0"/>
            <a:endParaRPr lang="en-US" b="1"/>
          </a:p>
          <a:p>
            <a:pPr lvl="0"/>
            <a:r>
              <a:rPr lang="en-US" b="1"/>
              <a:t>The next element is mutual performance monitoring</a:t>
            </a:r>
            <a:r>
              <a:rPr lang="en-US"/>
              <a:t>. On a highly reliable team, team members pay attention to how the teams work is progressing and speak up when they recognize that an error might occur. An atmosphere of psychological safety  - where all team members speak without fear of backlash or dismissal – allows team members to give and receive feedback to ensure that the team’s goals are met and errors are minimized. </a:t>
            </a:r>
          </a:p>
          <a:p>
            <a:pPr lvl="0"/>
            <a:endParaRPr lang="en-US" b="1"/>
          </a:p>
          <a:p>
            <a:pPr lvl="0"/>
            <a:r>
              <a:rPr lang="en-US" b="1"/>
              <a:t>Backup behavior </a:t>
            </a:r>
            <a:r>
              <a:rPr lang="en-US"/>
              <a:t>means that when a situation is very fluid or workload is high, team members watch for signs that another team member might not be able to complete the tasks they are responsible for and either step in to help themselves or work with other team members to figure out how to assist. It also means team members can be comfortable asking for help when it is needed. </a:t>
            </a:r>
          </a:p>
          <a:p>
            <a:pPr lvl="0"/>
            <a:endParaRPr lang="en-US"/>
          </a:p>
          <a:p>
            <a:pPr lvl="0"/>
            <a:r>
              <a:rPr lang="en-US"/>
              <a:t>Additionally – </a:t>
            </a:r>
            <a:r>
              <a:rPr lang="en-US" b="1"/>
              <a:t>highly  reliable teams are adaptable</a:t>
            </a:r>
            <a:r>
              <a:rPr lang="en-US"/>
              <a:t> – and this is extremely important in health care where it is common for teams to face complex and dynamic situations.  Plans  - whether they are plans for a surgical procedure, plans for discharge from an inpatient stay or plans for the long term management of a chronic condition– require adjustments on a frequent basis and  high functioning teams expect this and adapt skillfully.</a:t>
            </a:r>
          </a:p>
          <a:p>
            <a:endParaRPr lang="en-US"/>
          </a:p>
          <a:p>
            <a:r>
              <a:rPr lang="en-US"/>
              <a:t>Finally, a high functioning team </a:t>
            </a:r>
            <a:r>
              <a:rPr lang="en-US" b="1"/>
              <a:t>has a team orientation </a:t>
            </a:r>
            <a:r>
              <a:rPr lang="en-US"/>
              <a:t>rather then a profession specific orientation.  A team member a strong professional identity is valuable on a team because that strong professional identity usually comes with high levels of individual competence. But in order to function well on a team, strong professional identify has to be accompanied by strong interprofessional identity which includes a positive attitude toward working with others, a deep belief and commitment to the work that the team is doing and willingness to prioritize the team’s work and the team’s goals over their own work and goals. </a:t>
            </a:r>
          </a:p>
        </p:txBody>
      </p:sp>
      <p:sp>
        <p:nvSpPr>
          <p:cNvPr id="4" name="Slide Number Placeholder 3"/>
          <p:cNvSpPr>
            <a:spLocks noGrp="1"/>
          </p:cNvSpPr>
          <p:nvPr>
            <p:ph type="sldNum" sz="quarter" idx="10"/>
          </p:nvPr>
        </p:nvSpPr>
        <p:spPr/>
        <p:txBody>
          <a:bodyPr/>
          <a:lstStyle/>
          <a:p>
            <a:fld id="{A7EF1383-3EAC-4D77-A0F8-57B7EAE6F897}" type="slidenum">
              <a:rPr lang="en-US" smtClean="0"/>
              <a:pPr/>
              <a:t>7</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2601756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7175" y="503238"/>
            <a:ext cx="3771900" cy="2828925"/>
          </a:xfrm>
        </p:spPr>
      </p:sp>
      <p:sp>
        <p:nvSpPr>
          <p:cNvPr id="3" name="Notes Placeholder 2"/>
          <p:cNvSpPr>
            <a:spLocks noGrp="1"/>
          </p:cNvSpPr>
          <p:nvPr>
            <p:ph type="body" idx="1"/>
          </p:nvPr>
        </p:nvSpPr>
        <p:spPr>
          <a:xfrm>
            <a:off x="411480" y="3771900"/>
            <a:ext cx="6263640" cy="4984572"/>
          </a:xfrm>
        </p:spPr>
        <p:txBody>
          <a:bodyPr>
            <a:normAutofit fontScale="85000" lnSpcReduction="10000"/>
          </a:bodyPr>
          <a:lstStyle/>
          <a:p>
            <a:r>
              <a:rPr lang="en-US"/>
              <a:t>The Big 5 of Teamwork are elements that are essential for teams to be highly reliable in performing effectively - </a:t>
            </a:r>
          </a:p>
          <a:p>
            <a:endParaRPr lang="en-US"/>
          </a:p>
          <a:p>
            <a:pPr lvl="0"/>
            <a:r>
              <a:rPr lang="en-US" b="1"/>
              <a:t>First let’s talk about team leadership </a:t>
            </a:r>
            <a:r>
              <a:rPr lang="en-US"/>
              <a:t>– I think everyone agrees that teams require leadership.  In this description of teamwork, the leader is responsible for making sure that the team has a shared mental model and that the team’s goals are agreed upon by everyone. A critical role of the leader is to orient and integrate new members to the  team. In addition the leader promotes trust, backup behavior and mutual performance monitoring. In health care, team members change frequently –within the course of one day as well as over weeks and months. Frequent changes in team members increases the priority placed on ensuring that all members are oriented and integrated. Every team member should know where they fit within the team. You should notice that this description of team leadership does not say that the team leader is the most knowledgeable, highest status person on the team. While that may be the case, as applied to interprofessional collaborative practice, the team leader will be the person best equipped to help the team address the teams current priorities– and the team leader may change based on the particular goals of the team at any given time.   </a:t>
            </a:r>
          </a:p>
          <a:p>
            <a:pPr lvl="0"/>
            <a:endParaRPr lang="en-US" b="1"/>
          </a:p>
          <a:p>
            <a:pPr lvl="0"/>
            <a:r>
              <a:rPr lang="en-US" b="1"/>
              <a:t>The next element is mutual performance monitoring</a:t>
            </a:r>
            <a:r>
              <a:rPr lang="en-US"/>
              <a:t>. On a highly reliable team, team members pay attention to how the teams work is progressing and speak up when they recognize that an error might occur. An atmosphere of psychological safety  - where all team members speak without fear of backlash or dismissal – allows team members to give and receive feedback to ensure that the team’s goals are met and errors are minimized. </a:t>
            </a:r>
          </a:p>
          <a:p>
            <a:pPr lvl="0"/>
            <a:endParaRPr lang="en-US" b="1"/>
          </a:p>
          <a:p>
            <a:pPr lvl="0"/>
            <a:r>
              <a:rPr lang="en-US" b="1"/>
              <a:t>Backup behavior </a:t>
            </a:r>
            <a:r>
              <a:rPr lang="en-US"/>
              <a:t>means that when a situation is very fluid or workload is high, team members watch for signs that another team member might not be able to complete the tasks they are responsible for and either step in to help themselves or work with other team members to figure out how to assist. It also means team members can be comfortable asking for help when it is needed. </a:t>
            </a:r>
          </a:p>
          <a:p>
            <a:pPr lvl="0"/>
            <a:endParaRPr lang="en-US"/>
          </a:p>
          <a:p>
            <a:pPr lvl="0"/>
            <a:r>
              <a:rPr lang="en-US"/>
              <a:t>Additionally – </a:t>
            </a:r>
            <a:r>
              <a:rPr lang="en-US" b="1"/>
              <a:t>highly  reliable teams are adaptable</a:t>
            </a:r>
            <a:r>
              <a:rPr lang="en-US"/>
              <a:t> – and this is extremely important in health care where it is common for teams to face complex and dynamic situations.  Plans  - whether they are plans for a surgical procedure, plans for discharge from an inpatient stay or plans for the long term management of a chronic condition– require adjustments on a frequent basis and  high functioning teams expect this and adapt skillfully.</a:t>
            </a:r>
          </a:p>
          <a:p>
            <a:endParaRPr lang="en-US"/>
          </a:p>
          <a:p>
            <a:r>
              <a:rPr lang="en-US"/>
              <a:t>Finally, a high functioning team </a:t>
            </a:r>
            <a:r>
              <a:rPr lang="en-US" b="1"/>
              <a:t>has a team orientation </a:t>
            </a:r>
            <a:r>
              <a:rPr lang="en-US"/>
              <a:t>rather then a profession specific orientation.  A team member a strong professional identity is valuable on a team because that strong professional identity usually comes with high levels of individual competence. But in order to function well on a team, strong professional identify has to be accompanied by strong interprofessional identity which includes a positive attitude toward working with others, a deep belief and commitment to the work that the team is doing and willingness to prioritize the team’s work and the team’s goals over their own work and goals. </a:t>
            </a:r>
          </a:p>
        </p:txBody>
      </p:sp>
      <p:sp>
        <p:nvSpPr>
          <p:cNvPr id="4" name="Slide Number Placeholder 3"/>
          <p:cNvSpPr>
            <a:spLocks noGrp="1"/>
          </p:cNvSpPr>
          <p:nvPr>
            <p:ph type="sldNum" sz="quarter" idx="10"/>
          </p:nvPr>
        </p:nvSpPr>
        <p:spPr/>
        <p:txBody>
          <a:bodyPr/>
          <a:lstStyle/>
          <a:p>
            <a:fld id="{A7EF1383-3EAC-4D77-A0F8-57B7EAE6F897}" type="slidenum">
              <a:rPr lang="en-US" smtClean="0"/>
              <a:pPr/>
              <a:t>8</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901730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7175" y="503238"/>
            <a:ext cx="3771900" cy="2828925"/>
          </a:xfrm>
        </p:spPr>
      </p:sp>
      <p:sp>
        <p:nvSpPr>
          <p:cNvPr id="3" name="Notes Placeholder 2"/>
          <p:cNvSpPr>
            <a:spLocks noGrp="1"/>
          </p:cNvSpPr>
          <p:nvPr>
            <p:ph type="body" idx="1"/>
          </p:nvPr>
        </p:nvSpPr>
        <p:spPr>
          <a:xfrm>
            <a:off x="411480" y="3771900"/>
            <a:ext cx="6263640" cy="4984572"/>
          </a:xfrm>
        </p:spPr>
        <p:txBody>
          <a:bodyPr>
            <a:normAutofit fontScale="85000" lnSpcReduction="10000"/>
          </a:bodyPr>
          <a:lstStyle/>
          <a:p>
            <a:r>
              <a:rPr lang="en-US"/>
              <a:t>The Big 5 of Teamwork are elements that are essential for teams to be highly reliable in performing effectively - </a:t>
            </a:r>
          </a:p>
          <a:p>
            <a:endParaRPr lang="en-US"/>
          </a:p>
          <a:p>
            <a:pPr lvl="0"/>
            <a:r>
              <a:rPr lang="en-US" b="1"/>
              <a:t>First let’s talk about team leadership </a:t>
            </a:r>
            <a:r>
              <a:rPr lang="en-US"/>
              <a:t>– I think everyone agrees that teams require leadership.  In this description of teamwork, the leader is responsible for making sure that the team has a shared mental model and that the team’s goals are agreed upon by everyone. A critical role of the leader is to orient and integrate new members to the  team. In addition the leader promotes trust, backup behavior and mutual performance monitoring. In health care, team members change frequently –within the course of one day as well as over weeks and months. Frequent changes in team members increases the priority placed on ensuring that all members are oriented and integrated. Every team member should know where they fit within the team. You should notice that this description of team leadership does not say that the team leader is the most knowledgeable, highest status person on the team. While that may be the case, as applied to interprofessional collaborative practice, the team leader will be the person best equipped to help the team address the teams current priorities– and the team leader may change based on the particular goals of the team at any given time.   </a:t>
            </a:r>
          </a:p>
          <a:p>
            <a:pPr lvl="0"/>
            <a:endParaRPr lang="en-US" b="1"/>
          </a:p>
          <a:p>
            <a:pPr lvl="0"/>
            <a:r>
              <a:rPr lang="en-US" b="1"/>
              <a:t>The next element is mutual performance monitoring</a:t>
            </a:r>
            <a:r>
              <a:rPr lang="en-US"/>
              <a:t>. On a highly reliable team, team members pay attention to how the teams work is progressing and speak up when they recognize that an error might occur. An atmosphere of psychological safety  - where all team members speak without fear of backlash or dismissal – allows team members to give and receive feedback to ensure that the team’s goals are met and errors are minimized. </a:t>
            </a:r>
          </a:p>
          <a:p>
            <a:pPr lvl="0"/>
            <a:endParaRPr lang="en-US" b="1"/>
          </a:p>
          <a:p>
            <a:pPr lvl="0"/>
            <a:r>
              <a:rPr lang="en-US" b="1"/>
              <a:t>Backup behavior </a:t>
            </a:r>
            <a:r>
              <a:rPr lang="en-US"/>
              <a:t>means that when a situation is very fluid or workload is high, team members watch for signs that another team member might not be able to complete the tasks they are responsible for and either step in to help themselves or work with other team members to figure out how to assist. It also means team members can be comfortable asking for help when it is needed. </a:t>
            </a:r>
          </a:p>
          <a:p>
            <a:pPr lvl="0"/>
            <a:endParaRPr lang="en-US"/>
          </a:p>
          <a:p>
            <a:pPr lvl="0"/>
            <a:r>
              <a:rPr lang="en-US"/>
              <a:t>Additionally – </a:t>
            </a:r>
            <a:r>
              <a:rPr lang="en-US" b="1"/>
              <a:t>highly  reliable teams are adaptable</a:t>
            </a:r>
            <a:r>
              <a:rPr lang="en-US"/>
              <a:t> – and this is extremely important in health care where it is common for teams to face complex and dynamic situations.  Plans  - whether they are plans for a surgical procedure, plans for discharge from an inpatient stay or plans for the long term management of a chronic condition– require adjustments on a frequent basis and  high functioning teams expect this and adapt skillfully.</a:t>
            </a:r>
          </a:p>
          <a:p>
            <a:endParaRPr lang="en-US"/>
          </a:p>
          <a:p>
            <a:r>
              <a:rPr lang="en-US"/>
              <a:t>Finally, a high functioning team </a:t>
            </a:r>
            <a:r>
              <a:rPr lang="en-US" b="1"/>
              <a:t>has a team orientation </a:t>
            </a:r>
            <a:r>
              <a:rPr lang="en-US"/>
              <a:t>rather then a profession specific orientation.  A team member a strong professional identity is valuable on a team because that strong professional identity usually comes with high levels of individual competence. But in order to function well on a team, strong professional identify has to be accompanied by strong interprofessional identity which includes a positive attitude toward working with others, a deep belief and commitment to the work that the team is doing and willingness to prioritize the team’s work and the team’s goals over their own work and goals. </a:t>
            </a:r>
          </a:p>
        </p:txBody>
      </p:sp>
      <p:sp>
        <p:nvSpPr>
          <p:cNvPr id="4" name="Slide Number Placeholder 3"/>
          <p:cNvSpPr>
            <a:spLocks noGrp="1"/>
          </p:cNvSpPr>
          <p:nvPr>
            <p:ph type="sldNum" sz="quarter" idx="10"/>
          </p:nvPr>
        </p:nvSpPr>
        <p:spPr/>
        <p:txBody>
          <a:bodyPr/>
          <a:lstStyle/>
          <a:p>
            <a:fld id="{A7EF1383-3EAC-4D77-A0F8-57B7EAE6F897}" type="slidenum">
              <a:rPr lang="en-US" smtClean="0"/>
              <a:pPr/>
              <a:t>9</a:t>
            </a:fld>
            <a:endParaRPr lang="en-US"/>
          </a:p>
        </p:txBody>
      </p:sp>
      <p:sp>
        <p:nvSpPr>
          <p:cNvPr id="5" name="Header Placeholder 4"/>
          <p:cNvSpPr>
            <a:spLocks noGrp="1"/>
          </p:cNvSpPr>
          <p:nvPr>
            <p:ph type="hdr" sz="quarter" idx="11"/>
          </p:nvPr>
        </p:nvSpPr>
        <p:spPr/>
        <p:txBody>
          <a:bodyPr/>
          <a:lstStyle/>
          <a:p>
            <a:r>
              <a:rPr lang="en-US"/>
              <a:t>Part 1</a:t>
            </a:r>
          </a:p>
        </p:txBody>
      </p:sp>
    </p:spTree>
    <p:extLst>
      <p:ext uri="{BB962C8B-B14F-4D97-AF65-F5344CB8AC3E}">
        <p14:creationId xmlns:p14="http://schemas.microsoft.com/office/powerpoint/2010/main" val="3163551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B6D6B1E5-8A56-4AA0-86CE-424B76857504}"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9985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D6B1E5-8A56-4AA0-86CE-424B76857504}"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226055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D6B1E5-8A56-4AA0-86CE-424B76857504}"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142311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 pati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BFF99C-F60E-3F47-9B9F-4A44C055F187}" type="datetimeFigureOut">
              <a:rPr lang="en-US" smtClean="0"/>
              <a:t>1/22/2021</a:t>
            </a:fld>
            <a:endParaRPr lang="en-US"/>
          </a:p>
        </p:txBody>
      </p:sp>
      <p:sp>
        <p:nvSpPr>
          <p:cNvPr id="6" name="Title 1"/>
          <p:cNvSpPr>
            <a:spLocks noGrp="1"/>
          </p:cNvSpPr>
          <p:nvPr>
            <p:ph type="title" hasCustomPrompt="1"/>
          </p:nvPr>
        </p:nvSpPr>
        <p:spPr>
          <a:xfrm>
            <a:off x="628650" y="3293707"/>
            <a:ext cx="7329638" cy="1143000"/>
          </a:xfrm>
        </p:spPr>
        <p:txBody>
          <a:bodyPr>
            <a:noAutofit/>
          </a:bodyPr>
          <a:lstStyle>
            <a:lvl1pPr algn="l">
              <a:defRPr sz="4400" cap="none" baseline="0">
                <a:solidFill>
                  <a:schemeClr val="bg1"/>
                </a:solidFill>
              </a:defRPr>
            </a:lvl1pPr>
          </a:lstStyle>
          <a:p>
            <a:r>
              <a:rPr lang="en-US" sz="3500" kern="1200">
                <a:solidFill>
                  <a:srgbClr val="FFFFFF"/>
                </a:solidFill>
                <a:latin typeface="+mj-lt"/>
                <a:ea typeface="+mj-ea"/>
                <a:cs typeface="+mj-cs"/>
              </a:rPr>
              <a:t>An Introduction to Interprofessional Collaborative Practice</a:t>
            </a:r>
            <a:endParaRPr lang="en-US"/>
          </a:p>
        </p:txBody>
      </p:sp>
      <p:sp>
        <p:nvSpPr>
          <p:cNvPr id="5" name="Rectangle 4"/>
          <p:cNvSpPr/>
          <p:nvPr userDrawn="1"/>
        </p:nvSpPr>
        <p:spPr>
          <a:xfrm>
            <a:off x="0" y="0"/>
            <a:ext cx="9144000" cy="6858000"/>
          </a:xfrm>
          <a:prstGeom prst="rect">
            <a:avLst/>
          </a:prstGeom>
          <a:noFill/>
          <a:ln w="44450" cap="sq">
            <a:solidFill>
              <a:schemeClr val="bg1"/>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5052" y="18661"/>
            <a:ext cx="9100159" cy="3275046"/>
          </a:xfrm>
          <a:prstGeom prst="rect">
            <a:avLst/>
          </a:prstGeom>
          <a:ln w="15875">
            <a:solidFill>
              <a:schemeClr val="bg1"/>
            </a:solidFill>
          </a:ln>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5059110" y="5929059"/>
            <a:ext cx="4050708" cy="854581"/>
          </a:xfrm>
          <a:prstGeom prst="rect">
            <a:avLst/>
          </a:prstGeom>
          <a:solidFill>
            <a:srgbClr val="00B0F0"/>
          </a:solidFill>
        </p:spPr>
      </p:pic>
    </p:spTree>
    <p:extLst>
      <p:ext uri="{BB962C8B-B14F-4D97-AF65-F5344CB8AC3E}">
        <p14:creationId xmlns:p14="http://schemas.microsoft.com/office/powerpoint/2010/main" val="2577752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TextBox 8"/>
          <p:cNvSpPr txBox="1"/>
          <p:nvPr userDrawn="1"/>
        </p:nvSpPr>
        <p:spPr>
          <a:xfrm>
            <a:off x="14113" y="6533445"/>
            <a:ext cx="7803447" cy="461665"/>
          </a:xfrm>
          <a:prstGeom prst="rect">
            <a:avLst/>
          </a:prstGeom>
          <a:noFill/>
        </p:spPr>
        <p:txBody>
          <a:bodyPr wrap="square"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a:solidFill>
                  <a:schemeClr val="accent1">
                    <a:lumMod val="75000"/>
                  </a:schemeClr>
                </a:solidFill>
                <a:latin typeface="Arial"/>
                <a:cs typeface="Arial"/>
              </a:rPr>
              <a:t>2015 AMSA Conference,</a:t>
            </a:r>
            <a:r>
              <a:rPr lang="en-US" sz="1200" b="1" baseline="0">
                <a:solidFill>
                  <a:schemeClr val="accent1">
                    <a:lumMod val="75000"/>
                  </a:schemeClr>
                </a:solidFill>
                <a:latin typeface="Arial"/>
                <a:cs typeface="Arial"/>
              </a:rPr>
              <a:t> </a:t>
            </a:r>
            <a:r>
              <a:rPr lang="en-US" sz="1200" b="1">
                <a:solidFill>
                  <a:schemeClr val="accent1">
                    <a:lumMod val="75000"/>
                  </a:schemeClr>
                </a:solidFill>
                <a:latin typeface="Arial"/>
                <a:cs typeface="Arial"/>
              </a:rPr>
              <a:t>November 21, 2015 - </a:t>
            </a:r>
            <a:r>
              <a:rPr lang="en-US" sz="1200" b="1" i="1">
                <a:solidFill>
                  <a:schemeClr val="accent1">
                    <a:lumMod val="75000"/>
                  </a:schemeClr>
                </a:solidFill>
                <a:latin typeface="Arial"/>
                <a:cs typeface="Arial"/>
              </a:rPr>
              <a:t>Effective Communication in Health Care Teams</a:t>
            </a:r>
          </a:p>
          <a:p>
            <a:pPr algn="l"/>
            <a:endParaRPr lang="en-US" sz="1200">
              <a:solidFill>
                <a:schemeClr val="accent1">
                  <a:lumMod val="75000"/>
                </a:schemeClr>
              </a:solidFill>
              <a:latin typeface="Arial"/>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D6B1E5-8A56-4AA0-86CE-424B76857504}"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3856555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D6B1E5-8A56-4AA0-86CE-424B76857504}" type="datetimeFigureOut">
              <a:rPr lang="en-US" smtClean="0"/>
              <a:pPr/>
              <a:t>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3935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p>
        </p:txBody>
      </p:sp>
      <p:sp>
        <p:nvSpPr>
          <p:cNvPr id="3" name="Content Placeholder 2"/>
          <p:cNvSpPr>
            <a:spLocks noGrp="1"/>
          </p:cNvSpPr>
          <p:nvPr>
            <p:ph sz="half" idx="1"/>
          </p:nvPr>
        </p:nvSpPr>
        <p:spPr>
          <a:xfrm>
            <a:off x="822960" y="1845735"/>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D6B1E5-8A56-4AA0-86CE-424B76857504}" type="datetimeFigureOut">
              <a:rPr lang="en-US" smtClean="0"/>
              <a:pPr/>
              <a:t>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258491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D6B1E5-8A56-4AA0-86CE-424B76857504}" type="datetimeFigureOut">
              <a:rPr lang="en-US" smtClean="0"/>
              <a:pPr/>
              <a:t>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559448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D6B1E5-8A56-4AA0-86CE-424B76857504}" type="datetimeFigureOut">
              <a:rPr lang="en-US" smtClean="0"/>
              <a:pPr/>
              <a:t>1/22/2021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3157439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D6B1E5-8A56-4AA0-86CE-424B76857504}" type="datetimeFigureOut">
              <a:rPr lang="en-US" smtClean="0"/>
              <a:pPr/>
              <a:t>1/22/2021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3177946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3600450" y="731520"/>
            <a:ext cx="486918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6D6B1E5-8A56-4AA0-86CE-424B76857504}" type="datetimeFigureOut">
              <a:rPr lang="en-US" smtClean="0"/>
              <a:pPr/>
              <a:t>1/22/2021</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66BEAA-0498-4151-B692-337BCF39D58B}" type="slidenum">
              <a:rPr lang="en-US" smtClean="0"/>
              <a:pPr/>
              <a:t>‹#›</a:t>
            </a:fld>
            <a:endParaRPr lang="en-US"/>
          </a:p>
        </p:txBody>
      </p:sp>
    </p:spTree>
    <p:extLst>
      <p:ext uri="{BB962C8B-B14F-4D97-AF65-F5344CB8AC3E}">
        <p14:creationId xmlns:p14="http://schemas.microsoft.com/office/powerpoint/2010/main" val="1741001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D6B1E5-8A56-4AA0-86CE-424B76857504}" type="datetimeFigureOut">
              <a:rPr lang="en-US" smtClean="0"/>
              <a:pPr/>
              <a:t>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815471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6D6B1E5-8A56-4AA0-86CE-424B76857504}" type="datetimeFigureOut">
              <a:rPr lang="en-US" smtClean="0"/>
              <a:pPr/>
              <a:t>1/22/2021</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A66BEAA-0498-4151-B692-337BCF39D58B}" type="slidenum">
              <a:rPr lang="en-US" smtClean="0"/>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027343"/>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08"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10.xml"/><Relationship Id="rId7" Type="http://schemas.openxmlformats.org/officeDocument/2006/relationships/diagramColors" Target="../diagrams/colors7.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11.xml"/><Relationship Id="rId7" Type="http://schemas.openxmlformats.org/officeDocument/2006/relationships/diagramColors" Target="../diagrams/colors8.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2.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notesSlide" Target="../notesSlides/notesSlide12.xml"/><Relationship Id="rId7" Type="http://schemas.openxmlformats.org/officeDocument/2006/relationships/diagramColors" Target="../diagrams/colors9.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3.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notesSlide" Target="../notesSlides/notesSlide13.xml"/><Relationship Id="rId7" Type="http://schemas.openxmlformats.org/officeDocument/2006/relationships/diagramColors" Target="../diagrams/colors10.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4.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notesSlide" Target="../notesSlides/notesSlide14.xml"/><Relationship Id="rId7" Type="http://schemas.openxmlformats.org/officeDocument/2006/relationships/diagramColors" Target="../diagrams/colors11.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12.xml"/><Relationship Id="rId3" Type="http://schemas.openxmlformats.org/officeDocument/2006/relationships/slideLayout" Target="../slideLayouts/slideLayout2.xml"/><Relationship Id="rId7" Type="http://schemas.openxmlformats.org/officeDocument/2006/relationships/diagramQuickStyle" Target="../diagrams/quickStyle12.xml"/><Relationship Id="rId2" Type="http://schemas.openxmlformats.org/officeDocument/2006/relationships/tags" Target="../tags/tag16.xml"/><Relationship Id="rId1" Type="http://schemas.openxmlformats.org/officeDocument/2006/relationships/themeOverride" Target="../theme/themeOverride1.xml"/><Relationship Id="rId6" Type="http://schemas.openxmlformats.org/officeDocument/2006/relationships/diagramLayout" Target="../diagrams/layout12.xml"/><Relationship Id="rId5" Type="http://schemas.openxmlformats.org/officeDocument/2006/relationships/diagramData" Target="../diagrams/data12.xml"/><Relationship Id="rId4" Type="http://schemas.openxmlformats.org/officeDocument/2006/relationships/notesSlide" Target="../notesSlides/notesSlide15.xml"/><Relationship Id="rId9" Type="http://schemas.microsoft.com/office/2007/relationships/diagramDrawing" Target="../diagrams/drawing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hyperlink" Target="https://www.infirmiers.com/profession-infirmiere/cooperations-interprofessionnelles/quand-hospitaliers-et-idel-unissent-pour-patient.html"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4.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5.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6.xml"/><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7.xml"/><Relationship Id="rId7" Type="http://schemas.openxmlformats.org/officeDocument/2006/relationships/diagramColors" Target="../diagrams/colors4.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8.xml"/><Relationship Id="rId7" Type="http://schemas.openxmlformats.org/officeDocument/2006/relationships/diagramColors" Target="../diagrams/colors5.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9.xml"/><Relationship Id="rId7" Type="http://schemas.openxmlformats.org/officeDocument/2006/relationships/diagramColors" Target="../diagrams/colors6.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83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br>
              <a:rPr lang="en-US">
                <a:solidFill>
                  <a:schemeClr val="tx1"/>
                </a:solidFill>
              </a:rPr>
            </a:br>
            <a:br>
              <a:rPr lang="en-US">
                <a:solidFill>
                  <a:schemeClr val="tx1"/>
                </a:solidFill>
              </a:rPr>
            </a:br>
            <a:br>
              <a:rPr lang="en-US">
                <a:solidFill>
                  <a:schemeClr val="tx1"/>
                </a:solidFill>
              </a:rPr>
            </a:br>
            <a:br>
              <a:rPr lang="en-US">
                <a:solidFill>
                  <a:schemeClr val="tx1"/>
                </a:solidFill>
              </a:rPr>
            </a:br>
            <a:endParaRPr lang="en-US">
              <a:solidFill>
                <a:schemeClr val="tx1"/>
              </a:solidFill>
            </a:endParaRPr>
          </a:p>
        </p:txBody>
      </p:sp>
      <p:sp>
        <p:nvSpPr>
          <p:cNvPr id="4" name="Rectangle 3"/>
          <p:cNvSpPr/>
          <p:nvPr/>
        </p:nvSpPr>
        <p:spPr>
          <a:xfrm>
            <a:off x="420584" y="3597234"/>
            <a:ext cx="8362950" cy="1077218"/>
          </a:xfrm>
          <a:prstGeom prst="rect">
            <a:avLst/>
          </a:prstGeom>
        </p:spPr>
        <p:txBody>
          <a:bodyPr wrap="square" lIns="91440" tIns="45720" rIns="91440" bIns="45720" anchor="t">
            <a:spAutoFit/>
          </a:bodyPr>
          <a:lstStyle/>
          <a:p>
            <a:pPr algn="ctr"/>
            <a:r>
              <a:rPr lang="en-US" sz="3200">
                <a:latin typeface="Arial Black"/>
              </a:rPr>
              <a:t>An Introduction to Interprofessional Collaborative Practice</a:t>
            </a:r>
            <a:endParaRPr lang="en-US" sz="3200">
              <a:latin typeface="Arial Black" panose="020B0A04020102020204" pitchFamily="34" charset="0"/>
            </a:endParaRPr>
          </a:p>
        </p:txBody>
      </p:sp>
      <p:sp>
        <p:nvSpPr>
          <p:cNvPr id="6" name="TextBox 5"/>
          <p:cNvSpPr txBox="1"/>
          <p:nvPr/>
        </p:nvSpPr>
        <p:spPr>
          <a:xfrm>
            <a:off x="27709" y="4953000"/>
            <a:ext cx="4344676" cy="1415772"/>
          </a:xfrm>
          <a:prstGeom prst="rect">
            <a:avLst/>
          </a:prstGeom>
          <a:noFill/>
        </p:spPr>
        <p:txBody>
          <a:bodyPr wrap="square" rtlCol="0">
            <a:spAutoFit/>
          </a:bodyPr>
          <a:lstStyle/>
          <a:p>
            <a:r>
              <a:rPr lang="en-US" sz="1600">
                <a:solidFill>
                  <a:srgbClr val="000000"/>
                </a:solidFill>
              </a:rPr>
              <a:t>Mary T. Keehn, PT, DPT, MHPE</a:t>
            </a:r>
          </a:p>
          <a:p>
            <a:r>
              <a:rPr lang="en-US" sz="1400">
                <a:solidFill>
                  <a:srgbClr val="000000"/>
                </a:solidFill>
              </a:rPr>
              <a:t>Director of Interprofessional Education – Office of the Vice Chancellor for Health Affairs </a:t>
            </a:r>
          </a:p>
          <a:p>
            <a:r>
              <a:rPr lang="en-US" sz="1400">
                <a:solidFill>
                  <a:srgbClr val="000000"/>
                </a:solidFill>
              </a:rPr>
              <a:t>Associate Dean for Clinical Affairs – College of Applied Health Sciences</a:t>
            </a:r>
          </a:p>
          <a:p>
            <a:r>
              <a:rPr lang="en-US" sz="1400">
                <a:solidFill>
                  <a:srgbClr val="000000"/>
                </a:solidFill>
              </a:rPr>
              <a:t>University of Illinois at Chicago</a:t>
            </a:r>
          </a:p>
        </p:txBody>
      </p:sp>
    </p:spTree>
    <p:custDataLst>
      <p:tags r:id="rId1"/>
    </p:custDataLst>
    <p:extLst>
      <p:ext uri="{BB962C8B-B14F-4D97-AF65-F5344CB8AC3E}">
        <p14:creationId xmlns:p14="http://schemas.microsoft.com/office/powerpoint/2010/main" val="290381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516835"/>
            <a:ext cx="2313633" cy="5772840"/>
          </a:xfrm>
        </p:spPr>
        <p:txBody>
          <a:bodyPr anchor="ctr">
            <a:normAutofit/>
          </a:bodyPr>
          <a:lstStyle/>
          <a:p>
            <a:r>
              <a:rPr lang="en-US" sz="3100" b="1">
                <a:solidFill>
                  <a:srgbClr val="FFFFFF"/>
                </a:solidFill>
                <a:latin typeface="+mn-lt"/>
              </a:rPr>
              <a:t>The Big 5 of Teamwork</a:t>
            </a:r>
            <a:br>
              <a:rPr lang="en-US" sz="3100" b="1">
                <a:solidFill>
                  <a:srgbClr val="FFFFFF"/>
                </a:solidFill>
                <a:latin typeface="+mn-lt"/>
              </a:rPr>
            </a:br>
            <a:br>
              <a:rPr lang="en-US" sz="3100" b="1">
                <a:solidFill>
                  <a:srgbClr val="FFFFFF"/>
                </a:solidFill>
                <a:latin typeface="+mn-lt"/>
              </a:rPr>
            </a:br>
            <a:br>
              <a:rPr lang="en-US" sz="3100" b="1">
                <a:solidFill>
                  <a:srgbClr val="FFFFFF"/>
                </a:solidFill>
                <a:latin typeface="+mn-lt"/>
              </a:rPr>
            </a:br>
            <a:r>
              <a:rPr lang="en-US" sz="2400">
                <a:solidFill>
                  <a:srgbClr val="FFFFFF"/>
                </a:solidFill>
              </a:rPr>
              <a:t>Eduardo Salas Description of High Reliability Teams</a:t>
            </a:r>
            <a:endParaRPr lang="en-US" sz="2400" b="1">
              <a:solidFill>
                <a:srgbClr val="FFFFFF"/>
              </a:solidFill>
              <a:latin typeface="+mn-lt"/>
            </a:endParaRPr>
          </a:p>
        </p:txBody>
      </p:sp>
      <p:sp>
        <p:nvSpPr>
          <p:cNvPr id="19"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3203522457"/>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49635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6"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4206" y="516835"/>
            <a:ext cx="2771394" cy="5772840"/>
          </a:xfrm>
          <a:prstGeom prst="ellipse">
            <a:avLst/>
          </a:prstGeom>
        </p:spPr>
        <p:txBody>
          <a:bodyPr lIns="0" rIns="0" anchor="ctr">
            <a:normAutofit/>
          </a:bodyPr>
          <a:lstStyle/>
          <a:p>
            <a:r>
              <a:rPr lang="en-US" sz="2800" b="1">
                <a:solidFill>
                  <a:srgbClr val="FFFFFF"/>
                </a:solidFill>
                <a:latin typeface="+mn-lt"/>
              </a:rPr>
              <a:t>3</a:t>
            </a:r>
            <a:br>
              <a:rPr lang="en-US" sz="2800" b="1">
                <a:solidFill>
                  <a:srgbClr val="FFFFFF"/>
                </a:solidFill>
                <a:latin typeface="+mn-lt"/>
              </a:rPr>
            </a:br>
            <a:r>
              <a:rPr lang="en-US" sz="2800" b="1">
                <a:solidFill>
                  <a:srgbClr val="FFFFFF"/>
                </a:solidFill>
                <a:latin typeface="+mn-lt"/>
              </a:rPr>
              <a:t>Coordinating Mechanisms </a:t>
            </a:r>
            <a:br>
              <a:rPr lang="en-US" sz="2200">
                <a:solidFill>
                  <a:srgbClr val="FFFFFF"/>
                </a:solidFill>
              </a:rPr>
            </a:br>
            <a:br>
              <a:rPr lang="en-US" sz="2200">
                <a:solidFill>
                  <a:srgbClr val="FFFFFF"/>
                </a:solidFill>
              </a:rPr>
            </a:br>
            <a:r>
              <a:rPr lang="en-US" sz="2200">
                <a:solidFill>
                  <a:srgbClr val="FFFFFF"/>
                </a:solidFill>
              </a:rPr>
              <a:t>Eduardo Salas Description of High Reliability Teams  </a:t>
            </a:r>
            <a:br>
              <a:rPr lang="en-US" sz="2200">
                <a:solidFill>
                  <a:srgbClr val="FFFFFF"/>
                </a:solidFill>
              </a:rPr>
            </a:br>
            <a:endParaRPr lang="en-US" sz="2200">
              <a:solidFill>
                <a:srgbClr val="FFFFFF"/>
              </a:solidFill>
            </a:endParaRPr>
          </a:p>
        </p:txBody>
      </p:sp>
      <p:sp>
        <p:nvSpPr>
          <p:cNvPr id="27"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3704140668"/>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757974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6"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4206" y="516835"/>
            <a:ext cx="2771394" cy="5772840"/>
          </a:xfrm>
          <a:prstGeom prst="ellipse">
            <a:avLst/>
          </a:prstGeom>
        </p:spPr>
        <p:txBody>
          <a:bodyPr lIns="0" rIns="0" anchor="ctr">
            <a:normAutofit/>
          </a:bodyPr>
          <a:lstStyle/>
          <a:p>
            <a:r>
              <a:rPr lang="en-US" sz="2800" b="1">
                <a:solidFill>
                  <a:srgbClr val="FFFFFF"/>
                </a:solidFill>
                <a:latin typeface="+mn-lt"/>
              </a:rPr>
              <a:t>3</a:t>
            </a:r>
            <a:br>
              <a:rPr lang="en-US" sz="2800" b="1">
                <a:solidFill>
                  <a:srgbClr val="FFFFFF"/>
                </a:solidFill>
                <a:latin typeface="+mn-lt"/>
              </a:rPr>
            </a:br>
            <a:r>
              <a:rPr lang="en-US" sz="2800" b="1">
                <a:solidFill>
                  <a:srgbClr val="FFFFFF"/>
                </a:solidFill>
                <a:latin typeface="+mn-lt"/>
              </a:rPr>
              <a:t>Coordinating Mechanisms </a:t>
            </a:r>
            <a:br>
              <a:rPr lang="en-US" sz="2200">
                <a:solidFill>
                  <a:srgbClr val="FFFFFF"/>
                </a:solidFill>
              </a:rPr>
            </a:br>
            <a:br>
              <a:rPr lang="en-US" sz="2200">
                <a:solidFill>
                  <a:srgbClr val="FFFFFF"/>
                </a:solidFill>
              </a:rPr>
            </a:br>
            <a:r>
              <a:rPr lang="en-US" sz="2200">
                <a:solidFill>
                  <a:srgbClr val="FFFFFF"/>
                </a:solidFill>
              </a:rPr>
              <a:t>Eduardo Salas Description of High Reliability Teams  </a:t>
            </a:r>
            <a:br>
              <a:rPr lang="en-US" sz="2200">
                <a:solidFill>
                  <a:srgbClr val="FFFFFF"/>
                </a:solidFill>
              </a:rPr>
            </a:br>
            <a:endParaRPr lang="en-US" sz="2200">
              <a:solidFill>
                <a:srgbClr val="FFFFFF"/>
              </a:solidFill>
            </a:endParaRPr>
          </a:p>
        </p:txBody>
      </p:sp>
      <p:sp>
        <p:nvSpPr>
          <p:cNvPr id="27"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2766919498"/>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145408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6"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4206" y="516835"/>
            <a:ext cx="2771394" cy="5772840"/>
          </a:xfrm>
          <a:prstGeom prst="ellipse">
            <a:avLst/>
          </a:prstGeom>
        </p:spPr>
        <p:txBody>
          <a:bodyPr lIns="0" rIns="0" anchor="ctr">
            <a:normAutofit/>
          </a:bodyPr>
          <a:lstStyle/>
          <a:p>
            <a:r>
              <a:rPr lang="en-US" sz="2800" b="1">
                <a:solidFill>
                  <a:srgbClr val="FFFFFF"/>
                </a:solidFill>
                <a:latin typeface="+mn-lt"/>
              </a:rPr>
              <a:t>3</a:t>
            </a:r>
            <a:br>
              <a:rPr lang="en-US" sz="2800" b="1">
                <a:solidFill>
                  <a:srgbClr val="FFFFFF"/>
                </a:solidFill>
                <a:latin typeface="+mn-lt"/>
              </a:rPr>
            </a:br>
            <a:r>
              <a:rPr lang="en-US" sz="2800" b="1">
                <a:solidFill>
                  <a:srgbClr val="FFFFFF"/>
                </a:solidFill>
                <a:latin typeface="+mn-lt"/>
              </a:rPr>
              <a:t>Coordinating Mechanisms </a:t>
            </a:r>
            <a:br>
              <a:rPr lang="en-US" sz="2200">
                <a:solidFill>
                  <a:srgbClr val="FFFFFF"/>
                </a:solidFill>
              </a:rPr>
            </a:br>
            <a:br>
              <a:rPr lang="en-US" sz="2200">
                <a:solidFill>
                  <a:srgbClr val="FFFFFF"/>
                </a:solidFill>
              </a:rPr>
            </a:br>
            <a:r>
              <a:rPr lang="en-US" sz="2200">
                <a:solidFill>
                  <a:srgbClr val="FFFFFF"/>
                </a:solidFill>
              </a:rPr>
              <a:t>Eduardo Salas Description of High Reliability Teams  </a:t>
            </a:r>
            <a:br>
              <a:rPr lang="en-US" sz="2200">
                <a:solidFill>
                  <a:srgbClr val="FFFFFF"/>
                </a:solidFill>
              </a:rPr>
            </a:br>
            <a:endParaRPr lang="en-US" sz="2200">
              <a:solidFill>
                <a:srgbClr val="FFFFFF"/>
              </a:solidFill>
            </a:endParaRPr>
          </a:p>
        </p:txBody>
      </p:sp>
      <p:sp>
        <p:nvSpPr>
          <p:cNvPr id="27"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3835697622"/>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271356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6"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4206" y="516835"/>
            <a:ext cx="2771394" cy="5772840"/>
          </a:xfrm>
          <a:prstGeom prst="ellipse">
            <a:avLst/>
          </a:prstGeom>
        </p:spPr>
        <p:txBody>
          <a:bodyPr lIns="0" rIns="0" anchor="ctr">
            <a:normAutofit/>
          </a:bodyPr>
          <a:lstStyle/>
          <a:p>
            <a:r>
              <a:rPr lang="en-US" sz="2800" b="1">
                <a:solidFill>
                  <a:srgbClr val="FFFFFF"/>
                </a:solidFill>
                <a:latin typeface="+mn-lt"/>
              </a:rPr>
              <a:t>3</a:t>
            </a:r>
            <a:br>
              <a:rPr lang="en-US" sz="2800" b="1">
                <a:solidFill>
                  <a:srgbClr val="FFFFFF"/>
                </a:solidFill>
                <a:latin typeface="+mn-lt"/>
              </a:rPr>
            </a:br>
            <a:r>
              <a:rPr lang="en-US" sz="2800" b="1">
                <a:solidFill>
                  <a:srgbClr val="FFFFFF"/>
                </a:solidFill>
                <a:latin typeface="+mn-lt"/>
              </a:rPr>
              <a:t>Coordinating Mechanisms </a:t>
            </a:r>
            <a:br>
              <a:rPr lang="en-US" sz="2200">
                <a:solidFill>
                  <a:srgbClr val="FFFFFF"/>
                </a:solidFill>
              </a:rPr>
            </a:br>
            <a:br>
              <a:rPr lang="en-US" sz="2200">
                <a:solidFill>
                  <a:srgbClr val="FFFFFF"/>
                </a:solidFill>
              </a:rPr>
            </a:br>
            <a:r>
              <a:rPr lang="en-US" sz="2200">
                <a:solidFill>
                  <a:srgbClr val="FFFFFF"/>
                </a:solidFill>
              </a:rPr>
              <a:t>Eduardo Salas Description of High Reliability Teams  </a:t>
            </a:r>
            <a:br>
              <a:rPr lang="en-US" sz="2200">
                <a:solidFill>
                  <a:srgbClr val="FFFFFF"/>
                </a:solidFill>
              </a:rPr>
            </a:br>
            <a:endParaRPr lang="en-US" sz="2200">
              <a:solidFill>
                <a:srgbClr val="FFFFFF"/>
              </a:solidFill>
            </a:endParaRPr>
          </a:p>
        </p:txBody>
      </p:sp>
      <p:sp>
        <p:nvSpPr>
          <p:cNvPr id="27"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4196221974"/>
              </p:ext>
            </p:extLst>
          </p:nvPr>
        </p:nvGraphicFramePr>
        <p:xfrm>
          <a:off x="3514767" y="762000"/>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71571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3072" y="990600"/>
            <a:ext cx="3852678" cy="5160196"/>
          </a:xfrm>
          <a:prstGeom prst="ellipse">
            <a:avLst/>
          </a:prstGeom>
          <a:solidFill>
            <a:schemeClr val="accent2"/>
          </a:solidFill>
        </p:spPr>
        <p:txBody>
          <a:bodyPr>
            <a:normAutofit/>
          </a:bodyPr>
          <a:lstStyle/>
          <a:p>
            <a:pPr algn="ctr"/>
            <a:r>
              <a:rPr lang="en-US" sz="4400" b="1">
                <a:solidFill>
                  <a:srgbClr val="FFFFFF"/>
                </a:solidFill>
              </a:rPr>
              <a:t>Resources</a:t>
            </a:r>
            <a:br>
              <a:rPr lang="en-US" sz="4400">
                <a:solidFill>
                  <a:srgbClr val="FFFFFF"/>
                </a:solidFill>
              </a:rPr>
            </a:br>
            <a:br>
              <a:rPr lang="en-US" sz="4400">
                <a:solidFill>
                  <a:srgbClr val="FFFFFF"/>
                </a:solidFill>
              </a:rPr>
            </a:br>
            <a:r>
              <a:rPr lang="en-US" sz="2200">
                <a:solidFill>
                  <a:srgbClr val="FFFFFF"/>
                </a:solidFill>
              </a:rPr>
              <a:t>Eduardo Salas Description of High Reliability Teams  </a:t>
            </a:r>
            <a:br>
              <a:rPr lang="en-US" sz="2000">
                <a:solidFill>
                  <a:srgbClr val="FFFFFF"/>
                </a:solidFill>
              </a:rPr>
            </a:br>
            <a:endParaRPr lang="en-US" sz="1600">
              <a:solidFill>
                <a:srgbClr val="FFFFFF"/>
              </a:solidFill>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228979162"/>
              </p:ext>
            </p:extLst>
          </p:nvPr>
        </p:nvGraphicFramePr>
        <p:xfrm>
          <a:off x="3895725" y="304800"/>
          <a:ext cx="4885203" cy="60515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2"/>
    </p:custDataLst>
    <p:extLst>
      <p:ext uri="{BB962C8B-B14F-4D97-AF65-F5344CB8AC3E}">
        <p14:creationId xmlns:p14="http://schemas.microsoft.com/office/powerpoint/2010/main" val="2323042722"/>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605896"/>
            <a:ext cx="2313633" cy="5646208"/>
          </a:xfrm>
        </p:spPr>
        <p:txBody>
          <a:bodyPr anchor="ctr">
            <a:normAutofit/>
          </a:bodyPr>
          <a:lstStyle/>
          <a:p>
            <a:r>
              <a:rPr lang="en-US" sz="2600" b="1">
                <a:solidFill>
                  <a:srgbClr val="FFFFFF"/>
                </a:solidFill>
              </a:rPr>
              <a:t>Interprofessional Collaborative Practice as a Specific Form of Teamwork</a:t>
            </a:r>
          </a:p>
        </p:txBody>
      </p:sp>
      <p:sp>
        <p:nvSpPr>
          <p:cNvPr id="23" name="Rectangle 22">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4"/>
          <p:cNvSpPr>
            <a:spLocks noGrp="1"/>
          </p:cNvSpPr>
          <p:nvPr>
            <p:ph idx="1"/>
          </p:nvPr>
        </p:nvSpPr>
        <p:spPr>
          <a:xfrm>
            <a:off x="3556512" y="605896"/>
            <a:ext cx="4810247" cy="5646208"/>
          </a:xfrm>
        </p:spPr>
        <p:txBody>
          <a:bodyPr anchor="ctr">
            <a:normAutofit/>
          </a:bodyPr>
          <a:lstStyle/>
          <a:p>
            <a:r>
              <a:rPr lang="en-US" sz="4000"/>
              <a:t>WHO Definition: </a:t>
            </a:r>
          </a:p>
          <a:p>
            <a:endParaRPr lang="en-US" sz="3200" b="1" i="1"/>
          </a:p>
          <a:p>
            <a:r>
              <a:rPr lang="en-US" sz="3200" b="1" i="1"/>
              <a:t>Multiple health workers from different professional backgrounds working together with patients, families, carers and communities to deliver the highest quality of care.</a:t>
            </a:r>
          </a:p>
        </p:txBody>
      </p:sp>
    </p:spTree>
    <p:custDataLst>
      <p:tags r:id="rId1"/>
    </p:custDataLst>
    <p:extLst>
      <p:ext uri="{BB962C8B-B14F-4D97-AF65-F5344CB8AC3E}">
        <p14:creationId xmlns:p14="http://schemas.microsoft.com/office/powerpoint/2010/main" val="2319868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605896"/>
            <a:ext cx="2313633" cy="5646208"/>
          </a:xfrm>
        </p:spPr>
        <p:txBody>
          <a:bodyPr anchor="ctr">
            <a:normAutofit/>
          </a:bodyPr>
          <a:lstStyle/>
          <a:p>
            <a:r>
              <a:rPr lang="en-US" sz="2600" b="1">
                <a:solidFill>
                  <a:srgbClr val="FFFFFF"/>
                </a:solidFill>
              </a:rPr>
              <a:t>Interprofessional Collaborative Practice as a Specific Form of Teamwork</a:t>
            </a:r>
          </a:p>
        </p:txBody>
      </p:sp>
      <p:sp>
        <p:nvSpPr>
          <p:cNvPr id="23" name="Rectangle 22">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4"/>
          <p:cNvSpPr>
            <a:spLocks noGrp="1"/>
          </p:cNvSpPr>
          <p:nvPr>
            <p:ph idx="1"/>
          </p:nvPr>
        </p:nvSpPr>
        <p:spPr>
          <a:xfrm>
            <a:off x="3556512" y="605896"/>
            <a:ext cx="4810247" cy="5646208"/>
          </a:xfrm>
        </p:spPr>
        <p:txBody>
          <a:bodyPr anchor="ctr">
            <a:normAutofit/>
          </a:bodyPr>
          <a:lstStyle/>
          <a:p>
            <a:r>
              <a:rPr lang="en-US" sz="2400" b="1"/>
              <a:t>Interprofessional Collaborative Practice has Specific Features: </a:t>
            </a:r>
            <a:endParaRPr lang="en-US" sz="2400" b="1">
              <a:cs typeface="Calibri"/>
            </a:endParaRPr>
          </a:p>
          <a:p>
            <a:endParaRPr lang="en-US" sz="2400"/>
          </a:p>
          <a:p>
            <a:pPr marL="383540" lvl="1"/>
            <a:r>
              <a:rPr lang="en-US" sz="2400"/>
              <a:t>There is a high degree of interdependence between team members in order to be successful </a:t>
            </a:r>
            <a:endParaRPr lang="en-US" sz="2400">
              <a:cs typeface="Calibri" panose="020F0502020204030204"/>
            </a:endParaRPr>
          </a:p>
          <a:p>
            <a:pPr marL="383540" lvl="1"/>
            <a:r>
              <a:rPr lang="en-US" sz="2400"/>
              <a:t>Each profession has specific knowledge, skills and attitudes to contribute</a:t>
            </a:r>
            <a:endParaRPr lang="en-US" sz="2400">
              <a:cs typeface="Calibri" panose="020F0502020204030204"/>
            </a:endParaRPr>
          </a:p>
          <a:p>
            <a:pPr marL="383540" lvl="1"/>
            <a:r>
              <a:rPr lang="en-US" sz="2400"/>
              <a:t>High value is placed on interdependence and collective competence vs. historical value on autonomy and individual competence </a:t>
            </a:r>
            <a:endParaRPr lang="en-US" sz="2400">
              <a:cs typeface="Calibri" panose="020F0502020204030204"/>
            </a:endParaRPr>
          </a:p>
        </p:txBody>
      </p:sp>
    </p:spTree>
    <p:custDataLst>
      <p:tags r:id="rId1"/>
    </p:custDataLst>
    <p:extLst>
      <p:ext uri="{BB962C8B-B14F-4D97-AF65-F5344CB8AC3E}">
        <p14:creationId xmlns:p14="http://schemas.microsoft.com/office/powerpoint/2010/main" val="3047545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11D906-536A-4873-8322-8D42F3A42D23}"/>
              </a:ext>
            </a:extLst>
          </p:cNvPr>
          <p:cNvSpPr>
            <a:spLocks noGrp="1"/>
          </p:cNvSpPr>
          <p:nvPr>
            <p:ph type="title"/>
          </p:nvPr>
        </p:nvSpPr>
        <p:spPr>
          <a:xfrm>
            <a:off x="3886200" y="634946"/>
            <a:ext cx="4776107" cy="1450757"/>
          </a:xfrm>
        </p:spPr>
        <p:txBody>
          <a:bodyPr>
            <a:normAutofit/>
          </a:bodyPr>
          <a:lstStyle/>
          <a:p>
            <a:r>
              <a:rPr lang="en-US" sz="3300" b="1"/>
              <a:t>Teamwork is a given – successful teamwork is not</a:t>
            </a:r>
            <a:endParaRPr lang="en-US" sz="3300" b="1">
              <a:cs typeface="Calibri Light"/>
            </a:endParaRPr>
          </a:p>
        </p:txBody>
      </p:sp>
      <p:pic>
        <p:nvPicPr>
          <p:cNvPr id="5" name="Picture 4">
            <a:extLst>
              <a:ext uri="{FF2B5EF4-FFF2-40B4-BE49-F238E27FC236}">
                <a16:creationId xmlns:a16="http://schemas.microsoft.com/office/drawing/2014/main" id="{1A3E66D9-8C2D-46B5-9CA8-92A9F2B4FD71}"/>
              </a:ext>
            </a:extLst>
          </p:cNvPr>
          <p:cNvPicPr>
            <a:picLocks noChangeAspect="1"/>
          </p:cNvPicPr>
          <p:nvPr/>
        </p:nvPicPr>
        <p:blipFill rotWithShape="1">
          <a:blip r:embed="rId4"/>
          <a:srcRect l="53025" r="13060" b="1"/>
          <a:stretch/>
        </p:blipFill>
        <p:spPr>
          <a:xfrm>
            <a:off x="20" y="-12128"/>
            <a:ext cx="3490702"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65712" y="2085703"/>
            <a:ext cx="4628015"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B0196D5-74FD-4909-814E-EA8D6B9F1DE0}"/>
              </a:ext>
            </a:extLst>
          </p:cNvPr>
          <p:cNvSpPr>
            <a:spLocks noGrp="1"/>
          </p:cNvSpPr>
          <p:nvPr>
            <p:ph idx="1"/>
          </p:nvPr>
        </p:nvSpPr>
        <p:spPr>
          <a:xfrm>
            <a:off x="3733800" y="2198913"/>
            <a:ext cx="5334000" cy="4430481"/>
          </a:xfrm>
        </p:spPr>
        <p:txBody>
          <a:bodyPr>
            <a:normAutofit/>
          </a:bodyPr>
          <a:lstStyle/>
          <a:p>
            <a:endParaRPr lang="en-US" sz="1500"/>
          </a:p>
          <a:p>
            <a:r>
              <a:rPr lang="en-US" sz="2400"/>
              <a:t>Changes in health professions education are happening</a:t>
            </a:r>
          </a:p>
          <a:p>
            <a:pPr lvl="1"/>
            <a:r>
              <a:rPr lang="en-US" sz="2400"/>
              <a:t>More interaction between trainees in different professions with the goal of learners learning with, from and about each other rather than simply sitting side by side in a classroom</a:t>
            </a:r>
          </a:p>
          <a:p>
            <a:pPr lvl="1"/>
            <a:r>
              <a:rPr lang="en-US" sz="2400"/>
              <a:t>Health professions education accreditors are requiring training in teamwork and interprofessional collaboration</a:t>
            </a:r>
          </a:p>
          <a:p>
            <a:pPr lvl="1"/>
            <a:endParaRPr lang="en-US" sz="1500"/>
          </a:p>
        </p:txBody>
      </p:sp>
    </p:spTree>
    <p:custDataLst>
      <p:tags r:id="rId1"/>
    </p:custDataLst>
    <p:extLst>
      <p:ext uri="{BB962C8B-B14F-4D97-AF65-F5344CB8AC3E}">
        <p14:creationId xmlns:p14="http://schemas.microsoft.com/office/powerpoint/2010/main" val="20674859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11D906-536A-4873-8322-8D42F3A42D23}"/>
              </a:ext>
            </a:extLst>
          </p:cNvPr>
          <p:cNvSpPr>
            <a:spLocks noGrp="1"/>
          </p:cNvSpPr>
          <p:nvPr>
            <p:ph type="title"/>
          </p:nvPr>
        </p:nvSpPr>
        <p:spPr>
          <a:xfrm>
            <a:off x="3886200" y="634946"/>
            <a:ext cx="4776107" cy="1450757"/>
          </a:xfrm>
        </p:spPr>
        <p:txBody>
          <a:bodyPr>
            <a:normAutofit/>
          </a:bodyPr>
          <a:lstStyle/>
          <a:p>
            <a:r>
              <a:rPr lang="en-US" sz="3300" b="1"/>
              <a:t>Teamwork is a given – successful teamwork is not</a:t>
            </a:r>
          </a:p>
        </p:txBody>
      </p:sp>
      <p:pic>
        <p:nvPicPr>
          <p:cNvPr id="5" name="Picture 4">
            <a:extLst>
              <a:ext uri="{FF2B5EF4-FFF2-40B4-BE49-F238E27FC236}">
                <a16:creationId xmlns:a16="http://schemas.microsoft.com/office/drawing/2014/main" id="{1A3E66D9-8C2D-46B5-9CA8-92A9F2B4FD71}"/>
              </a:ext>
            </a:extLst>
          </p:cNvPr>
          <p:cNvPicPr>
            <a:picLocks noChangeAspect="1"/>
          </p:cNvPicPr>
          <p:nvPr/>
        </p:nvPicPr>
        <p:blipFill>
          <a:blip r:embed="rId4">
            <a:extLst>
              <a:ext uri="{28A0092B-C50C-407E-A947-70E740481C1C}">
                <a14:useLocalDpi xmlns:a14="http://schemas.microsoft.com/office/drawing/2010/main" val="0"/>
              </a:ext>
            </a:extLst>
          </a:blip>
          <a:srcRect l="11857" r="11857"/>
          <a:stretch/>
        </p:blipFill>
        <p:spPr>
          <a:xfrm>
            <a:off x="20" y="-12128"/>
            <a:ext cx="3490702"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65712" y="2085703"/>
            <a:ext cx="4628015"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B0196D5-74FD-4909-814E-EA8D6B9F1DE0}"/>
              </a:ext>
            </a:extLst>
          </p:cNvPr>
          <p:cNvSpPr>
            <a:spLocks noGrp="1"/>
          </p:cNvSpPr>
          <p:nvPr>
            <p:ph idx="1"/>
          </p:nvPr>
        </p:nvSpPr>
        <p:spPr>
          <a:xfrm>
            <a:off x="3733800" y="2198913"/>
            <a:ext cx="5334000" cy="4430481"/>
          </a:xfrm>
        </p:spPr>
        <p:txBody>
          <a:bodyPr>
            <a:normAutofit/>
          </a:bodyPr>
          <a:lstStyle/>
          <a:p>
            <a:endParaRPr lang="en-US" sz="1500"/>
          </a:p>
          <a:p>
            <a:r>
              <a:rPr lang="en-US" sz="2400"/>
              <a:t>Changes in health care practice is occurring</a:t>
            </a:r>
          </a:p>
          <a:p>
            <a:pPr lvl="1"/>
            <a:r>
              <a:rPr lang="en-US" sz="2400"/>
              <a:t>Increase opportunities for workplace training for teams</a:t>
            </a:r>
          </a:p>
          <a:p>
            <a:pPr lvl="1"/>
            <a:r>
              <a:rPr lang="en-US" sz="2400"/>
              <a:t>Incorporation of well-designed communication training for teams (e.g. TeamSTEPPS, huddles, debriefing)</a:t>
            </a:r>
          </a:p>
          <a:p>
            <a:pPr lvl="1"/>
            <a:r>
              <a:rPr lang="en-US" sz="2400"/>
              <a:t>Accumulating evidence of the positive impact of highly reliable interprofessional teams on clinical outcomes, satisfaction and costs </a:t>
            </a:r>
          </a:p>
          <a:p>
            <a:pPr lvl="1"/>
            <a:endParaRPr lang="en-US" sz="1500"/>
          </a:p>
        </p:txBody>
      </p:sp>
    </p:spTree>
    <p:custDataLst>
      <p:tags r:id="rId1"/>
    </p:custDataLst>
    <p:extLst>
      <p:ext uri="{BB962C8B-B14F-4D97-AF65-F5344CB8AC3E}">
        <p14:creationId xmlns:p14="http://schemas.microsoft.com/office/powerpoint/2010/main" val="306664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DE1F88EA-5B85-4782-9A95-9C738F48E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a:extLst>
              <a:ext uri="{FF2B5EF4-FFF2-40B4-BE49-F238E27FC236}">
                <a16:creationId xmlns:a16="http://schemas.microsoft.com/office/drawing/2014/main" id="{E9A9E663-1F8A-406B-B295-B1EF8596D1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7" name="Straight Connector 26">
            <a:extLst>
              <a:ext uri="{FF2B5EF4-FFF2-40B4-BE49-F238E27FC236}">
                <a16:creationId xmlns:a16="http://schemas.microsoft.com/office/drawing/2014/main" id="{EC97561C-9294-4114-A5D6-9CF6CF68AC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9" name="Rectangle 28">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66315" y="605896"/>
            <a:ext cx="2911837" cy="5646208"/>
          </a:xfrm>
        </p:spPr>
        <p:txBody>
          <a:bodyPr vert="horz" lIns="91440" tIns="45720" rIns="91440" bIns="45720" rtlCol="0" anchor="ctr">
            <a:normAutofit/>
          </a:bodyPr>
          <a:lstStyle/>
          <a:p>
            <a:r>
              <a:rPr lang="en-US" sz="3200" dirty="0">
                <a:solidFill>
                  <a:srgbClr val="FFFFFF"/>
                </a:solidFill>
              </a:rPr>
              <a:t>Foundations of Interprofessional Collaborative Practice </a:t>
            </a:r>
            <a:endParaRPr lang="en-US" sz="3200" dirty="0">
              <a:solidFill>
                <a:srgbClr val="FFFFFF"/>
              </a:solidFill>
              <a:cs typeface="Calibri Light"/>
            </a:endParaRPr>
          </a:p>
        </p:txBody>
      </p:sp>
      <p:sp>
        <p:nvSpPr>
          <p:cNvPr id="33" name="Rectangle 32">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3556512" y="605896"/>
            <a:ext cx="4810247" cy="5646208"/>
          </a:xfrm>
        </p:spPr>
        <p:txBody>
          <a:bodyPr vert="horz" lIns="0" tIns="45720" rIns="0" bIns="45720" rtlCol="0" anchor="ctr">
            <a:normAutofit/>
          </a:bodyPr>
          <a:lstStyle/>
          <a:p>
            <a:pPr algn="ctr"/>
            <a:r>
              <a:rPr lang="en-US" sz="3200" b="1" i="1">
                <a:solidFill>
                  <a:schemeClr val="accent2">
                    <a:lumMod val="75000"/>
                  </a:schemeClr>
                </a:solidFill>
                <a:latin typeface="+mn-lt"/>
              </a:rPr>
              <a:t>Team Science in </a:t>
            </a:r>
            <a:r>
              <a:rPr lang="en-US" sz="3200" b="1" i="1" dirty="0">
                <a:solidFill>
                  <a:schemeClr val="accent2">
                    <a:lumMod val="75000"/>
                  </a:schemeClr>
                </a:solidFill>
                <a:latin typeface="+mn-lt"/>
              </a:rPr>
              <a:t>Health Care</a:t>
            </a:r>
          </a:p>
        </p:txBody>
      </p:sp>
    </p:spTree>
    <p:custDataLst>
      <p:tags r:id="rId1"/>
    </p:custDataLst>
    <p:extLst>
      <p:ext uri="{BB962C8B-B14F-4D97-AF65-F5344CB8AC3E}">
        <p14:creationId xmlns:p14="http://schemas.microsoft.com/office/powerpoint/2010/main" val="3570049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F8520-666A-4957-A260-B38BE7BAF17D}"/>
              </a:ext>
            </a:extLst>
          </p:cNvPr>
          <p:cNvSpPr>
            <a:spLocks noGrp="1"/>
          </p:cNvSpPr>
          <p:nvPr>
            <p:ph type="title"/>
          </p:nvPr>
        </p:nvSpPr>
        <p:spPr/>
        <p:txBody>
          <a:bodyPr/>
          <a:lstStyle/>
          <a:p>
            <a:r>
              <a:rPr lang="en-US"/>
              <a:t>Summary </a:t>
            </a:r>
          </a:p>
        </p:txBody>
      </p:sp>
      <p:sp>
        <p:nvSpPr>
          <p:cNvPr id="3" name="Content Placeholder 2">
            <a:extLst>
              <a:ext uri="{FF2B5EF4-FFF2-40B4-BE49-F238E27FC236}">
                <a16:creationId xmlns:a16="http://schemas.microsoft.com/office/drawing/2014/main" id="{688D621D-9B07-4852-9DCD-FEBE7ACBDF29}"/>
              </a:ext>
            </a:extLst>
          </p:cNvPr>
          <p:cNvSpPr>
            <a:spLocks noGrp="1"/>
          </p:cNvSpPr>
          <p:nvPr>
            <p:ph idx="1"/>
          </p:nvPr>
        </p:nvSpPr>
        <p:spPr/>
        <p:txBody>
          <a:bodyPr/>
          <a:lstStyle/>
          <a:p>
            <a:r>
              <a:rPr lang="en-US"/>
              <a:t>What we know about teams from outside of health care is being applied to improve teamwork and interprofessional collaborative practice.</a:t>
            </a:r>
          </a:p>
          <a:p>
            <a:r>
              <a:rPr lang="en-US"/>
              <a:t>Training in the knowledge, skills and attitudes for teamwork is required for team leaders and team members </a:t>
            </a:r>
          </a:p>
          <a:p>
            <a:r>
              <a:rPr lang="en-US"/>
              <a:t>Evidence supports specific positive outcomes from interprofessional collaboration, but faces barriers stemming from siloed training and the historical value placed on individual autonomy and competence rather than team orientation and collective competence.   </a:t>
            </a:r>
          </a:p>
          <a:p>
            <a:endParaRPr lang="en-US"/>
          </a:p>
        </p:txBody>
      </p:sp>
    </p:spTree>
    <p:custDataLst>
      <p:tags r:id="rId1"/>
    </p:custDataLst>
    <p:extLst>
      <p:ext uri="{BB962C8B-B14F-4D97-AF65-F5344CB8AC3E}">
        <p14:creationId xmlns:p14="http://schemas.microsoft.com/office/powerpoint/2010/main" val="2092989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6">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18">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86200" y="634946"/>
            <a:ext cx="4776107" cy="1450757"/>
          </a:xfrm>
        </p:spPr>
        <p:txBody>
          <a:bodyPr>
            <a:normAutofit/>
          </a:bodyPr>
          <a:lstStyle/>
          <a:p>
            <a:r>
              <a:rPr lang="en-US" sz="3300">
                <a:solidFill>
                  <a:srgbClr val="2B715C"/>
                </a:solidFill>
              </a:rPr>
              <a:t>Definition of Interprofessional Collaborative Practice</a:t>
            </a:r>
          </a:p>
        </p:txBody>
      </p:sp>
      <p:pic>
        <p:nvPicPr>
          <p:cNvPr id="7" name="Graphic 6">
            <a:extLst>
              <a:ext uri="{FF2B5EF4-FFF2-40B4-BE49-F238E27FC236}">
                <a16:creationId xmlns:a16="http://schemas.microsoft.com/office/drawing/2014/main" id="{34D6ED1B-0794-457A-B130-DECC20DEA9A2}"/>
              </a:ext>
            </a:extLst>
          </p:cNvPr>
          <p:cNvPicPr>
            <a:picLocks noChangeAspect="1"/>
          </p:cNvPicPr>
          <p:nvPr/>
        </p:nvPicPr>
        <p:blipFill rotWithShape="1">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7848" r="48490"/>
          <a:stretch/>
        </p:blipFill>
        <p:spPr>
          <a:xfrm>
            <a:off x="20" y="-12128"/>
            <a:ext cx="3490702" cy="6870127"/>
          </a:xfrm>
          <a:prstGeom prst="rect">
            <a:avLst/>
          </a:prstGeom>
        </p:spPr>
      </p:pic>
      <p:cxnSp>
        <p:nvCxnSpPr>
          <p:cNvPr id="27" name="Straight Connector 20">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65712" y="2085703"/>
            <a:ext cx="4628015"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886200" y="2198914"/>
            <a:ext cx="4776107" cy="3670180"/>
          </a:xfrm>
        </p:spPr>
        <p:txBody>
          <a:bodyPr>
            <a:normAutofit/>
          </a:bodyPr>
          <a:lstStyle/>
          <a:p>
            <a:r>
              <a:rPr lang="en-US"/>
              <a:t>Multiple health workers from different professional backgrounds working together with patients, families, carers and communities to deliver the highest quality of care.</a:t>
            </a:r>
          </a:p>
          <a:p>
            <a:pPr algn="r"/>
            <a:r>
              <a:rPr lang="en-US" sz="1800" i="1"/>
              <a:t>Framework for Action on Interprofessional Education and Collaboration, WHO 2010</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28">
            <a:extLst>
              <a:ext uri="{FF2B5EF4-FFF2-40B4-BE49-F238E27FC236}">
                <a16:creationId xmlns:a16="http://schemas.microsoft.com/office/drawing/2014/main" id="{103E59AE-44F8-4FB9-BF05-C888FE3E1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32909" y="634946"/>
            <a:ext cx="2529396" cy="5055904"/>
          </a:xfrm>
        </p:spPr>
        <p:txBody>
          <a:bodyPr anchor="ctr">
            <a:normAutofit/>
          </a:bodyPr>
          <a:lstStyle/>
          <a:p>
            <a:r>
              <a:rPr lang="en-US" sz="4100" b="1"/>
              <a:t>Eduardo Salas’ Description of Highly Reliable Teams</a:t>
            </a:r>
          </a:p>
        </p:txBody>
      </p:sp>
      <p:cxnSp>
        <p:nvCxnSpPr>
          <p:cNvPr id="38" name="Straight Connector 30">
            <a:extLst>
              <a:ext uri="{FF2B5EF4-FFF2-40B4-BE49-F238E27FC236}">
                <a16:creationId xmlns:a16="http://schemas.microsoft.com/office/drawing/2014/main" id="{2752F38C-F560-47AA-90AD-209F39C041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92733" y="1791298"/>
            <a:ext cx="0" cy="274320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9" name="Rectangle 32">
            <a:extLst>
              <a:ext uri="{FF2B5EF4-FFF2-40B4-BE49-F238E27FC236}">
                <a16:creationId xmlns:a16="http://schemas.microsoft.com/office/drawing/2014/main" id="{3194563F-A66F-4B71-9C8D-5610CF13D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Rectangle 34">
            <a:extLst>
              <a:ext uri="{FF2B5EF4-FFF2-40B4-BE49-F238E27FC236}">
                <a16:creationId xmlns:a16="http://schemas.microsoft.com/office/drawing/2014/main" id="{4403595A-19F1-44C4-8C24-6E498B5F72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4" name="Content Placeholder 23"/>
          <p:cNvGraphicFramePr>
            <a:graphicFrameLocks noGrp="1"/>
          </p:cNvGraphicFramePr>
          <p:nvPr>
            <p:ph idx="1"/>
            <p:extLst>
              <p:ext uri="{D42A27DB-BD31-4B8C-83A1-F6EECF244321}">
                <p14:modId xmlns:p14="http://schemas.microsoft.com/office/powerpoint/2010/main" val="481776783"/>
              </p:ext>
            </p:extLst>
          </p:nvPr>
        </p:nvGraphicFramePr>
        <p:xfrm>
          <a:off x="914403" y="1194375"/>
          <a:ext cx="4743447" cy="47492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D363FC61-DBE9-4C7F-8FCE-7B053E9F5EF4}"/>
              </a:ext>
            </a:extLst>
          </p:cNvPr>
          <p:cNvSpPr txBox="1"/>
          <p:nvPr/>
        </p:nvSpPr>
        <p:spPr>
          <a:xfrm>
            <a:off x="914403" y="304800"/>
            <a:ext cx="4978329" cy="584775"/>
          </a:xfrm>
          <a:prstGeom prst="rect">
            <a:avLst/>
          </a:prstGeom>
          <a:solidFill>
            <a:schemeClr val="accent4"/>
          </a:solidFill>
          <a:ln w="19050">
            <a:solidFill>
              <a:schemeClr val="accent2">
                <a:lumMod val="75000"/>
              </a:schemeClr>
            </a:solidFill>
          </a:ln>
          <a:effectLst>
            <a:glow rad="139700">
              <a:schemeClr val="accent2">
                <a:satMod val="175000"/>
                <a:alpha val="40000"/>
              </a:schemeClr>
            </a:glow>
          </a:effectLst>
        </p:spPr>
        <p:txBody>
          <a:bodyPr wrap="square" rtlCol="0">
            <a:spAutoFit/>
          </a:bodyPr>
          <a:lstStyle/>
          <a:p>
            <a:pPr algn="ctr"/>
            <a:r>
              <a:rPr lang="en-US" sz="3200" b="1">
                <a:solidFill>
                  <a:schemeClr val="bg1"/>
                </a:solidFill>
              </a:rPr>
              <a:t>Resources</a:t>
            </a:r>
          </a:p>
        </p:txBody>
      </p:sp>
    </p:spTree>
    <p:custDataLst>
      <p:tags r:id="rId1"/>
    </p:custDataLst>
    <p:extLst>
      <p:ext uri="{BB962C8B-B14F-4D97-AF65-F5344CB8AC3E}">
        <p14:creationId xmlns:p14="http://schemas.microsoft.com/office/powerpoint/2010/main" val="2145586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516835"/>
            <a:ext cx="2313633" cy="5772840"/>
          </a:xfrm>
        </p:spPr>
        <p:txBody>
          <a:bodyPr anchor="ctr">
            <a:normAutofit/>
          </a:bodyPr>
          <a:lstStyle/>
          <a:p>
            <a:r>
              <a:rPr lang="en-US" sz="3100" b="1">
                <a:solidFill>
                  <a:srgbClr val="FFFFFF"/>
                </a:solidFill>
                <a:latin typeface="+mn-lt"/>
              </a:rPr>
              <a:t>The Big 5 of Teamwork</a:t>
            </a:r>
            <a:br>
              <a:rPr lang="en-US" sz="3100" b="1">
                <a:solidFill>
                  <a:srgbClr val="FFFFFF"/>
                </a:solidFill>
                <a:latin typeface="+mn-lt"/>
              </a:rPr>
            </a:br>
            <a:br>
              <a:rPr lang="en-US" sz="3100" b="1">
                <a:solidFill>
                  <a:srgbClr val="FFFFFF"/>
                </a:solidFill>
                <a:latin typeface="+mn-lt"/>
              </a:rPr>
            </a:br>
            <a:br>
              <a:rPr lang="en-US" sz="3100" b="1">
                <a:solidFill>
                  <a:srgbClr val="FFFFFF"/>
                </a:solidFill>
                <a:latin typeface="+mn-lt"/>
              </a:rPr>
            </a:br>
            <a:r>
              <a:rPr lang="en-US" sz="2400">
                <a:solidFill>
                  <a:srgbClr val="FFFFFF"/>
                </a:solidFill>
              </a:rPr>
              <a:t>Eduardo Salas Description of High Reliability Teams</a:t>
            </a:r>
            <a:endParaRPr lang="en-US" sz="2400" b="1">
              <a:solidFill>
                <a:srgbClr val="FFFFFF"/>
              </a:solidFill>
              <a:latin typeface="+mn-lt"/>
            </a:endParaRPr>
          </a:p>
        </p:txBody>
      </p:sp>
      <p:sp>
        <p:nvSpPr>
          <p:cNvPr id="19"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4082507423"/>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4167496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516835"/>
            <a:ext cx="2313633" cy="5772840"/>
          </a:xfrm>
        </p:spPr>
        <p:txBody>
          <a:bodyPr anchor="ctr">
            <a:normAutofit/>
          </a:bodyPr>
          <a:lstStyle/>
          <a:p>
            <a:r>
              <a:rPr lang="en-US" sz="3100" b="1">
                <a:solidFill>
                  <a:srgbClr val="FFFFFF"/>
                </a:solidFill>
                <a:latin typeface="+mn-lt"/>
              </a:rPr>
              <a:t>The Big 5 of Teamwork</a:t>
            </a:r>
            <a:br>
              <a:rPr lang="en-US" sz="3100" b="1">
                <a:solidFill>
                  <a:srgbClr val="FFFFFF"/>
                </a:solidFill>
                <a:latin typeface="+mn-lt"/>
              </a:rPr>
            </a:br>
            <a:br>
              <a:rPr lang="en-US" sz="3100" b="1">
                <a:solidFill>
                  <a:srgbClr val="FFFFFF"/>
                </a:solidFill>
                <a:latin typeface="+mn-lt"/>
              </a:rPr>
            </a:br>
            <a:br>
              <a:rPr lang="en-US" sz="3100" b="1">
                <a:solidFill>
                  <a:srgbClr val="FFFFFF"/>
                </a:solidFill>
                <a:latin typeface="+mn-lt"/>
              </a:rPr>
            </a:br>
            <a:r>
              <a:rPr lang="en-US" sz="2400">
                <a:solidFill>
                  <a:srgbClr val="FFFFFF"/>
                </a:solidFill>
              </a:rPr>
              <a:t>Eduardo Salas Description of High Reliability Teams</a:t>
            </a:r>
            <a:endParaRPr lang="en-US" sz="2400" b="1">
              <a:solidFill>
                <a:srgbClr val="FFFFFF"/>
              </a:solidFill>
              <a:latin typeface="+mn-lt"/>
            </a:endParaRPr>
          </a:p>
        </p:txBody>
      </p:sp>
      <p:sp>
        <p:nvSpPr>
          <p:cNvPr id="19"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3416358454"/>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346753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516835"/>
            <a:ext cx="2313633" cy="5772840"/>
          </a:xfrm>
        </p:spPr>
        <p:txBody>
          <a:bodyPr anchor="ctr">
            <a:normAutofit/>
          </a:bodyPr>
          <a:lstStyle/>
          <a:p>
            <a:r>
              <a:rPr lang="en-US" sz="3100" b="1">
                <a:solidFill>
                  <a:srgbClr val="FFFFFF"/>
                </a:solidFill>
                <a:latin typeface="+mn-lt"/>
              </a:rPr>
              <a:t>The Big 5 of Teamwork</a:t>
            </a:r>
            <a:br>
              <a:rPr lang="en-US" sz="3100" b="1">
                <a:solidFill>
                  <a:srgbClr val="FFFFFF"/>
                </a:solidFill>
                <a:latin typeface="+mn-lt"/>
              </a:rPr>
            </a:br>
            <a:br>
              <a:rPr lang="en-US" sz="3100" b="1">
                <a:solidFill>
                  <a:srgbClr val="FFFFFF"/>
                </a:solidFill>
                <a:latin typeface="+mn-lt"/>
              </a:rPr>
            </a:br>
            <a:br>
              <a:rPr lang="en-US" sz="3100" b="1">
                <a:solidFill>
                  <a:srgbClr val="FFFFFF"/>
                </a:solidFill>
                <a:latin typeface="+mn-lt"/>
              </a:rPr>
            </a:br>
            <a:r>
              <a:rPr lang="en-US" sz="2400">
                <a:solidFill>
                  <a:srgbClr val="FFFFFF"/>
                </a:solidFill>
              </a:rPr>
              <a:t>Eduardo Salas Description of High Reliability Teams</a:t>
            </a:r>
            <a:endParaRPr lang="en-US" sz="2400" b="1">
              <a:solidFill>
                <a:srgbClr val="FFFFFF"/>
              </a:solidFill>
              <a:latin typeface="+mn-lt"/>
            </a:endParaRPr>
          </a:p>
        </p:txBody>
      </p:sp>
      <p:sp>
        <p:nvSpPr>
          <p:cNvPr id="19"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2327546733"/>
              </p:ext>
            </p:extLst>
          </p:nvPr>
        </p:nvGraphicFramePr>
        <p:xfrm>
          <a:off x="3554721" y="762000"/>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671251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516835"/>
            <a:ext cx="2313633" cy="5772840"/>
          </a:xfrm>
        </p:spPr>
        <p:txBody>
          <a:bodyPr anchor="ctr">
            <a:normAutofit/>
          </a:bodyPr>
          <a:lstStyle/>
          <a:p>
            <a:r>
              <a:rPr lang="en-US" sz="3100" b="1">
                <a:solidFill>
                  <a:srgbClr val="FFFFFF"/>
                </a:solidFill>
                <a:latin typeface="+mn-lt"/>
              </a:rPr>
              <a:t>The Big 5 of Teamwork</a:t>
            </a:r>
            <a:br>
              <a:rPr lang="en-US" sz="3100" b="1">
                <a:solidFill>
                  <a:srgbClr val="FFFFFF"/>
                </a:solidFill>
                <a:latin typeface="+mn-lt"/>
              </a:rPr>
            </a:br>
            <a:br>
              <a:rPr lang="en-US" sz="3100" b="1">
                <a:solidFill>
                  <a:srgbClr val="FFFFFF"/>
                </a:solidFill>
                <a:latin typeface="+mn-lt"/>
              </a:rPr>
            </a:br>
            <a:br>
              <a:rPr lang="en-US" sz="3100" b="1">
                <a:solidFill>
                  <a:srgbClr val="FFFFFF"/>
                </a:solidFill>
                <a:latin typeface="+mn-lt"/>
              </a:rPr>
            </a:br>
            <a:r>
              <a:rPr lang="en-US" sz="2400">
                <a:solidFill>
                  <a:srgbClr val="FFFFFF"/>
                </a:solidFill>
              </a:rPr>
              <a:t>Eduardo Salas Description of High Reliability Teams</a:t>
            </a:r>
            <a:endParaRPr lang="en-US" sz="2400" b="1">
              <a:solidFill>
                <a:srgbClr val="FFFFFF"/>
              </a:solidFill>
              <a:latin typeface="+mn-lt"/>
            </a:endParaRPr>
          </a:p>
        </p:txBody>
      </p:sp>
      <p:sp>
        <p:nvSpPr>
          <p:cNvPr id="19"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1677895370"/>
              </p:ext>
            </p:extLst>
          </p:nvPr>
        </p:nvGraphicFramePr>
        <p:xfrm>
          <a:off x="3556397" y="639763"/>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38028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3" y="0"/>
            <a:ext cx="9139737"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69277" y="516835"/>
            <a:ext cx="2313633" cy="5772840"/>
          </a:xfrm>
        </p:spPr>
        <p:txBody>
          <a:bodyPr anchor="ctr">
            <a:normAutofit/>
          </a:bodyPr>
          <a:lstStyle/>
          <a:p>
            <a:r>
              <a:rPr lang="en-US" sz="3100" b="1">
                <a:solidFill>
                  <a:srgbClr val="FFFFFF"/>
                </a:solidFill>
                <a:latin typeface="+mn-lt"/>
              </a:rPr>
              <a:t>The Big 5 of Teamwork</a:t>
            </a:r>
            <a:br>
              <a:rPr lang="en-US" sz="3100" b="1">
                <a:solidFill>
                  <a:srgbClr val="FFFFFF"/>
                </a:solidFill>
                <a:latin typeface="+mn-lt"/>
              </a:rPr>
            </a:br>
            <a:br>
              <a:rPr lang="en-US" sz="3100" b="1">
                <a:solidFill>
                  <a:srgbClr val="FFFFFF"/>
                </a:solidFill>
                <a:latin typeface="+mn-lt"/>
              </a:rPr>
            </a:br>
            <a:br>
              <a:rPr lang="en-US" sz="3100" b="1">
                <a:solidFill>
                  <a:srgbClr val="FFFFFF"/>
                </a:solidFill>
                <a:latin typeface="+mn-lt"/>
              </a:rPr>
            </a:br>
            <a:r>
              <a:rPr lang="en-US" sz="2400">
                <a:solidFill>
                  <a:srgbClr val="FFFFFF"/>
                </a:solidFill>
              </a:rPr>
              <a:t>Eduardo Salas Description of High Reliability Teams</a:t>
            </a:r>
            <a:endParaRPr lang="en-US" sz="2400" b="1">
              <a:solidFill>
                <a:srgbClr val="FFFFFF"/>
              </a:solidFill>
              <a:latin typeface="+mn-lt"/>
            </a:endParaRPr>
          </a:p>
        </p:txBody>
      </p:sp>
      <p:sp>
        <p:nvSpPr>
          <p:cNvPr id="19" name="Rectangle 18">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3"/>
          <p:cNvGraphicFramePr>
            <a:graphicFrameLocks noGrp="1"/>
          </p:cNvGraphicFramePr>
          <p:nvPr>
            <p:ph idx="1"/>
            <p:extLst>
              <p:ext uri="{D42A27DB-BD31-4B8C-83A1-F6EECF244321}">
                <p14:modId xmlns:p14="http://schemas.microsoft.com/office/powerpoint/2010/main" val="260852824"/>
              </p:ext>
            </p:extLst>
          </p:nvPr>
        </p:nvGraphicFramePr>
        <p:xfrm>
          <a:off x="3514767" y="762000"/>
          <a:ext cx="5098256" cy="5649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4652148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C645146B5F6D4690B2299F9A0ED570" ma:contentTypeVersion="13" ma:contentTypeDescription="Create a new document." ma:contentTypeScope="" ma:versionID="f9c8d89158ab189b5a3f737640a999b9">
  <xsd:schema xmlns:xsd="http://www.w3.org/2001/XMLSchema" xmlns:xs="http://www.w3.org/2001/XMLSchema" xmlns:p="http://schemas.microsoft.com/office/2006/metadata/properties" xmlns:ns3="af79862c-7b74-4824-8ae9-be7494348222" xmlns:ns4="1887b2ba-6daf-4cc0-9141-8879c9799539" targetNamespace="http://schemas.microsoft.com/office/2006/metadata/properties" ma:root="true" ma:fieldsID="28d303c4d670348099651497ee1f8b9d" ns3:_="" ns4:_="">
    <xsd:import namespace="af79862c-7b74-4824-8ae9-be7494348222"/>
    <xsd:import namespace="1887b2ba-6daf-4cc0-9141-8879c979953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79862c-7b74-4824-8ae9-be74943482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887b2ba-6daf-4cc0-9141-8879c979953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909924D-970C-4F86-A621-83779748DDBC}">
  <ds:schemaRefs>
    <ds:schemaRef ds:uri="1887b2ba-6daf-4cc0-9141-8879c9799539"/>
    <ds:schemaRef ds:uri="af79862c-7b74-4824-8ae9-be749434822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9F5769B-4293-4C9C-82F8-3AAF032A4F14}">
  <ds:schemaRefs>
    <ds:schemaRef ds:uri="http://schemas.microsoft.com/sharepoint/v3/contenttype/forms"/>
  </ds:schemaRefs>
</ds:datastoreItem>
</file>

<file path=customXml/itemProps3.xml><?xml version="1.0" encoding="utf-8"?>
<ds:datastoreItem xmlns:ds="http://schemas.openxmlformats.org/officeDocument/2006/customXml" ds:itemID="{1A64BD45-9777-4085-B9AF-053F06662230}">
  <ds:schemaRefs>
    <ds:schemaRef ds:uri="1887b2ba-6daf-4cc0-9141-8879c9799539"/>
    <ds:schemaRef ds:uri="af79862c-7b74-4824-8ae9-be749434822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7845</Words>
  <Application>Microsoft Office PowerPoint</Application>
  <PresentationFormat>On-screen Show (4:3)</PresentationFormat>
  <Paragraphs>324</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Arial Black</vt:lpstr>
      <vt:lpstr>Calibri</vt:lpstr>
      <vt:lpstr>Calibri Light</vt:lpstr>
      <vt:lpstr>Retrospect</vt:lpstr>
      <vt:lpstr>    </vt:lpstr>
      <vt:lpstr>Foundations of Interprofessional Collaborative Practice </vt:lpstr>
      <vt:lpstr>Definition of Interprofessional Collaborative Practice</vt:lpstr>
      <vt:lpstr>Eduardo Salas’ Description of Highly Reliable Teams</vt:lpstr>
      <vt:lpstr>The Big 5 of Teamwork   Eduardo Salas Description of High Reliability Teams</vt:lpstr>
      <vt:lpstr>The Big 5 of Teamwork   Eduardo Salas Description of High Reliability Teams</vt:lpstr>
      <vt:lpstr>The Big 5 of Teamwork   Eduardo Salas Description of High Reliability Teams</vt:lpstr>
      <vt:lpstr>The Big 5 of Teamwork   Eduardo Salas Description of High Reliability Teams</vt:lpstr>
      <vt:lpstr>The Big 5 of Teamwork   Eduardo Salas Description of High Reliability Teams</vt:lpstr>
      <vt:lpstr>The Big 5 of Teamwork   Eduardo Salas Description of High Reliability Teams</vt:lpstr>
      <vt:lpstr>3 Coordinating Mechanisms   Eduardo Salas Description of High Reliability Teams   </vt:lpstr>
      <vt:lpstr>3 Coordinating Mechanisms   Eduardo Salas Description of High Reliability Teams   </vt:lpstr>
      <vt:lpstr>3 Coordinating Mechanisms   Eduardo Salas Description of High Reliability Teams   </vt:lpstr>
      <vt:lpstr>3 Coordinating Mechanisms   Eduardo Salas Description of High Reliability Teams   </vt:lpstr>
      <vt:lpstr>Resources  Eduardo Salas Description of High Reliability Teams   </vt:lpstr>
      <vt:lpstr>Interprofessional Collaborative Practice as a Specific Form of Teamwork</vt:lpstr>
      <vt:lpstr>Interprofessional Collaborative Practice as a Specific Form of Teamwork</vt:lpstr>
      <vt:lpstr>Teamwork is a given – successful teamwork is not</vt:lpstr>
      <vt:lpstr>Teamwork is a given – successful teamwork is not</vt:lpstr>
      <vt:lpstr>Summary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Mary Keehn</dc:creator>
  <cp:lastModifiedBy>Stapleton-Corcoran, Erin</cp:lastModifiedBy>
  <cp:revision>7</cp:revision>
  <dcterms:created xsi:type="dcterms:W3CDTF">2020-02-15T15:56:16Z</dcterms:created>
  <dcterms:modified xsi:type="dcterms:W3CDTF">2021-01-22T17:30:43Z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51EBE739-5BE7-4EC3-B04F-344F08DF21FC</vt:lpwstr>
  </property>
  <property fmtid="{D5CDD505-2E9C-101B-9397-08002B2CF9AE}" pid="3" name="ArticulatePath">
    <vt:lpwstr>Foundations Module - Intro to ICP Part 1 - Jan 2020</vt:lpwstr>
  </property>
</Properties>
</file>