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0" r:id="rId6"/>
    <p:sldId id="271" r:id="rId7"/>
    <p:sldId id="272" r:id="rId8"/>
    <p:sldId id="260" r:id="rId9"/>
    <p:sldId id="262" r:id="rId10"/>
    <p:sldId id="264" r:id="rId11"/>
    <p:sldId id="265" r:id="rId12"/>
    <p:sldId id="266" r:id="rId13"/>
    <p:sldId id="276" r:id="rId14"/>
    <p:sldId id="267" r:id="rId15"/>
    <p:sldId id="274" r:id="rId16"/>
    <p:sldId id="275" r:id="rId17"/>
    <p:sldId id="269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MCA MoM</c:v>
                </c:pt>
              </c:strCache>
            </c:strRef>
          </c:tx>
          <c:marker>
            <c:symbol val="none"/>
          </c:marker>
          <c:cat>
            <c:numRef>
              <c:f>Sheet1!$A$2:$A$16</c:f>
              <c:numCache>
                <c:formatCode>d\-mmm</c:formatCode>
                <c:ptCount val="15"/>
                <c:pt idx="0">
                  <c:v>43343</c:v>
                </c:pt>
                <c:pt idx="1">
                  <c:v>43348</c:v>
                </c:pt>
                <c:pt idx="2">
                  <c:v>43354</c:v>
                </c:pt>
                <c:pt idx="3">
                  <c:v>43362</c:v>
                </c:pt>
                <c:pt idx="4">
                  <c:v>43368</c:v>
                </c:pt>
                <c:pt idx="5">
                  <c:v>43375</c:v>
                </c:pt>
                <c:pt idx="6">
                  <c:v>43382</c:v>
                </c:pt>
                <c:pt idx="7">
                  <c:v>43389</c:v>
                </c:pt>
                <c:pt idx="8">
                  <c:v>43396</c:v>
                </c:pt>
                <c:pt idx="9">
                  <c:v>43403</c:v>
                </c:pt>
                <c:pt idx="10">
                  <c:v>43410</c:v>
                </c:pt>
                <c:pt idx="11">
                  <c:v>43417</c:v>
                </c:pt>
                <c:pt idx="12">
                  <c:v>43424</c:v>
                </c:pt>
                <c:pt idx="13">
                  <c:v>43431</c:v>
                </c:pt>
                <c:pt idx="14">
                  <c:v>43438</c:v>
                </c:pt>
              </c:numCache>
            </c:num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0.88</c:v>
                </c:pt>
                <c:pt idx="1">
                  <c:v>0.93</c:v>
                </c:pt>
                <c:pt idx="2">
                  <c:v>0.78</c:v>
                </c:pt>
                <c:pt idx="3">
                  <c:v>0.82</c:v>
                </c:pt>
                <c:pt idx="4">
                  <c:v>0.93</c:v>
                </c:pt>
                <c:pt idx="5">
                  <c:v>0.84</c:v>
                </c:pt>
                <c:pt idx="6">
                  <c:v>1.1599999999999999</c:v>
                </c:pt>
                <c:pt idx="7">
                  <c:v>1.22</c:v>
                </c:pt>
                <c:pt idx="8">
                  <c:v>1.1599999999999999</c:v>
                </c:pt>
                <c:pt idx="9">
                  <c:v>1.1299999999999999</c:v>
                </c:pt>
                <c:pt idx="10">
                  <c:v>1.0900000000000001</c:v>
                </c:pt>
                <c:pt idx="11">
                  <c:v>0.99</c:v>
                </c:pt>
                <c:pt idx="12">
                  <c:v>1.1000000000000001</c:v>
                </c:pt>
                <c:pt idx="13">
                  <c:v>1.18</c:v>
                </c:pt>
                <c:pt idx="14">
                  <c:v>1.21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3662464"/>
        <c:axId val="90081920"/>
      </c:lineChart>
      <c:dateAx>
        <c:axId val="53662464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crossAx val="90081920"/>
        <c:crosses val="autoZero"/>
        <c:auto val="1"/>
        <c:lblOffset val="100"/>
        <c:baseTimeUnit val="days"/>
      </c:dateAx>
      <c:valAx>
        <c:axId val="900819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536624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3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6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91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2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39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8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74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554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9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2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50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248EE-CAED-4042-94B5-54270AC1A822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218C2-76A9-4C8B-8C97-A96C05F55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ptodate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Treatment of Rh D </a:t>
            </a:r>
            <a:r>
              <a:rPr lang="en-US" sz="3200" dirty="0" err="1" smtClean="0"/>
              <a:t>Alloimmunization</a:t>
            </a:r>
            <a:r>
              <a:rPr lang="en-US" sz="3200" dirty="0" smtClean="0"/>
              <a:t> in Pregnancy with Therapeutic Plasma Exchange and </a:t>
            </a:r>
            <a:r>
              <a:rPr lang="en-US" sz="3200" dirty="0" err="1" smtClean="0"/>
              <a:t>IVIgG</a:t>
            </a:r>
            <a:r>
              <a:rPr lang="en-US" sz="3200" dirty="0" smtClean="0"/>
              <a:t>: Two Cases at an Academic Center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0637" y="4572000"/>
            <a:ext cx="6522707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David Allison DO, Jason Crane DO, Sally Campbell-Lee MD, Vladimir Vidanovic MD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Transfusion Medicine, Department of Pathology, University of Illinois at Chicago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812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27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30 3/7 WGA…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rgent </a:t>
            </a:r>
            <a:r>
              <a:rPr lang="en-US" dirty="0" smtClean="0"/>
              <a:t>cesarean delivery for premature rupture of membranes and suspected ACA vs abruption</a:t>
            </a:r>
          </a:p>
          <a:p>
            <a:r>
              <a:rPr lang="en-US" dirty="0" smtClean="0"/>
              <a:t>Male infant, admitted in NICU 38 days</a:t>
            </a:r>
          </a:p>
          <a:p>
            <a:pPr lvl="1"/>
            <a:r>
              <a:rPr lang="en-US" dirty="0" smtClean="0"/>
              <a:t>Phototherapy, transfusion, erythropoietin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04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Hemolytic Disease of Fetus and Newborn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described in 1609 in twins</a:t>
            </a:r>
          </a:p>
          <a:p>
            <a:r>
              <a:rPr lang="en-US" dirty="0" smtClean="0"/>
              <a:t>Affects 100/100,000 newborns / </a:t>
            </a:r>
            <a:r>
              <a:rPr lang="en-US" dirty="0" err="1" smtClean="0"/>
              <a:t>yr</a:t>
            </a:r>
            <a:r>
              <a:rPr lang="en-US" dirty="0" smtClean="0"/>
              <a:t> (US)</a:t>
            </a:r>
          </a:p>
          <a:p>
            <a:r>
              <a:rPr lang="en-US" dirty="0" smtClean="0"/>
              <a:t>Maternal IgG </a:t>
            </a:r>
            <a:r>
              <a:rPr lang="en-US" dirty="0" err="1" smtClean="0"/>
              <a:t>alloAb’s</a:t>
            </a:r>
            <a:r>
              <a:rPr lang="en-US" dirty="0" smtClean="0"/>
              <a:t> cause fetal RBC hemolysis</a:t>
            </a:r>
          </a:p>
          <a:p>
            <a:r>
              <a:rPr lang="en-US" dirty="0" smtClean="0"/>
              <a:t>Many blood groups (Duffy, Kidd, </a:t>
            </a:r>
            <a:r>
              <a:rPr lang="en-US" dirty="0" err="1" smtClean="0"/>
              <a:t>Kell</a:t>
            </a:r>
            <a:r>
              <a:rPr lang="en-US" dirty="0" smtClean="0"/>
              <a:t>, MNS), but Rh is most important</a:t>
            </a:r>
          </a:p>
          <a:p>
            <a:pPr lvl="1"/>
            <a:r>
              <a:rPr lang="en-US" dirty="0" smtClean="0"/>
              <a:t>Only need 0.1 mL exposure of </a:t>
            </a:r>
            <a:r>
              <a:rPr lang="en-US" dirty="0" err="1" smtClean="0"/>
              <a:t>RhD</a:t>
            </a:r>
            <a:r>
              <a:rPr lang="en-US" dirty="0" smtClean="0"/>
              <a:t>-positive blood</a:t>
            </a:r>
          </a:p>
          <a:p>
            <a:pPr lvl="1"/>
            <a:r>
              <a:rPr lang="en-US" dirty="0" smtClean="0"/>
              <a:t>Rh and </a:t>
            </a:r>
            <a:r>
              <a:rPr lang="en-US" dirty="0" err="1" smtClean="0"/>
              <a:t>Kell</a:t>
            </a:r>
            <a:r>
              <a:rPr lang="en-US" dirty="0" smtClean="0"/>
              <a:t> are most severe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3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Sequalae</a:t>
            </a:r>
            <a:r>
              <a:rPr lang="en-US" dirty="0" smtClean="0"/>
              <a:t> of HDFN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Hydrops </a:t>
            </a:r>
            <a:r>
              <a:rPr lang="en-US" dirty="0" err="1" smtClean="0"/>
              <a:t>Fetalis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called erythroblastosis </a:t>
            </a:r>
            <a:r>
              <a:rPr lang="en-US" dirty="0" err="1" smtClean="0"/>
              <a:t>fetalis</a:t>
            </a:r>
            <a:endParaRPr lang="en-US" dirty="0" smtClean="0"/>
          </a:p>
          <a:p>
            <a:r>
              <a:rPr lang="en-US" dirty="0" smtClean="0"/>
              <a:t>2 of more of the following:</a:t>
            </a:r>
          </a:p>
          <a:p>
            <a:pPr lvl="1"/>
            <a:r>
              <a:rPr lang="en-US" dirty="0" smtClean="0"/>
              <a:t>Skin edema</a:t>
            </a:r>
          </a:p>
          <a:p>
            <a:pPr lvl="1"/>
            <a:r>
              <a:rPr lang="en-US" dirty="0" smtClean="0"/>
              <a:t>Ascites</a:t>
            </a:r>
          </a:p>
          <a:p>
            <a:pPr lvl="1"/>
            <a:r>
              <a:rPr lang="en-US" dirty="0" smtClean="0"/>
              <a:t>Pleural effusion</a:t>
            </a:r>
          </a:p>
          <a:p>
            <a:pPr lvl="1"/>
            <a:r>
              <a:rPr lang="en-US" dirty="0" smtClean="0"/>
              <a:t>Pericardial effusion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Kernicterus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Severe jaundice (T </a:t>
            </a:r>
            <a:r>
              <a:rPr lang="en-US" dirty="0" err="1" smtClean="0"/>
              <a:t>bili</a:t>
            </a:r>
            <a:r>
              <a:rPr lang="en-US" dirty="0" smtClean="0"/>
              <a:t> &gt;25mg/</a:t>
            </a:r>
            <a:r>
              <a:rPr lang="en-US" dirty="0" err="1" smtClean="0"/>
              <a:t>dL</a:t>
            </a:r>
            <a:r>
              <a:rPr lang="en-US" dirty="0" smtClean="0"/>
              <a:t>)</a:t>
            </a:r>
          </a:p>
          <a:p>
            <a:r>
              <a:rPr lang="en-US" dirty="0" smtClean="0"/>
              <a:t>Unconjugated bilirubin deposits in CNS</a:t>
            </a:r>
          </a:p>
          <a:p>
            <a:r>
              <a:rPr lang="en-US" dirty="0" smtClean="0"/>
              <a:t>Brain damage / cerebral palsy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ASFA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TPE prior to IUT availability</a:t>
            </a:r>
          </a:p>
          <a:p>
            <a:r>
              <a:rPr lang="en-US" dirty="0" smtClean="0"/>
              <a:t>Category III Indication</a:t>
            </a:r>
          </a:p>
          <a:p>
            <a:r>
              <a:rPr lang="en-US" dirty="0" smtClean="0"/>
              <a:t>Grade 2C</a:t>
            </a:r>
          </a:p>
          <a:p>
            <a:r>
              <a:rPr lang="en-US" dirty="0" smtClean="0"/>
              <a:t>1-3 TPE / week, with </a:t>
            </a:r>
            <a:r>
              <a:rPr lang="en-US" dirty="0" err="1" smtClean="0"/>
              <a:t>IVIgG</a:t>
            </a:r>
            <a:r>
              <a:rPr lang="en-US" dirty="0" smtClean="0"/>
              <a:t> weekly, until IUT can be performed (20 WGA)</a:t>
            </a:r>
          </a:p>
        </p:txBody>
      </p:sp>
    </p:spTree>
    <p:extLst>
      <p:ext uri="{BB962C8B-B14F-4D97-AF65-F5344CB8AC3E}">
        <p14:creationId xmlns:p14="http://schemas.microsoft.com/office/powerpoint/2010/main" val="5126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29" y="32982"/>
            <a:ext cx="9150029" cy="331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667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Anti-D titer 1:2048</a:t>
            </a:r>
          </a:p>
          <a:p>
            <a:r>
              <a:rPr lang="en-US" dirty="0" smtClean="0"/>
              <a:t>TPE x4 (WGA 12 – 14)</a:t>
            </a:r>
          </a:p>
          <a:p>
            <a:r>
              <a:rPr lang="en-US" dirty="0" err="1" smtClean="0"/>
              <a:t>IVIgG</a:t>
            </a:r>
            <a:r>
              <a:rPr lang="en-US" dirty="0" smtClean="0"/>
              <a:t> (weekly from WGA 14 – 28)</a:t>
            </a:r>
          </a:p>
          <a:p>
            <a:r>
              <a:rPr lang="en-US" dirty="0" smtClean="0"/>
              <a:t>Healthy male delivered at 37 WGA</a:t>
            </a:r>
          </a:p>
          <a:p>
            <a:pPr lvl="1"/>
            <a:r>
              <a:rPr lang="en-US" dirty="0" smtClean="0"/>
              <a:t>Never required IUT</a:t>
            </a:r>
          </a:p>
          <a:p>
            <a:pPr lvl="1"/>
            <a:r>
              <a:rPr lang="en-US" dirty="0" smtClean="0"/>
              <a:t>Postnatal </a:t>
            </a:r>
            <a:r>
              <a:rPr lang="en-US" dirty="0" err="1" smtClean="0"/>
              <a:t>IVIgG</a:t>
            </a:r>
            <a:r>
              <a:rPr lang="en-US" dirty="0" smtClean="0"/>
              <a:t> and neonatal double volume RBCX</a:t>
            </a:r>
          </a:p>
        </p:txBody>
      </p:sp>
    </p:spTree>
    <p:extLst>
      <p:ext uri="{BB962C8B-B14F-4D97-AF65-F5344CB8AC3E}">
        <p14:creationId xmlns:p14="http://schemas.microsoft.com/office/powerpoint/2010/main" val="411862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2175"/>
            <a:ext cx="9144000" cy="511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4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HDFN still a serious disease</a:t>
            </a:r>
          </a:p>
          <a:p>
            <a:r>
              <a:rPr lang="en-US" dirty="0" smtClean="0"/>
              <a:t>Noninvasive screening by MCA </a:t>
            </a:r>
            <a:r>
              <a:rPr lang="en-US" dirty="0" err="1" smtClean="0"/>
              <a:t>doppler</a:t>
            </a:r>
            <a:endParaRPr lang="en-US" dirty="0" smtClean="0"/>
          </a:p>
          <a:p>
            <a:r>
              <a:rPr lang="en-US" dirty="0" smtClean="0"/>
              <a:t>IUT is primary treatment after 20 WGA</a:t>
            </a:r>
          </a:p>
          <a:p>
            <a:r>
              <a:rPr lang="en-US" dirty="0" smtClean="0"/>
              <a:t>TPE </a:t>
            </a:r>
            <a:r>
              <a:rPr lang="en-US" dirty="0" smtClean="0"/>
              <a:t>/ </a:t>
            </a:r>
            <a:r>
              <a:rPr lang="en-US" dirty="0" err="1" smtClean="0"/>
              <a:t>IVIgG</a:t>
            </a:r>
            <a:r>
              <a:rPr lang="en-US" dirty="0" smtClean="0"/>
              <a:t> can delay IUT until 20 </a:t>
            </a:r>
            <a:r>
              <a:rPr lang="en-US" dirty="0" smtClean="0"/>
              <a:t>WGA</a:t>
            </a:r>
            <a:endParaRPr lang="en-US" dirty="0" smtClean="0"/>
          </a:p>
          <a:p>
            <a:r>
              <a:rPr lang="en-US" dirty="0" smtClean="0"/>
              <a:t>May even obviate transfusion </a:t>
            </a:r>
            <a:r>
              <a:rPr lang="en-US" dirty="0" smtClean="0"/>
              <a:t>altogether</a:t>
            </a:r>
          </a:p>
          <a:p>
            <a:r>
              <a:rPr lang="en-US" dirty="0" smtClean="0"/>
              <a:t>Fewer MFMs are performing IUT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343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Bellone</a:t>
            </a:r>
            <a:r>
              <a:rPr lang="en-US" dirty="0" smtClean="0"/>
              <a:t>, M; </a:t>
            </a:r>
            <a:r>
              <a:rPr lang="en-US" dirty="0" err="1" smtClean="0"/>
              <a:t>Boctor</a:t>
            </a:r>
            <a:r>
              <a:rPr lang="en-US" dirty="0" smtClean="0"/>
              <a:t>, F. Therapeutic Plasma Exchange and Intravenous Immunoglobulin as Primary Therapy for D </a:t>
            </a:r>
            <a:r>
              <a:rPr lang="en-US" dirty="0" err="1" smtClean="0"/>
              <a:t>Alloimmunization</a:t>
            </a:r>
            <a:r>
              <a:rPr lang="en-US" dirty="0" smtClean="0"/>
              <a:t> in Pregnancy Precludes the Need for Intrauterine Transfusion.  Transfusion 2014; 54:2118-2121.</a:t>
            </a:r>
          </a:p>
          <a:p>
            <a:r>
              <a:rPr lang="en-US" dirty="0" smtClean="0"/>
              <a:t>Eder, AF. Update on HDFN: New Information on Long-standing Controversies.  Immunohematology 2006; 22:188-195.</a:t>
            </a:r>
          </a:p>
          <a:p>
            <a:r>
              <a:rPr lang="en-US" dirty="0" smtClean="0"/>
              <a:t>Fernandez Alba, J et al. Treatment of D </a:t>
            </a:r>
            <a:r>
              <a:rPr lang="en-US" dirty="0" err="1" smtClean="0"/>
              <a:t>Alloimmunization</a:t>
            </a:r>
            <a:r>
              <a:rPr lang="en-US" dirty="0" smtClean="0"/>
              <a:t> in Pregnancy with Plasmapheresis and Intravenous Immune Globulin: Case Report. Transfusion and Apheresis Science 2014; 51:70-72.</a:t>
            </a:r>
          </a:p>
          <a:p>
            <a:r>
              <a:rPr lang="en-US" dirty="0" smtClean="0"/>
              <a:t>Schwartz et al. Guidelines on the Use of Therapeutic Apheresis in Clinical Practice – Evidence-Based Approach from the Writing Committee of the American Society for Apheresis: The Seventh Special Issue. Journal of Clinical Apheresis 2016; 31:149-338.</a:t>
            </a:r>
          </a:p>
          <a:p>
            <a:r>
              <a:rPr lang="en-US" dirty="0" smtClean="0">
                <a:hlinkClick r:id="rId2"/>
              </a:rPr>
              <a:t>www.uptodate.com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0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86456142019917719053335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100170" cy="457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52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Report: Patient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28 </a:t>
            </a:r>
            <a:r>
              <a:rPr lang="en-US" dirty="0" err="1" smtClean="0"/>
              <a:t>yo</a:t>
            </a:r>
            <a:r>
              <a:rPr lang="en-US" dirty="0" smtClean="0"/>
              <a:t> Hispanic female, G4P1112; A Rh negative</a:t>
            </a:r>
            <a:r>
              <a:rPr lang="en-US" dirty="0" smtClean="0"/>
              <a:t>, anti-D detected</a:t>
            </a:r>
            <a:endParaRPr lang="en-US" dirty="0" smtClean="0"/>
          </a:p>
          <a:p>
            <a:r>
              <a:rPr lang="en-US" dirty="0" smtClean="0"/>
              <a:t>H/o </a:t>
            </a:r>
            <a:r>
              <a:rPr lang="en-US" dirty="0" smtClean="0"/>
              <a:t>operative delivery w/o </a:t>
            </a:r>
            <a:r>
              <a:rPr lang="en-US" dirty="0" err="1" smtClean="0"/>
              <a:t>Rhogam</a:t>
            </a:r>
            <a:r>
              <a:rPr lang="en-US" dirty="0" smtClean="0"/>
              <a:t>, previous pregnancy w/ Rh+ infant and HDFN</a:t>
            </a:r>
          </a:p>
          <a:p>
            <a:r>
              <a:rPr lang="en-US" dirty="0" smtClean="0"/>
              <a:t>NOB visit on 5/17: anti-D titer 1:128</a:t>
            </a:r>
          </a:p>
          <a:p>
            <a:r>
              <a:rPr lang="en-US" dirty="0" smtClean="0"/>
              <a:t>Amniocentesis:  fetus Rh positive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A,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Plan:  28 </a:t>
            </a:r>
            <a:r>
              <a:rPr lang="en-US" dirty="0" err="1" smtClean="0"/>
              <a:t>yo</a:t>
            </a:r>
            <a:r>
              <a:rPr lang="en-US" dirty="0" smtClean="0"/>
              <a:t> F at 19 WGA with high titer anti-D</a:t>
            </a:r>
          </a:p>
          <a:p>
            <a:r>
              <a:rPr lang="en-US" dirty="0" smtClean="0"/>
              <a:t>Tunneled R IJ </a:t>
            </a:r>
            <a:r>
              <a:rPr lang="en-US" dirty="0" err="1" smtClean="0"/>
              <a:t>cvc</a:t>
            </a:r>
            <a:endParaRPr lang="en-US" dirty="0" smtClean="0"/>
          </a:p>
          <a:p>
            <a:r>
              <a:rPr lang="en-US" dirty="0" smtClean="0"/>
              <a:t>TPE and </a:t>
            </a:r>
            <a:r>
              <a:rPr lang="en-US" dirty="0" err="1" smtClean="0"/>
              <a:t>IVIgG</a:t>
            </a:r>
            <a:r>
              <a:rPr lang="en-US" dirty="0" smtClean="0"/>
              <a:t> weekly until delivery</a:t>
            </a:r>
          </a:p>
          <a:p>
            <a:pPr lvl="1"/>
            <a:r>
              <a:rPr lang="en-US" dirty="0" smtClean="0"/>
              <a:t>TPE on Mon, Weds, Fri</a:t>
            </a:r>
          </a:p>
          <a:p>
            <a:pPr lvl="1"/>
            <a:r>
              <a:rPr lang="en-US" dirty="0" err="1" smtClean="0"/>
              <a:t>IVIgG</a:t>
            </a:r>
            <a:r>
              <a:rPr lang="en-US" dirty="0" smtClean="0"/>
              <a:t> on Weds, Thurs</a:t>
            </a:r>
          </a:p>
          <a:p>
            <a:r>
              <a:rPr lang="en-US" dirty="0" smtClean="0"/>
              <a:t>Weekly antibody titers</a:t>
            </a:r>
          </a:p>
          <a:p>
            <a:r>
              <a:rPr lang="en-US" dirty="0" smtClean="0"/>
              <a:t>Weekly fetal MCA </a:t>
            </a:r>
            <a:r>
              <a:rPr lang="en-US" dirty="0" err="1" smtClean="0"/>
              <a:t>dopplers</a:t>
            </a:r>
            <a:endParaRPr lang="en-US" dirty="0" smtClean="0"/>
          </a:p>
          <a:p>
            <a:r>
              <a:rPr lang="en-US" dirty="0" smtClean="0"/>
              <a:t>Fetal growth scan q 3-4 weeks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3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456977"/>
              </p:ext>
            </p:extLst>
          </p:nvPr>
        </p:nvGraphicFramePr>
        <p:xfrm>
          <a:off x="457200" y="304800"/>
          <a:ext cx="8229599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Date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Current sample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Historical sample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sample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Historical sample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5/25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1:128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7/15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1:256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8/7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1:256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1:32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8/18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1:256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8/23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1:512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1:128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8/30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1:256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1:128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9/6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1:128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1:512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9/13</a:t>
                      </a:r>
                      <a:endParaRPr lang="en-US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1:128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9/20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1:256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1:256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9/27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1:64</a:t>
                      </a:r>
                      <a:endParaRPr lang="en-US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1:128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55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Weekly MCA Ultrasound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6349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507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 15: R IJ </a:t>
            </a:r>
            <a:r>
              <a:rPr lang="en-US" dirty="0" err="1" smtClean="0"/>
              <a:t>cvc</a:t>
            </a:r>
            <a:r>
              <a:rPr lang="en-US" dirty="0" smtClean="0"/>
              <a:t> infection; replaced with L IJ tunneled </a:t>
            </a:r>
            <a:r>
              <a:rPr lang="en-US" dirty="0" err="1" smtClean="0"/>
              <a:t>cvc</a:t>
            </a:r>
            <a:endParaRPr lang="en-US" dirty="0" smtClean="0"/>
          </a:p>
          <a:p>
            <a:r>
              <a:rPr lang="en-US" dirty="0" smtClean="0"/>
              <a:t>Sept 22: Pt c/o sternal chest pain radiating to shoulder and neck</a:t>
            </a:r>
          </a:p>
          <a:p>
            <a:pPr lvl="1"/>
            <a:r>
              <a:rPr lang="en-US" dirty="0" smtClean="0"/>
              <a:t>ED: small </a:t>
            </a:r>
            <a:r>
              <a:rPr lang="en-US" dirty="0" err="1" smtClean="0"/>
              <a:t>subsegmental</a:t>
            </a:r>
            <a:r>
              <a:rPr lang="en-US" dirty="0" smtClean="0"/>
              <a:t> PE</a:t>
            </a:r>
            <a:endParaRPr lang="en-US" dirty="0"/>
          </a:p>
          <a:p>
            <a:pPr lvl="1"/>
            <a:r>
              <a:rPr lang="en-US" dirty="0" smtClean="0"/>
              <a:t>Enoxaparin until 3 months post-partum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1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Finally, at 37 WGA…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Scheduled cesarean delivery</a:t>
            </a:r>
          </a:p>
          <a:p>
            <a:r>
              <a:rPr lang="en-US" dirty="0" smtClean="0"/>
              <a:t>5 </a:t>
            </a:r>
            <a:r>
              <a:rPr lang="en-US" dirty="0" err="1" smtClean="0"/>
              <a:t>lb</a:t>
            </a:r>
            <a:r>
              <a:rPr lang="en-US" dirty="0" smtClean="0"/>
              <a:t> infant female, APGARs 8 and 9</a:t>
            </a:r>
          </a:p>
          <a:p>
            <a:r>
              <a:rPr lang="en-US" dirty="0" smtClean="0"/>
              <a:t>Bilirubin peaked at 14</a:t>
            </a:r>
          </a:p>
          <a:p>
            <a:r>
              <a:rPr lang="en-US" dirty="0" smtClean="0"/>
              <a:t>Infant required no transfusions</a:t>
            </a:r>
          </a:p>
          <a:p>
            <a:r>
              <a:rPr lang="en-US" dirty="0" smtClean="0"/>
              <a:t>D/</a:t>
            </a:r>
            <a:r>
              <a:rPr lang="en-US" dirty="0" err="1" smtClean="0"/>
              <a:t>C’d</a:t>
            </a:r>
            <a:r>
              <a:rPr lang="en-US" dirty="0" smtClean="0"/>
              <a:t> from NICU after 3 weeks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19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Report: Patient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28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/>
              <a:t>G5P2 European </a:t>
            </a:r>
            <a:r>
              <a:rPr lang="en-US" dirty="0" smtClean="0"/>
              <a:t>female, h/o </a:t>
            </a:r>
            <a:r>
              <a:rPr lang="en-US" dirty="0"/>
              <a:t>of anti-D and </a:t>
            </a:r>
            <a:r>
              <a:rPr lang="en-US" dirty="0" smtClean="0"/>
              <a:t>anti-C with </a:t>
            </a:r>
            <a:r>
              <a:rPr lang="en-US" dirty="0"/>
              <a:t>pregnancy loss at 20 </a:t>
            </a:r>
            <a:r>
              <a:rPr lang="en-US" dirty="0" smtClean="0"/>
              <a:t>WGA</a:t>
            </a:r>
          </a:p>
          <a:p>
            <a:pPr>
              <a:defRPr/>
            </a:pPr>
            <a:r>
              <a:rPr lang="en-US" dirty="0" smtClean="0"/>
              <a:t>Anti-D titer 1:2048; anti-C undetectable</a:t>
            </a:r>
            <a:endParaRPr lang="en-US" dirty="0"/>
          </a:p>
          <a:p>
            <a:pPr>
              <a:defRPr/>
            </a:pPr>
            <a:r>
              <a:rPr lang="en-US" dirty="0"/>
              <a:t>Performed 39 </a:t>
            </a:r>
            <a:r>
              <a:rPr lang="en-US" dirty="0" smtClean="0"/>
              <a:t>TPE </a:t>
            </a:r>
            <a:r>
              <a:rPr lang="en-US" dirty="0"/>
              <a:t>with 15 </a:t>
            </a:r>
            <a:r>
              <a:rPr lang="en-US" dirty="0" err="1" smtClean="0"/>
              <a:t>IVIgG</a:t>
            </a:r>
            <a:r>
              <a:rPr lang="en-US" dirty="0" smtClean="0"/>
              <a:t> </a:t>
            </a:r>
            <a:r>
              <a:rPr lang="en-US" dirty="0"/>
              <a:t>infusions</a:t>
            </a:r>
          </a:p>
          <a:p>
            <a:pPr lvl="1">
              <a:defRPr/>
            </a:pPr>
            <a:r>
              <a:rPr lang="en-US" dirty="0"/>
              <a:t>First exchange 11 5/7 </a:t>
            </a:r>
            <a:r>
              <a:rPr lang="en-US" dirty="0" smtClean="0"/>
              <a:t>weeks, 1:2048</a:t>
            </a:r>
            <a:endParaRPr lang="en-US" dirty="0"/>
          </a:p>
          <a:p>
            <a:pPr lvl="1">
              <a:defRPr/>
            </a:pPr>
            <a:r>
              <a:rPr lang="en-US" dirty="0"/>
              <a:t>Final exchange at 25 weeks</a:t>
            </a:r>
            <a:r>
              <a:rPr lang="en-US" dirty="0" smtClean="0"/>
              <a:t>, </a:t>
            </a:r>
            <a:r>
              <a:rPr lang="en-US" dirty="0"/>
              <a:t>1:1024</a:t>
            </a:r>
          </a:p>
          <a:p>
            <a:pPr>
              <a:defRPr/>
            </a:pPr>
            <a:r>
              <a:rPr lang="en-US" dirty="0"/>
              <a:t>First </a:t>
            </a:r>
            <a:r>
              <a:rPr lang="en-US" dirty="0" smtClean="0"/>
              <a:t>IUT </a:t>
            </a:r>
            <a:r>
              <a:rPr lang="en-US" dirty="0"/>
              <a:t>at 22 6/7 </a:t>
            </a:r>
            <a:r>
              <a:rPr lang="en-US" dirty="0" smtClean="0"/>
              <a:t>weeks</a:t>
            </a:r>
          </a:p>
          <a:p>
            <a:pPr lvl="1">
              <a:defRPr/>
            </a:pPr>
            <a:r>
              <a:rPr lang="en-US" dirty="0" smtClean="0"/>
              <a:t>Received 4 IUT’s between 22 and 30 WGA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62000"/>
            <a:ext cx="9144000" cy="4533761"/>
          </a:xfrm>
          <a:noFill/>
        </p:spPr>
      </p:pic>
    </p:spTree>
    <p:extLst>
      <p:ext uri="{BB962C8B-B14F-4D97-AF65-F5344CB8AC3E}">
        <p14:creationId xmlns:p14="http://schemas.microsoft.com/office/powerpoint/2010/main" val="538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714</Words>
  <Application>Microsoft Office PowerPoint</Application>
  <PresentationFormat>On-screen Show (4:3)</PresentationFormat>
  <Paragraphs>149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Treatment of Rh D Alloimmunization in Pregnancy with Therapeutic Plasma Exchange and IVIgG: Two Cases at an Academic Center</vt:lpstr>
      <vt:lpstr>Case Report: Patient A</vt:lpstr>
      <vt:lpstr>Patient A, continued</vt:lpstr>
      <vt:lpstr>PowerPoint Presentation</vt:lpstr>
      <vt:lpstr>Weekly MCA Ultrasound</vt:lpstr>
      <vt:lpstr>Treatment Course</vt:lpstr>
      <vt:lpstr>Finally, at 37 WGA…</vt:lpstr>
      <vt:lpstr>Case Report: Patient B</vt:lpstr>
      <vt:lpstr>PowerPoint Presentation</vt:lpstr>
      <vt:lpstr>At 30 3/7 WGA…</vt:lpstr>
      <vt:lpstr>Hemolytic Disease of Fetus and Newborn</vt:lpstr>
      <vt:lpstr>Sequalae of HDFN</vt:lpstr>
      <vt:lpstr>2016 ASFA Guidelines</vt:lpstr>
      <vt:lpstr>PowerPoint Presentation</vt:lpstr>
      <vt:lpstr>PowerPoint Presentation</vt:lpstr>
      <vt:lpstr>Conclusion</vt:lpstr>
      <vt:lpstr>References</vt:lpstr>
      <vt:lpstr>Thank you!</vt:lpstr>
    </vt:vector>
  </TitlesOfParts>
  <Company>University of Illinois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Allison, David</dc:creator>
  <cp:lastModifiedBy>Allison, David</cp:lastModifiedBy>
  <cp:revision>73</cp:revision>
  <dcterms:created xsi:type="dcterms:W3CDTF">2018-01-29T18:53:00Z</dcterms:created>
  <dcterms:modified xsi:type="dcterms:W3CDTF">2018-02-13T21:22:55Z</dcterms:modified>
</cp:coreProperties>
</file>