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303" r:id="rId10"/>
    <p:sldId id="305" r:id="rId11"/>
    <p:sldId id="299" r:id="rId12"/>
    <p:sldId id="300" r:id="rId13"/>
    <p:sldId id="301" r:id="rId14"/>
    <p:sldId id="304" r:id="rId15"/>
    <p:sldId id="306" r:id="rId16"/>
    <p:sldId id="302" r:id="rId17"/>
  </p:sldIdLst>
  <p:sldSz cx="12192000" cy="6858000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449"/>
    <p:restoredTop sz="82535" autoAdjust="0"/>
  </p:normalViewPr>
  <p:slideViewPr>
    <p:cSldViewPr>
      <p:cViewPr varScale="1">
        <p:scale>
          <a:sx n="111" d="100"/>
          <a:sy n="111" d="100"/>
        </p:scale>
        <p:origin x="108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738" y="-114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ADF09-6957-47E3-92CC-FBD0E826DA59}" type="datetimeFigureOut">
              <a:rPr lang="en-US" smtClean="0"/>
              <a:pPr/>
              <a:t>10/31/2022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D13A0-C337-402A-992E-AC65A3A730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063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F1E9C-0414-4002-AA64-3B624D38DC56}" type="datetimeFigureOut">
              <a:rPr lang="en-US" smtClean="0"/>
              <a:pPr/>
              <a:t>10/31/2022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Template provided by Learning4Managers.com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4C89D-B586-4088-88E1-816856C7E8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91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0838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4C89D-B586-4088-88E1-816856C7E87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89D15-1725-410F-9ABC-0CB5BE987B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picture containing text, sign, tableware&#10;&#10;Description automatically generated">
            <a:extLst>
              <a:ext uri="{FF2B5EF4-FFF2-40B4-BE49-F238E27FC236}">
                <a16:creationId xmlns:a16="http://schemas.microsoft.com/office/drawing/2014/main" id="{1E164316-FDE9-98E6-A887-75B1D26DDD5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23842"/>
            <a:ext cx="2438400" cy="3701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Anti-</a:t>
            </a:r>
            <a:r>
              <a:rPr lang="en-US" dirty="0" err="1"/>
              <a:t>Fy</a:t>
            </a:r>
            <a:r>
              <a:rPr lang="en-US" baseline="30000" dirty="0" err="1"/>
              <a:t>a</a:t>
            </a:r>
            <a:r>
              <a:rPr lang="en-US" dirty="0"/>
              <a:t> Hemolytic Transfusion Reaction in a Recipient of an </a:t>
            </a:r>
            <a:r>
              <a:rPr lang="en-US" dirty="0" err="1"/>
              <a:t>Fy</a:t>
            </a:r>
            <a:r>
              <a:rPr lang="en-US" baseline="30000" dirty="0" err="1"/>
              <a:t>a</a:t>
            </a:r>
            <a:r>
              <a:rPr lang="en-US" dirty="0"/>
              <a:t>-positive Kidney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Luis Manon MD, Bartlomiej Radzik MD, </a:t>
            </a:r>
            <a:r>
              <a:rPr lang="en-US" sz="2400" u="sng" dirty="0">
                <a:solidFill>
                  <a:schemeClr val="tx1"/>
                </a:solidFill>
              </a:rPr>
              <a:t>David Allison DO</a:t>
            </a:r>
          </a:p>
          <a:p>
            <a:r>
              <a:rPr lang="en-US" sz="2400" dirty="0">
                <a:solidFill>
                  <a:schemeClr val="tx1"/>
                </a:solidFill>
              </a:rPr>
              <a:t>Department of Pathology</a:t>
            </a:r>
          </a:p>
          <a:p>
            <a:r>
              <a:rPr lang="en-US" sz="2400" dirty="0">
                <a:solidFill>
                  <a:schemeClr val="tx1"/>
                </a:solidFill>
              </a:rPr>
              <a:t>University of Illinois at Chicago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2362200"/>
            <a:ext cx="10972800" cy="3763966"/>
          </a:xfrm>
        </p:spPr>
        <p:txBody>
          <a:bodyPr>
            <a:normAutofit/>
          </a:bodyPr>
          <a:lstStyle/>
          <a:p>
            <a:r>
              <a:rPr lang="en-US" sz="2800" dirty="0"/>
              <a:t>Case report of a DDKT recipient with history of anti-</a:t>
            </a:r>
            <a:r>
              <a:rPr lang="en-US" sz="2800" dirty="0" err="1"/>
              <a:t>Fy</a:t>
            </a:r>
            <a:r>
              <a:rPr lang="en-US" sz="2800" baseline="30000" dirty="0" err="1"/>
              <a:t>a</a:t>
            </a:r>
            <a:r>
              <a:rPr lang="en-US" sz="2800" dirty="0"/>
              <a:t> (undetectable at pre-op)</a:t>
            </a:r>
          </a:p>
          <a:p>
            <a:pPr lvl="1"/>
            <a:r>
              <a:rPr lang="en-US" sz="2400" dirty="0"/>
              <a:t>PRA 48%</a:t>
            </a:r>
          </a:p>
          <a:p>
            <a:pPr lvl="1"/>
            <a:r>
              <a:rPr lang="en-US" sz="2400" dirty="0"/>
              <a:t>DDKT c/b delayed graft function (DGF) requiring post-op HD</a:t>
            </a:r>
          </a:p>
          <a:p>
            <a:pPr lvl="1"/>
            <a:r>
              <a:rPr lang="en-US" sz="2400" dirty="0"/>
              <a:t>2 month post-op </a:t>
            </a:r>
            <a:r>
              <a:rPr lang="en-US" sz="2400" dirty="0">
                <a:sym typeface="Wingdings" panose="05000000000000000000" pitchFamily="2" charset="2"/>
              </a:rPr>
              <a:t> anti-</a:t>
            </a:r>
            <a:r>
              <a:rPr lang="en-US" sz="2400" dirty="0" err="1">
                <a:sym typeface="Wingdings" panose="05000000000000000000" pitchFamily="2" charset="2"/>
              </a:rPr>
              <a:t>Fy</a:t>
            </a:r>
            <a:r>
              <a:rPr lang="en-US" sz="2400" baseline="30000" dirty="0" err="1">
                <a:sym typeface="Wingdings" panose="05000000000000000000" pitchFamily="2" charset="2"/>
              </a:rPr>
              <a:t>a</a:t>
            </a:r>
            <a:r>
              <a:rPr lang="en-US" sz="2400" dirty="0">
                <a:sym typeface="Wingdings" panose="05000000000000000000" pitchFamily="2" charset="2"/>
              </a:rPr>
              <a:t> was detected</a:t>
            </a:r>
            <a:endParaRPr lang="en-US" sz="2400" dirty="0"/>
          </a:p>
          <a:p>
            <a:pPr lvl="1"/>
            <a:r>
              <a:rPr lang="en-US" sz="2400" dirty="0"/>
              <a:t>Allograft </a:t>
            </a:r>
            <a:r>
              <a:rPr lang="en-US" sz="2400" dirty="0" err="1"/>
              <a:t>bx</a:t>
            </a:r>
            <a:r>
              <a:rPr lang="en-US" sz="2400" dirty="0"/>
              <a:t>: acute cellular and antibody-mediated rejection</a:t>
            </a:r>
          </a:p>
          <a:p>
            <a:pPr lvl="1"/>
            <a:r>
              <a:rPr lang="en-US" sz="2400" dirty="0"/>
              <a:t>DSA negative</a:t>
            </a:r>
          </a:p>
          <a:p>
            <a:pPr lvl="1"/>
            <a:r>
              <a:rPr lang="en-US" sz="2400" dirty="0"/>
              <a:t>Renal function remained impaired but stabilized at Cr 3 mg/dl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</p:spPr>
        <p:txBody>
          <a:bodyPr/>
          <a:lstStyle/>
          <a:p>
            <a:fld id="{AC889D15-1725-410F-9ABC-0CB5BE987BF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503EE4-F405-BDCF-771C-DAF080CB9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750" y="24442"/>
            <a:ext cx="7880499" cy="207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49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A89E8-6509-537B-5D96-9806B2FE9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57400"/>
            <a:ext cx="10972800" cy="4068766"/>
          </a:xfrm>
        </p:spPr>
        <p:txBody>
          <a:bodyPr>
            <a:normAutofit fontScale="92500"/>
          </a:bodyPr>
          <a:lstStyle/>
          <a:p>
            <a:r>
              <a:rPr lang="en-US" dirty="0"/>
              <a:t>Hypothesis: FY on RBCs bind, sequester chemokines, reducing inflammation (ACKR1; formerly called DARC)</a:t>
            </a:r>
          </a:p>
          <a:p>
            <a:pPr lvl="1"/>
            <a:r>
              <a:rPr lang="en-US" dirty="0"/>
              <a:t>ACKR1 expression may be anti-inflammatory (chemokine sink)</a:t>
            </a:r>
          </a:p>
          <a:p>
            <a:pPr lvl="1"/>
            <a:r>
              <a:rPr lang="en-US" dirty="0" err="1"/>
              <a:t>Fy</a:t>
            </a:r>
            <a:r>
              <a:rPr lang="en-US" dirty="0"/>
              <a:t>(a-b-) pts have lower renal allograft survival than </a:t>
            </a:r>
            <a:r>
              <a:rPr lang="en-US" dirty="0" err="1"/>
              <a:t>Fy</a:t>
            </a:r>
            <a:r>
              <a:rPr lang="en-US" dirty="0"/>
              <a:t>(a+ or b+) pts</a:t>
            </a:r>
          </a:p>
          <a:p>
            <a:r>
              <a:rPr lang="en-US" dirty="0"/>
              <a:t>Method: 163 pts followed post-transplant; </a:t>
            </a:r>
            <a:r>
              <a:rPr lang="en-US" dirty="0" err="1"/>
              <a:t>Fy</a:t>
            </a:r>
            <a:r>
              <a:rPr lang="en-US" baseline="30000" dirty="0" err="1"/>
              <a:t>a</a:t>
            </a:r>
            <a:r>
              <a:rPr lang="en-US" dirty="0"/>
              <a:t> and </a:t>
            </a:r>
            <a:r>
              <a:rPr lang="en-US" dirty="0" err="1"/>
              <a:t>Fy</a:t>
            </a:r>
            <a:r>
              <a:rPr lang="en-US" baseline="30000" dirty="0" err="1"/>
              <a:t>b</a:t>
            </a:r>
            <a:r>
              <a:rPr lang="en-US" dirty="0"/>
              <a:t> typed </a:t>
            </a:r>
            <a:r>
              <a:rPr lang="en-US" dirty="0" err="1"/>
              <a:t>Fy</a:t>
            </a:r>
            <a:r>
              <a:rPr lang="en-US" dirty="0"/>
              <a:t>(</a:t>
            </a:r>
            <a:r>
              <a:rPr lang="en-US" dirty="0" err="1"/>
              <a:t>a+b</a:t>
            </a:r>
            <a:r>
              <a:rPr lang="en-US" dirty="0"/>
              <a:t>+) (</a:t>
            </a:r>
            <a:r>
              <a:rPr lang="en-US" dirty="0" err="1"/>
              <a:t>a+b</a:t>
            </a:r>
            <a:r>
              <a:rPr lang="en-US" dirty="0"/>
              <a:t>-) (a-b+) (a-b-); monitored for acute rejection (AR) in first 6 months s/p </a:t>
            </a:r>
            <a:r>
              <a:rPr lang="en-US" dirty="0" err="1"/>
              <a:t>trxp</a:t>
            </a:r>
            <a:r>
              <a:rPr lang="en-US" dirty="0"/>
              <a:t> as well as graft survival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6C3F8-E020-2707-4829-D2D4EF18BE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4A915C-E9B9-D891-F831-2FE7E4BA2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286" y="136522"/>
            <a:ext cx="8489427" cy="169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60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0FCD6-9FF7-1646-F5E6-DFAED7689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A63AB-DA5E-1649-9384-9FD26A5EF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statistical significance between AR episodes in the 4 </a:t>
            </a:r>
            <a:r>
              <a:rPr lang="en-US" dirty="0" err="1"/>
              <a:t>pt</a:t>
            </a:r>
            <a:r>
              <a:rPr lang="en-US" dirty="0"/>
              <a:t> groups </a:t>
            </a:r>
            <a:r>
              <a:rPr lang="en-US" dirty="0" err="1"/>
              <a:t>Fy</a:t>
            </a:r>
            <a:r>
              <a:rPr lang="en-US" dirty="0"/>
              <a:t>(</a:t>
            </a:r>
            <a:r>
              <a:rPr lang="en-US" dirty="0" err="1"/>
              <a:t>a+b</a:t>
            </a:r>
            <a:r>
              <a:rPr lang="en-US" dirty="0"/>
              <a:t>+) (</a:t>
            </a:r>
            <a:r>
              <a:rPr lang="en-US" dirty="0" err="1"/>
              <a:t>a+b</a:t>
            </a:r>
            <a:r>
              <a:rPr lang="en-US" dirty="0"/>
              <a:t>-) (a-b+) (a-b-) in first six months</a:t>
            </a:r>
          </a:p>
          <a:p>
            <a:r>
              <a:rPr lang="en-US" dirty="0" err="1"/>
              <a:t>Fy</a:t>
            </a:r>
            <a:r>
              <a:rPr lang="en-US" dirty="0"/>
              <a:t>(a-b-) with DGF showed worse graft survival than other 3 groups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A4EFA-31E5-9565-966E-322C82C0B9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18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0C76F-D01E-51F4-4C75-CE9A1C37A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667000"/>
            <a:ext cx="10972800" cy="3459166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Hypothesis: Duffy (FY) and Kidd (JK) antigens could act as minor histocompatibility antigens in renal transplant</a:t>
            </a:r>
          </a:p>
          <a:p>
            <a:pPr lvl="1"/>
            <a:r>
              <a:rPr lang="en-US" sz="2400" dirty="0"/>
              <a:t>FY and JK have single nucleotide polymorphisms</a:t>
            </a:r>
          </a:p>
          <a:p>
            <a:pPr lvl="1"/>
            <a:r>
              <a:rPr lang="en-US" sz="2400" dirty="0"/>
              <a:t>Both are immunogenic and cause HTRs</a:t>
            </a:r>
          </a:p>
          <a:p>
            <a:pPr lvl="1"/>
            <a:r>
              <a:rPr lang="en-US" sz="2400" dirty="0"/>
              <a:t>ACKR1 expresses </a:t>
            </a:r>
            <a:r>
              <a:rPr lang="en-US" sz="2400" dirty="0" err="1"/>
              <a:t>Fy</a:t>
            </a:r>
            <a:r>
              <a:rPr lang="en-US" sz="2400" baseline="30000" dirty="0" err="1"/>
              <a:t>a</a:t>
            </a:r>
            <a:r>
              <a:rPr lang="en-US" sz="2400" dirty="0"/>
              <a:t>/</a:t>
            </a:r>
            <a:r>
              <a:rPr lang="en-US" sz="2400" dirty="0" err="1"/>
              <a:t>Fy</a:t>
            </a:r>
            <a:r>
              <a:rPr lang="en-US" sz="2400" baseline="30000" dirty="0" err="1"/>
              <a:t>b</a:t>
            </a:r>
            <a:r>
              <a:rPr lang="en-US" sz="2400" dirty="0"/>
              <a:t> on renal peritubular capillaries</a:t>
            </a:r>
          </a:p>
          <a:p>
            <a:pPr lvl="1"/>
            <a:r>
              <a:rPr lang="en-US" sz="2400" dirty="0"/>
              <a:t>JK polymorphisms expressed on renal medullary vasa recta</a:t>
            </a:r>
          </a:p>
          <a:p>
            <a:r>
              <a:rPr lang="en-US" sz="2800" dirty="0"/>
              <a:t>370 renal transplant donor/recipient pairs</a:t>
            </a:r>
          </a:p>
          <a:p>
            <a:pPr lvl="1"/>
            <a:r>
              <a:rPr lang="en-US" sz="2400" dirty="0"/>
              <a:t>FY and JK match(m) or mismatch(mm) status determined by genotyping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5404E-E24D-732D-0E73-2FEC7BC3EB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377041-7454-6C0C-6763-C92189EF7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890" y="24442"/>
            <a:ext cx="6954220" cy="22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248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783C5-4077-0AB6-099C-A14C6AF8D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43692-2791-4A3A-DC2C-505D00C5CD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FY mm grafts showed </a:t>
            </a:r>
            <a:r>
              <a:rPr lang="en-US" dirty="0" err="1"/>
              <a:t>incr</a:t>
            </a:r>
            <a:r>
              <a:rPr lang="en-US" dirty="0"/>
              <a:t> incidence of chronic lesions vs FY m</a:t>
            </a:r>
          </a:p>
          <a:p>
            <a:pPr lvl="1"/>
            <a:r>
              <a:rPr lang="en-US" dirty="0"/>
              <a:t>interstitial fibrosis, chronic allograft nephropathy, intimal fibrosis, tubular atrophy, arteriolar hyalinization</a:t>
            </a:r>
          </a:p>
          <a:p>
            <a:r>
              <a:rPr lang="en-US" dirty="0"/>
              <a:t>JK mm grafts showed higher scores of interstitial fibrosis than JK m</a:t>
            </a:r>
          </a:p>
          <a:p>
            <a:r>
              <a:rPr lang="en-US" dirty="0"/>
              <a:t>FY and JK matching did not influence graft survival</a:t>
            </a:r>
          </a:p>
          <a:p>
            <a:r>
              <a:rPr lang="en-US" dirty="0"/>
              <a:t>Minor role of FY in renal allograft rejection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86047-BA3D-D9E6-A409-8D045E2C24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42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Our </a:t>
            </a:r>
            <a:r>
              <a:rPr lang="en-US" b="1" dirty="0" err="1"/>
              <a:t>pt</a:t>
            </a:r>
            <a:r>
              <a:rPr lang="en-US" b="1" dirty="0"/>
              <a:t> f/u: post-op anti-</a:t>
            </a:r>
            <a:r>
              <a:rPr lang="en-US" b="1" dirty="0" err="1"/>
              <a:t>Fy</a:t>
            </a:r>
            <a:r>
              <a:rPr lang="en-US" b="1" baseline="30000" dirty="0" err="1"/>
              <a:t>a</a:t>
            </a:r>
            <a:r>
              <a:rPr lang="en-US" b="1" dirty="0"/>
              <a:t> DHTR without DGF or AMR</a:t>
            </a:r>
          </a:p>
          <a:p>
            <a:r>
              <a:rPr lang="en-US" dirty="0"/>
              <a:t>FY expression on endothelium could be a minor histocompatibility antigen in kidney transplantation</a:t>
            </a:r>
          </a:p>
          <a:p>
            <a:r>
              <a:rPr lang="en-US" dirty="0"/>
              <a:t>FY expression on RBCs may scavenge excess chemokines</a:t>
            </a:r>
          </a:p>
          <a:p>
            <a:r>
              <a:rPr lang="en-US" dirty="0"/>
              <a:t>Rare reports of anti-</a:t>
            </a:r>
            <a:r>
              <a:rPr lang="en-US" dirty="0" err="1"/>
              <a:t>Fy</a:t>
            </a:r>
            <a:r>
              <a:rPr lang="en-US" baseline="30000" dirty="0" err="1"/>
              <a:t>a</a:t>
            </a:r>
            <a:r>
              <a:rPr lang="en-US" dirty="0"/>
              <a:t> AMR in setting of preformed antibodies, however…</a:t>
            </a:r>
          </a:p>
          <a:p>
            <a:r>
              <a:rPr lang="en-US" dirty="0"/>
              <a:t>Most reports indicate no difference in graft survival based on FY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301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DF722-1780-A0A5-BFDC-125319FD7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C035B-CBC2-6D7F-5C5F-7AFD67FFB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Akalin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Neylan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JF. </a:t>
            </a:r>
            <a:r>
              <a:rPr lang="en-US" sz="16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influence of Duffy blood group on renal allograft outcome in African Americans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Transplantation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2003;75:1496–500.</a:t>
            </a:r>
          </a:p>
          <a:p>
            <a:pPr marL="0" indent="0">
              <a:buNone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Lerut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E, Van Damme B,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Noizat-Pirenne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Emonds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MP,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Rouger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Vanrenterghem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Y,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Pirenne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J,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Ansart-Pirenne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H. </a:t>
            </a:r>
            <a:r>
              <a:rPr lang="en-US" sz="16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Duffy and Kidd blood group antigens: minor histocompatibility antigens involved in renal allograft rejection?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Transfusion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2007 Jan;47(1):28-40.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doi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10.1111/j.1537-2995.2007.01060.x. PMID: 17207227.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Shaz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B, Hillyer C, Gil MR. </a:t>
            </a:r>
            <a:r>
              <a:rPr lang="en-U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Transfusion Medicine and Hemostasis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3</a:t>
            </a:r>
            <a:r>
              <a:rPr lang="en-US" sz="16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rd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edition. 2019.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Watorek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Boratyńska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M,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Hałoń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A, Klinger M. </a:t>
            </a:r>
            <a:r>
              <a:rPr lang="en-US" sz="16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Anti-</a:t>
            </a:r>
            <a:r>
              <a:rPr lang="en-US" sz="1600" u="sng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Fya</a:t>
            </a:r>
            <a:r>
              <a:rPr lang="en-US" sz="16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antibodies as the cause of an unfortunate post-transplant course in renal transplant recipient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Ann Transplant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2008;13(1):48-52. PMID: 18344944.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48FE6-043E-322A-1AEE-FBC0EDDF61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935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39104F-0AE9-AD44-A91D-8B202F8EB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Conflict of Interest Statement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F6FDE8-D8D0-CF4B-965F-E9191850D414}"/>
              </a:ext>
            </a:extLst>
          </p:cNvPr>
          <p:cNvSpPr txBox="1"/>
          <p:nvPr/>
        </p:nvSpPr>
        <p:spPr>
          <a:xfrm>
            <a:off x="1019503" y="1690688"/>
            <a:ext cx="101529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presenters do not have a financial interest, arrangement, or affiliation with any organization that could be perceived as a real or apparent conflict of interest in the context of the subject of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84768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20C7C-A76C-7873-9A2B-73B9A894A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Case Presentation</a:t>
            </a:r>
          </a:p>
        </p:txBody>
      </p:sp>
      <p:sp>
        <p:nvSpPr>
          <p:cNvPr id="29" name="Content Placeholder 4">
            <a:extLst>
              <a:ext uri="{FF2B5EF4-FFF2-40B4-BE49-F238E27FC236}">
                <a16:creationId xmlns:a16="http://schemas.microsoft.com/office/drawing/2014/main" id="{5DFF2AE5-0C4E-AA70-937E-F06271DAC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46 </a:t>
            </a:r>
            <a:r>
              <a:rPr lang="en-US" err="1"/>
              <a:t>yo</a:t>
            </a:r>
            <a:r>
              <a:rPr lang="en-US"/>
              <a:t> M with sickle cell disease (SCD) and end-stage renal disease (ESRD) presented for deceased donor kidney transplant (DDKT)</a:t>
            </a:r>
          </a:p>
          <a:p>
            <a:r>
              <a:rPr lang="en-US"/>
              <a:t>No phenotype or historical antibodies at our hospital</a:t>
            </a:r>
          </a:p>
          <a:p>
            <a:r>
              <a:rPr lang="en-US"/>
              <a:t>Receives care elsewhere; +h/o prior transfusions</a:t>
            </a:r>
          </a:p>
          <a:p>
            <a:pPr lvl="1"/>
            <a:r>
              <a:rPr lang="en-US" sz="3200"/>
              <a:t>Per OSH phenotype: C neg, E, neg, K1 neg, </a:t>
            </a:r>
            <a:r>
              <a:rPr lang="en-US" sz="3200" err="1"/>
              <a:t>Fy</a:t>
            </a:r>
            <a:r>
              <a:rPr lang="en-US" sz="3200" baseline="30000" err="1"/>
              <a:t>a</a:t>
            </a:r>
            <a:r>
              <a:rPr lang="en-US" sz="3200"/>
              <a:t> neg, </a:t>
            </a:r>
            <a:r>
              <a:rPr lang="en-US" sz="3200" err="1"/>
              <a:t>Fy</a:t>
            </a:r>
            <a:r>
              <a:rPr lang="en-US" sz="3200" baseline="30000" err="1"/>
              <a:t>b</a:t>
            </a:r>
            <a:r>
              <a:rPr lang="en-US" sz="3200"/>
              <a:t> neg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FC9044-D8C9-86F4-5A8B-B3ABDADAA8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C889D15-1725-410F-9ABC-0CB5BE987BFA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F0E81-9173-7C20-2571-BBEAAC05A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 taken to OR for DDKT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706A6E-EDD0-1CA1-E4D7-E2229ECB6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Pre-Op / Intra-Op Orders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43656D-A1FF-ED26-4315-5D9EC36943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POCT Hb: 5.7 g/dL</a:t>
            </a:r>
          </a:p>
          <a:p>
            <a:r>
              <a:rPr lang="en-US" dirty="0"/>
              <a:t>Type and screen: B Rh positive, antibody screen POSITIVE</a:t>
            </a:r>
          </a:p>
          <a:p>
            <a:r>
              <a:rPr lang="en-US" dirty="0"/>
              <a:t>Two RBCs ordered emergency release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D558081-EF0E-BE4F-1A7E-6C8DF955B2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Post-Op Labs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8F401FE-452B-7900-436F-EDD3C125B91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446475" y="2202640"/>
            <a:ext cx="4373925" cy="342601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5058C-C44C-9EC7-249C-9318F682D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86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937ED9C-7D7F-5291-9162-37C0BC395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to Issuing ER Units…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2511F45-6C60-E4E2-662C-EBADE855476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Transfusion Medicine and Anesthesia conversation</a:t>
            </a:r>
          </a:p>
          <a:p>
            <a:pPr lvl="1"/>
            <a:r>
              <a:rPr lang="en-US" dirty="0"/>
              <a:t>No phenotype or historical antibodies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Antibody ID in progress, suspicious for anti-</a:t>
            </a:r>
            <a:r>
              <a:rPr lang="en-US" dirty="0" err="1">
                <a:sym typeface="Wingdings" panose="05000000000000000000" pitchFamily="2" charset="2"/>
              </a:rPr>
              <a:t>Fy</a:t>
            </a:r>
            <a:r>
              <a:rPr lang="en-US" baseline="30000" dirty="0" err="1">
                <a:sym typeface="Wingdings" panose="05000000000000000000" pitchFamily="2" charset="2"/>
              </a:rPr>
              <a:t>a</a:t>
            </a:r>
            <a:endParaRPr lang="en-US" baseline="30000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If RBCs needed before testing finalized, must be via Emergency Release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FB292-7165-637F-7554-767807CAC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Content Placeholder 14" descr="A picture containing text&#10;&#10;Description automatically generated">
            <a:extLst>
              <a:ext uri="{FF2B5EF4-FFF2-40B4-BE49-F238E27FC236}">
                <a16:creationId xmlns:a16="http://schemas.microsoft.com/office/drawing/2014/main" id="{3DA2C5C8-DB2A-E04B-FE02-973A03AC21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673665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1757DB7-A0B6-6E0F-1BAF-6DF60556D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Post-op course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ECC1C6-A7F8-74E6-2600-F8D05D3B0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E772E4-3FA9-50A7-72EF-3FEC1BE29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281" y="1563292"/>
            <a:ext cx="10513437" cy="16303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7345D4-1960-5214-07FF-FBBBBCD81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339308"/>
            <a:ext cx="3205017" cy="14084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8E0FB6-5F24-8A5A-2A70-BFEBA4737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8184" y="3339309"/>
            <a:ext cx="3357415" cy="163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52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43404-638E-79DD-3AC7-9E68857D9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Transfusion Reaction Workup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C34E9-6C87-D744-9522-D58BAB57D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Anti-</a:t>
            </a:r>
            <a:r>
              <a:rPr lang="en-US" dirty="0" err="1"/>
              <a:t>Fy</a:t>
            </a:r>
            <a:r>
              <a:rPr lang="en-US" baseline="30000" dirty="0" err="1"/>
              <a:t>a</a:t>
            </a:r>
            <a:r>
              <a:rPr lang="en-US" dirty="0"/>
              <a:t> identified in pre-transfusion plasma</a:t>
            </a:r>
          </a:p>
          <a:p>
            <a:r>
              <a:rPr lang="en-US" dirty="0"/>
              <a:t>Direct antiglobulin test negative (pre and post)</a:t>
            </a:r>
          </a:p>
          <a:p>
            <a:r>
              <a:rPr lang="en-US" dirty="0"/>
              <a:t>One emergency released RBC was </a:t>
            </a:r>
            <a:r>
              <a:rPr lang="en-US" dirty="0" err="1"/>
              <a:t>Fy</a:t>
            </a:r>
            <a:r>
              <a:rPr lang="en-US" baseline="30000" dirty="0" err="1"/>
              <a:t>a</a:t>
            </a:r>
            <a:r>
              <a:rPr lang="en-US" dirty="0"/>
              <a:t>+</a:t>
            </a:r>
          </a:p>
          <a:p>
            <a:r>
              <a:rPr lang="en-US" b="1" dirty="0"/>
              <a:t>Delayed hemolytic transfusion reaction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FB1AB2-2E50-D082-CF5B-8538F33A99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543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A1854-FC9B-6138-AFB9-7C36B42D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the donor kidney?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D1E50-7AE1-89E0-5274-040B8BC1F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Fy</a:t>
            </a:r>
            <a:r>
              <a:rPr lang="en-US" dirty="0"/>
              <a:t> antigen can be expressed on renal endothelium…</a:t>
            </a:r>
          </a:p>
          <a:p>
            <a:r>
              <a:rPr lang="en-US" dirty="0"/>
              <a:t>Donor sample sent for </a:t>
            </a:r>
            <a:r>
              <a:rPr lang="en-US" dirty="0" err="1"/>
              <a:t>PreciseType</a:t>
            </a:r>
            <a:r>
              <a:rPr lang="en-US" dirty="0"/>
              <a:t> Human Erythrocyte Antigen 1.2 </a:t>
            </a:r>
            <a:r>
              <a:rPr lang="en-US" dirty="0" err="1"/>
              <a:t>BeadChip</a:t>
            </a:r>
            <a:r>
              <a:rPr lang="en-US" dirty="0"/>
              <a:t> DNA array</a:t>
            </a:r>
          </a:p>
          <a:p>
            <a:pPr lvl="1"/>
            <a:r>
              <a:rPr lang="en-US" dirty="0"/>
              <a:t>Identifies 35 RBC antigens and 3 variants from 11 blood groups</a:t>
            </a:r>
          </a:p>
          <a:p>
            <a:r>
              <a:rPr lang="en-US" dirty="0"/>
              <a:t>Donor was predicted to express both </a:t>
            </a:r>
            <a:r>
              <a:rPr lang="en-US" dirty="0" err="1"/>
              <a:t>Fy</a:t>
            </a:r>
            <a:r>
              <a:rPr lang="en-US" baseline="30000" dirty="0" err="1"/>
              <a:t>a</a:t>
            </a:r>
            <a:r>
              <a:rPr lang="en-US" dirty="0"/>
              <a:t> and </a:t>
            </a:r>
            <a:r>
              <a:rPr lang="en-US" dirty="0" err="1"/>
              <a:t>Fy</a:t>
            </a:r>
            <a:r>
              <a:rPr lang="en-US" baseline="30000" dirty="0" err="1"/>
              <a:t>b</a:t>
            </a:r>
            <a:endParaRPr lang="en-US" baseline="30000" dirty="0"/>
          </a:p>
          <a:p>
            <a:r>
              <a:rPr lang="en-US" b="1" dirty="0"/>
              <a:t>What is the risk for the graft???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A32BF-E3DA-3F56-38AF-1B2B5A058D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291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FA8AEA8-4AD4-6A0B-F544-F9B9C4970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FY Glycoprotein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3B0E19-AED9-006A-133F-0534E4ED9B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Multi-pass glycoprotein</a:t>
            </a:r>
          </a:p>
          <a:p>
            <a:pPr lvl="1"/>
            <a:r>
              <a:rPr lang="en-US" dirty="0"/>
              <a:t>ACKR1 (previously DARC)</a:t>
            </a:r>
          </a:p>
          <a:p>
            <a:r>
              <a:rPr lang="en-US" dirty="0"/>
              <a:t>Receptor for chemokines</a:t>
            </a:r>
          </a:p>
          <a:p>
            <a:pPr lvl="1"/>
            <a:r>
              <a:rPr lang="en-US" dirty="0"/>
              <a:t>IL-8, monocyte chemotactic protein-1, melanoma growth stimulatory activity</a:t>
            </a:r>
          </a:p>
          <a:p>
            <a:pPr lvl="1"/>
            <a:r>
              <a:rPr lang="en-US" dirty="0"/>
              <a:t>RBCs may scavenge excess chemokines (anti-inflammatory)</a:t>
            </a:r>
          </a:p>
          <a:p>
            <a:r>
              <a:rPr lang="en-US" dirty="0"/>
              <a:t>ACKR1 expression</a:t>
            </a:r>
          </a:p>
          <a:p>
            <a:pPr lvl="1"/>
            <a:r>
              <a:rPr lang="en-US" dirty="0"/>
              <a:t>RBCs and post-capillary </a:t>
            </a:r>
            <a:r>
              <a:rPr lang="en-US" dirty="0" err="1"/>
              <a:t>venules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DA330B-70EE-17E5-BF25-FCD10722E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89D15-1725-410F-9ABC-0CB5BE987BF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 descr="Full size image for 'MNS and Duffy Blood Group Systems'">
            <a:extLst>
              <a:ext uri="{FF2B5EF4-FFF2-40B4-BE49-F238E27FC236}">
                <a16:creationId xmlns:a16="http://schemas.microsoft.com/office/drawing/2014/main" id="{B2E0C9FD-B7C2-4A94-D346-79073694784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047" y="1562101"/>
            <a:ext cx="5045353" cy="373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E99186-94F7-ABD3-FCF4-3054EA3F042F}"/>
              </a:ext>
            </a:extLst>
          </p:cNvPr>
          <p:cNvSpPr txBox="1"/>
          <p:nvPr/>
        </p:nvSpPr>
        <p:spPr>
          <a:xfrm>
            <a:off x="8737600" y="6334780"/>
            <a:ext cx="2215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Transfusion Medicine and Hemostasis</a:t>
            </a:r>
          </a:p>
        </p:txBody>
      </p:sp>
    </p:spTree>
    <p:extLst>
      <p:ext uri="{BB962C8B-B14F-4D97-AF65-F5344CB8AC3E}">
        <p14:creationId xmlns:p14="http://schemas.microsoft.com/office/powerpoint/2010/main" val="3481019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</TotalTime>
  <Words>886</Words>
  <Application>Microsoft Office PowerPoint</Application>
  <PresentationFormat>Widescreen</PresentationFormat>
  <Paragraphs>100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Anti-Fya Hemolytic Transfusion Reaction in a Recipient of an Fya-positive Kidney</vt:lpstr>
      <vt:lpstr>Conflict of Interest Statement</vt:lpstr>
      <vt:lpstr>Case Presentation</vt:lpstr>
      <vt:lpstr>Pt taken to OR for DDKT</vt:lpstr>
      <vt:lpstr>Prior to Issuing ER Units…</vt:lpstr>
      <vt:lpstr>Post-op course</vt:lpstr>
      <vt:lpstr>Transfusion Reaction Workup</vt:lpstr>
      <vt:lpstr>What about the donor kidney?</vt:lpstr>
      <vt:lpstr>FY Glycoprotein</vt:lpstr>
      <vt:lpstr>PowerPoint Presentation</vt:lpstr>
      <vt:lpstr>PowerPoint Presentation</vt:lpstr>
      <vt:lpstr>Results</vt:lpstr>
      <vt:lpstr>PowerPoint Presentation</vt:lpstr>
      <vt:lpstr>Results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Bianca Andric</dc:creator>
  <cp:lastModifiedBy>Allison, David</cp:lastModifiedBy>
  <cp:revision>135</cp:revision>
  <dcterms:created xsi:type="dcterms:W3CDTF">2008-12-09T02:08:27Z</dcterms:created>
  <dcterms:modified xsi:type="dcterms:W3CDTF">2022-10-31T21:08:09Z</dcterms:modified>
</cp:coreProperties>
</file>