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B30AD-63A6-911C-60B0-68931E2F3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9BAF2B-A60D-A9B3-F33A-249CAEA23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FBA00-6388-1077-0C54-11DAE8F79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1D464-A66F-6527-400C-D72965C7F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08AE7-4933-841D-CD4B-15AE1235E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10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CEB4A-D6D6-8583-579D-3D795AA79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8DDC67-5247-77EF-F07E-EFFA683F9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F6977-BD1A-2464-7B42-69350986A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AB833-EEDC-4C82-B455-2112A106A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BD858-9617-22CD-490C-4472CA39C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08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06B3DF-1E1E-9A24-5F70-1BCDE0CFC4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8BA497-DCA5-5CFD-080C-D48649D67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DCE82-7A85-3F95-72BB-B8308E5C1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5DB61-93C9-8FE6-DBED-ACE870DA5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3B38B-0776-843C-CAE1-D13EE995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10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53D79-3D38-7F25-B2B4-FDD2736EF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278C8-F651-700B-A421-93B38E241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5CF86-2ED0-CA5C-5B5F-F59B9F61A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44528-637D-B443-8B7A-4575FCFE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9C793-2A18-F9D1-0B1A-97076CE9B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4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4B57-85A0-D9AD-7F4E-CF8309BEF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ADDDE-1B99-C1CD-3FD0-CD8EC7101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FFB72-B331-E5D5-6295-3347BB7F1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701CD-B26E-28A9-67B2-52482A9FF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8945D-E364-1F83-7A5A-364B534BC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7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05F1-8E75-773D-28B3-5FF66DD62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A097C-F839-A797-B4D3-78F9334817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A5AB6-769D-5438-546F-604C5B509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F2B69-4899-05F8-4886-15CC1BA58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1124ED-69BA-D0F5-4646-A6D62C6DA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4D1666-5C4E-EF40-34F4-3B7A604D7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0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881AE-A8F5-81F2-8B88-1F94ECA83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7E77E0-D8AE-FF12-F6F9-A6BC951F5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F7999-F866-3766-F4E8-42B3FF417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1AE5FC-223A-0651-EF35-69D18B59B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121BDB-D78D-F466-7990-E2D7DD830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316CF9-8C56-1DA5-0DC7-B8AD4840F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0533F-AF34-FD6F-9C6E-17387FA94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B7FD00-37FD-2409-A1F6-5CFCB5D2F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76CCA-4D66-65F0-B587-DC805D43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B1037-D9F2-2818-1B5A-DF676669D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5227B-293E-7833-AD21-B219F6686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F8B06B-73B3-C75C-AE19-CD90A2FDD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3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3368D7-018B-2A64-9412-A0B64E5E6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220542-3530-FCCB-9277-8EF361345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B8803-66FD-E1A4-D862-25AD8A151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19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38BAC-9259-FF6F-A231-760CE9FB5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EBC86-F3AB-07D5-C768-FA99C4A79B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42BF1-9490-9482-2BA2-2566AF25B6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FD3E9-0E59-A262-55AD-BBC406D9A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A784A-A2B4-DFFB-6537-E71378CE1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75735F-35B0-C506-7E62-A1747F975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8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DB3A4-A55D-9DE3-DD68-EA3E2C13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D2E8DB-E53A-996A-287F-B4A14BC86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64ACA-3AFE-E382-3728-BBB9A868D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BA2F7-E52D-F6C3-8865-271340F9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9A995-D6D2-8075-2B9F-7769B4F2B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ABCB5-3C6A-074E-E68E-530D2DD2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00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2A9409-112F-600F-26D0-E69488C15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4601A-D27F-3C87-484A-F20046B29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E158C-2A3F-27DB-B9EF-FAF50A493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58F8A-53E3-4BFA-B514-DA6D257943A3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6803D-A1D1-9CC0-7A7A-5A57D8649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A5B81-F2BA-CE7A-B9BC-A7F7214797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40208-4129-48AC-B60A-34D01C972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78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FDA50-C27E-C516-CCA7-193EC67E6A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Neoplastic Proliferations of White Cells</a:t>
            </a:r>
            <a:br>
              <a:rPr lang="en-US" dirty="0"/>
            </a:br>
            <a:r>
              <a:rPr lang="en-US" sz="3600" dirty="0"/>
              <a:t>Part 3: Hodgkin Lymphoma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90260D-6F9D-F66A-7490-5432900FC3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Allison, DO</a:t>
            </a:r>
          </a:p>
          <a:p>
            <a:r>
              <a:rPr lang="en-US" dirty="0"/>
              <a:t>Assistant Professor of Clinical Pathology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990578-E0C1-80A7-8A33-435B63793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9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8BC2-92F3-2C5A-71C1-04C49ED7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989D6-4D06-BE0A-D9D7-E5AD61EEE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1: Acute leukemias, MDS, MPN</a:t>
            </a:r>
          </a:p>
          <a:p>
            <a:r>
              <a:rPr lang="en-US" dirty="0"/>
              <a:t>Part 2: Non-Hodgkin Lymphomas and Chronic Lymphoid Leukemias</a:t>
            </a:r>
          </a:p>
          <a:p>
            <a:r>
              <a:rPr lang="en-US" dirty="0"/>
              <a:t>Part 3: Hodgkin Lymphoma</a:t>
            </a:r>
          </a:p>
          <a:p>
            <a:r>
              <a:rPr lang="en-US" dirty="0"/>
              <a:t>Part 4: Plasma Cell Neoplasms and Related Entities</a:t>
            </a:r>
          </a:p>
          <a:p>
            <a:endParaRPr lang="en-US" dirty="0"/>
          </a:p>
          <a:p>
            <a:r>
              <a:rPr lang="en-US" dirty="0"/>
              <a:t>Robbins and Kumar Basic Pathology, Eleventh edition</a:t>
            </a:r>
          </a:p>
          <a:p>
            <a:pPr lvl="1"/>
            <a:r>
              <a:rPr lang="en-US" dirty="0"/>
              <a:t>Ch 10: Hematopoietic and Lymphoid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08236-4C6F-8ADA-FC12-C0F0092A3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3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5FFF50-F4CC-D0D3-C046-C8578A325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70"/>
            <a:ext cx="4554220" cy="169864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/>
              <a:t>Hodgkin Lymphoma “at a glance”</a:t>
            </a:r>
          </a:p>
        </p:txBody>
      </p:sp>
      <p:sp>
        <p:nvSpPr>
          <p:cNvPr id="16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407DD-4464-DE16-C21A-A9C57BE36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81241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dirty="0"/>
              <a:t>Hodgkin Reed-Sternberg (HRS) cells, aka Reed-Sternberg cells</a:t>
            </a:r>
          </a:p>
          <a:p>
            <a:r>
              <a:rPr lang="en-US" sz="2000" dirty="0"/>
              <a:t>Classic HL</a:t>
            </a:r>
          </a:p>
          <a:p>
            <a:pPr lvl="1"/>
            <a:r>
              <a:rPr lang="en-US" sz="2000" dirty="0"/>
              <a:t>Nodular sclerosis HL</a:t>
            </a:r>
          </a:p>
          <a:p>
            <a:pPr lvl="1"/>
            <a:r>
              <a:rPr lang="en-US" sz="2000" dirty="0"/>
              <a:t>Mixed cellularity HL</a:t>
            </a:r>
          </a:p>
          <a:p>
            <a:pPr lvl="1"/>
            <a:r>
              <a:rPr lang="en-US" sz="2000" dirty="0"/>
              <a:t>Lymphocyte rich HL</a:t>
            </a:r>
          </a:p>
          <a:p>
            <a:pPr lvl="1"/>
            <a:r>
              <a:rPr lang="en-US" sz="2000" dirty="0"/>
              <a:t>Lymphocyte depleted HL</a:t>
            </a:r>
          </a:p>
          <a:p>
            <a:r>
              <a:rPr lang="en-US" sz="2000" dirty="0"/>
              <a:t>Nodular lymphocyte predominant HL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014D41B-C855-2D6E-4F18-7E535C25B0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1285" r="23518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A5B4DE-9DE0-4986-3F68-203F5A20A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AF42E5-6B01-C9F2-0905-2145A0D4803A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219667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05F19-5FFF-4DBA-D020-3F7CC4EFF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Pathogenesis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EF5D2-B937-B630-FA05-DA97DBB8C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HL is a neoplasm of germinal center B cells</a:t>
            </a:r>
          </a:p>
          <a:p>
            <a:r>
              <a:rPr lang="en-US" dirty="0"/>
              <a:t>EBV is frequently associated with certain subtypes of CHL</a:t>
            </a:r>
          </a:p>
          <a:p>
            <a:r>
              <a:rPr lang="en-US" dirty="0"/>
              <a:t>Characteristic non-neoplastic inflammatory cell infiltrate is due to cytokines</a:t>
            </a:r>
          </a:p>
          <a:p>
            <a:r>
              <a:rPr lang="en-US" dirty="0"/>
              <a:t>HL evades the host immune response by inhibiting T-cell activation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BD6B5A-9BB2-F7AD-3C0C-609125F8F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793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0A128-E6E5-BA54-D777-BA9886FB8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72957"/>
          </a:xfrm>
        </p:spPr>
        <p:txBody>
          <a:bodyPr/>
          <a:lstStyle/>
          <a:p>
            <a:r>
              <a:rPr lang="en-US" dirty="0"/>
              <a:t>Reed-Sternberg Cells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EF5100-B76B-42E7-2401-E14724AFA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263721"/>
            <a:ext cx="3932237" cy="4629079"/>
          </a:xfrm>
        </p:spPr>
        <p:txBody>
          <a:bodyPr/>
          <a:lstStyle/>
          <a:p>
            <a:r>
              <a:rPr lang="en-US" dirty="0"/>
              <a:t>Very large tumor cells, classically binucleated (owl’s eye nuclei)</a:t>
            </a:r>
          </a:p>
          <a:p>
            <a:r>
              <a:rPr lang="en-US" dirty="0"/>
              <a:t> - may have 1 or multiple nuclei</a:t>
            </a:r>
          </a:p>
          <a:p>
            <a:r>
              <a:rPr lang="en-US" dirty="0" err="1"/>
              <a:t>Macronucleoli</a:t>
            </a:r>
            <a:r>
              <a:rPr lang="en-US" dirty="0"/>
              <a:t> roughly same diameter as a lymphocyte</a:t>
            </a:r>
          </a:p>
          <a:p>
            <a:r>
              <a:rPr lang="en-US" dirty="0"/>
              <a:t>B-cell origin, but lack B-cell markers</a:t>
            </a:r>
          </a:p>
          <a:p>
            <a:r>
              <a:rPr lang="en-US" dirty="0"/>
              <a:t> - CD15+, CD30+, CD45-, CD20-</a:t>
            </a:r>
          </a:p>
          <a:p>
            <a:r>
              <a:rPr lang="en-US" dirty="0"/>
              <a:t>Dx of HL rests on identifying HRS cells in the background of reactive cells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2C5D1C-571D-8F15-4465-113C741C2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4574" y="0"/>
            <a:ext cx="4227426" cy="33944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EB920B-3007-0817-03DE-9D410F445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5908" y="3394435"/>
            <a:ext cx="3906092" cy="312122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C5F3ED-7B4B-0FEB-C803-64769CDCE684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5D813C-6F8D-EE65-518A-D86E7D005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936" y="3394434"/>
            <a:ext cx="3418972" cy="31212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6A8179-541C-937C-F713-FAE340EE7A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2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52AED0-F9C7-2424-7AC4-0563DF5FB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15" y="1505621"/>
            <a:ext cx="11518170" cy="19233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E97553-D7DE-BE3B-2B6B-7B34E319AFD8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67AA0D-73F1-061A-D3CE-4B15569A6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7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224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Neoplastic Proliferations of White Cells Part 3: Hodgkin Lymphoma</vt:lpstr>
      <vt:lpstr>Overview</vt:lpstr>
      <vt:lpstr>Hodgkin Lymphoma “at a glance”</vt:lpstr>
      <vt:lpstr>Pathogenesis</vt:lpstr>
      <vt:lpstr>Reed-Sternberg Cells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Neoplastic Proliferations of White Cells Part 3: Hodgkin Lymphoma</dc:title>
  <dc:creator>Allison, David</dc:creator>
  <cp:lastModifiedBy>Allison, David</cp:lastModifiedBy>
  <cp:revision>2</cp:revision>
  <dcterms:created xsi:type="dcterms:W3CDTF">2023-10-20T13:01:15Z</dcterms:created>
  <dcterms:modified xsi:type="dcterms:W3CDTF">2023-11-13T20:55:27Z</dcterms:modified>
</cp:coreProperties>
</file>