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7E75-62CC-2654-C873-CCBA761A7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E99FCA-9F32-AE6B-4308-F04FB210A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AA34C-F1F6-7EC8-3205-4AF437197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BE263-2989-5E86-E7AC-B446BBC5E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F12DA-5396-7795-F820-9ADB2C9D2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6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1DFC5-999A-451E-A5FD-DA0C44AFC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900546-2CA4-9D2E-6D7C-977D33F62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285BC-A237-095C-493E-82ED759F2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32FDA-1F6E-7F9B-A255-FFB792255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64067-82F6-CC29-818F-583EE4E57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3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827B2C-3EFE-4DA2-0B47-F0C57EE237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025AFA-8192-6219-079B-1296D4781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64921-0120-F171-59D8-0A2290C5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28D89-C4D7-F45C-D46B-5AE72CF2C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02A4C-2D6A-9F33-A13A-965B2648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CC11A-3E3A-325B-69F3-DD4C65770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D2DBD-B305-1AB8-D238-74C30D5B7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37253-C227-2C4E-41F2-733B3180D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FCAD3-CF72-D256-FD33-5342EF74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B362D-C3EC-FA2A-B3E8-1A707F0B6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04BCF-E494-C237-9495-9172F145E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47B62-B22F-F625-A0DC-4DE3BF2DA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1BF76-3BD8-7D3C-AE64-507134BA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E9C06-E72E-FE4D-9A8A-01C678884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27CC6-DF1F-288E-6C99-5BDB942D0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99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185EA-90DE-80CE-91BC-F7EA145AA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902C3-42E7-F533-8F18-88D399EC9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F2D480-6DF8-6611-A235-D49EBF6FD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62C6D-9653-E505-BC38-BD6FC9EA2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F2374-B9EC-9205-2471-D911F6DF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BB8F9-9ACB-3644-8F6C-E103787D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1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65215-934E-5DC3-63AF-443160525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88C03-65F7-4874-3CF2-BD7DC2428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CF090F-A958-683A-B485-C6465B565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47F147-D06B-AD6A-0A58-F592B296E8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470788-EB73-9498-970D-2DB42046E4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9781FA-1B86-2762-A5F5-6F6424110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6AE6E-9004-FF6D-6BEC-81ED6B80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64BB0-0893-E851-A31C-F21130588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9423-8F88-1CB3-0421-9BB279FD8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3BD73E-39B7-C999-5613-E89E8D4E8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B759B-F350-EE75-8BAA-C89D2F78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93BD6A-5802-5716-C02F-CF8A395F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37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9B9697-53B9-E707-DE0D-ACF402215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3B537-225B-E083-2D8C-E69DA6236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395AB-F420-8389-BD2D-741C2B5F2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03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2270A-0E01-85C4-2922-BB9D0DD94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1C405-111B-845B-A269-2F45A00AA8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8684D2-66B2-3CAB-45C9-DAD9D0846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22F79-030B-2F22-D20F-7EF61BF99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BC63B-157D-7847-3477-E6D5CC22A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A2C8A-16C2-4262-AF9A-10FAC8315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0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F5A29-2C4A-C495-C352-C915DD9D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71F6EE-67A5-BD27-243E-C7AB0BD40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4E552E-B664-FD24-9795-7AA09A282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1E25E-F60A-1BF6-B313-9CD3DB9D5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26BC7B-8118-04A7-7944-9E302D7F5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B5BD4-DB0D-D662-DFD9-70296B2DB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02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FC1F55-4254-9961-EAD6-5BB9035B0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C9DEF-2048-8D2C-82A9-B471E6830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2EB19-4B06-1F0A-324C-CA7871DC1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8666B-6106-484F-BBFB-ACAFD8F26A3C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23FF4-2B48-8944-9D45-AF6B22F16C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0FBA7-E0DD-5EB6-DE68-7543FEC73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CF1AA-DE51-4E4A-93EB-D553BA35E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9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46F62-D6A4-699C-FB39-4BDF6A0AEF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/>
              <a:t>Neoplastic Proliferations of White Cells</a:t>
            </a:r>
            <a:br>
              <a:rPr lang="en-US" dirty="0"/>
            </a:br>
            <a:r>
              <a:rPr lang="en-US" sz="4000" dirty="0"/>
              <a:t>Part 4: Plasma Cell Neoplasms and Miscellaneous Lymphoid Neoplasms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88C4E-8EB7-9088-0196-59671D5C18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Allison, DO</a:t>
            </a:r>
          </a:p>
          <a:p>
            <a:r>
              <a:rPr lang="en-US" dirty="0"/>
              <a:t>Assistant Professor of Clinical Pathology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0D13B9-E926-009F-5CD0-01444A150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9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8BC2-92F3-2C5A-71C1-04C49ED7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989D6-4D06-BE0A-D9D7-E5AD61EEE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1: Acute leukemias, MDS, MPN</a:t>
            </a:r>
          </a:p>
          <a:p>
            <a:r>
              <a:rPr lang="en-US" dirty="0"/>
              <a:t>Part 2: Non-Hodgkin Lymphomas and Chronic Lymphoid Leukemias</a:t>
            </a:r>
          </a:p>
          <a:p>
            <a:r>
              <a:rPr lang="en-US" dirty="0"/>
              <a:t>Part 3: Hodgkin Lymphoma</a:t>
            </a:r>
          </a:p>
          <a:p>
            <a:r>
              <a:rPr lang="en-US" dirty="0"/>
              <a:t>Part 4: Plasma Cell Neoplasms and Related Entities</a:t>
            </a:r>
          </a:p>
          <a:p>
            <a:endParaRPr lang="en-US" dirty="0"/>
          </a:p>
          <a:p>
            <a:r>
              <a:rPr lang="en-US" dirty="0"/>
              <a:t>Robbins and Kumar Basic Pathology, Eleventh edition</a:t>
            </a:r>
          </a:p>
          <a:p>
            <a:pPr lvl="1"/>
            <a:r>
              <a:rPr lang="en-US" dirty="0"/>
              <a:t>Ch 10: Hematopoietic and Lymphoid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08236-4C6F-8ADA-FC12-C0F0092A3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3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87E08-73F6-C117-3C16-B8164707A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Cell Neoplasms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4DA28-8A2C-5C92-1422-FD2E4DD7C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B-cell proliferations containing neoplastic plasma cells that usually secrete a monoclonal immunoglobulin or Ig fragment, which serve as tumor markers and often have pathologic effects</a:t>
            </a:r>
          </a:p>
          <a:p>
            <a:pPr lvl="1"/>
            <a:r>
              <a:rPr lang="en-US" dirty="0"/>
              <a:t>They make up about 10% of hematologic malignancies</a:t>
            </a:r>
          </a:p>
          <a:p>
            <a:r>
              <a:rPr lang="en-US" dirty="0"/>
              <a:t>M protein: monoclonal Ig’s secreted by tumor cells (paraproteins)</a:t>
            </a:r>
          </a:p>
          <a:p>
            <a:r>
              <a:rPr lang="en-US" dirty="0"/>
              <a:t>Bence-Jones protein: Ig free light chain which is filtered out in the urine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98BAB5-5208-6223-FE77-827A0331E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5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C024D-10A2-3DE0-21C8-9511E07A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Myeloma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02598-57FD-6709-D617-86D868BF295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Common; 30,000 new cases annually in US</a:t>
            </a:r>
          </a:p>
          <a:p>
            <a:r>
              <a:rPr lang="en-US" dirty="0"/>
              <a:t>Median age is 70; M &gt; F</a:t>
            </a:r>
          </a:p>
          <a:p>
            <a:r>
              <a:rPr lang="en-US" dirty="0"/>
              <a:t>M protein is most often monoclonal IgG (60% of cases)</a:t>
            </a:r>
          </a:p>
          <a:p>
            <a:r>
              <a:rPr lang="en-US" dirty="0"/>
              <a:t>“CRAB” symptoms</a:t>
            </a:r>
          </a:p>
          <a:p>
            <a:pPr lvl="1"/>
            <a:r>
              <a:rPr lang="en-US" dirty="0"/>
              <a:t>Hyper</a:t>
            </a:r>
            <a:r>
              <a:rPr lang="en-US" b="1" u="sng" dirty="0"/>
              <a:t>c</a:t>
            </a:r>
            <a:r>
              <a:rPr lang="en-US" dirty="0"/>
              <a:t>alcemia, </a:t>
            </a:r>
            <a:r>
              <a:rPr lang="en-US" b="1" u="sng" dirty="0"/>
              <a:t>r</a:t>
            </a:r>
            <a:r>
              <a:rPr lang="en-US" dirty="0"/>
              <a:t>enal failure, </a:t>
            </a:r>
            <a:r>
              <a:rPr lang="en-US" b="1" u="sng" dirty="0"/>
              <a:t>a</a:t>
            </a:r>
            <a:r>
              <a:rPr lang="en-US" dirty="0"/>
              <a:t>nemia, lytic </a:t>
            </a:r>
            <a:r>
              <a:rPr lang="en-US" b="1" u="sng" dirty="0"/>
              <a:t>b</a:t>
            </a:r>
            <a:r>
              <a:rPr lang="en-US" dirty="0"/>
              <a:t>one lesions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C5C54E0-4126-9216-22A7-DEAA993A94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57514" y="457994"/>
            <a:ext cx="5534486" cy="571896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80AEF0-31FE-8679-F753-0BAB5B14B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8BEE51-D09E-21EC-1DD1-219C44B1DAE0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2115718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7D11A-4EC0-C53C-A09A-24930A5E1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1600" cy="1325563"/>
          </a:xfrm>
        </p:spPr>
        <p:txBody>
          <a:bodyPr/>
          <a:lstStyle/>
          <a:p>
            <a:r>
              <a:rPr lang="en-US" dirty="0"/>
              <a:t>MM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A9A8F3D-A144-F358-BEB2-61C00AA918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1738241"/>
            <a:ext cx="6019801" cy="3972916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B43723-388A-975F-1ABA-6A47D5DBFC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Bone marrow aspirate</a:t>
            </a:r>
          </a:p>
          <a:p>
            <a:pPr lvl="1"/>
            <a:r>
              <a:rPr lang="en-US" dirty="0"/>
              <a:t>Plasma cells, including atypical forms with multiple nuclei, prominent nucleoli, and cytoplasmic inclusions of Ig (Russell bodies)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034A49-6AB4-6E28-9CFE-D4D015E7A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0643CE-0208-EE0C-6CEE-99031071788A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789828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52CB0-611E-9939-964A-1A9E0A89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Hairy Cell Leukemia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8877A-910A-E0ED-71CB-AEB08A549C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Rare, indolent, mature B-cell leukemia</a:t>
            </a:r>
          </a:p>
          <a:p>
            <a:r>
              <a:rPr lang="en-US" dirty="0"/>
              <a:t>BRAF mutation is common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Splenomegaly is common</a:t>
            </a:r>
          </a:p>
          <a:p>
            <a:r>
              <a:rPr lang="en-US" dirty="0">
                <a:sym typeface="Wingdings" panose="05000000000000000000" pitchFamily="2" charset="2"/>
              </a:rPr>
              <a:t>Peripheral blood shows  lymphocytes with fine, hair-like cytoplasmic projections</a:t>
            </a:r>
          </a:p>
          <a:p>
            <a:pPr lvl="1"/>
            <a:r>
              <a:rPr lang="en-US" dirty="0"/>
              <a:t>CD103+, CD11c+, CD20+</a:t>
            </a:r>
          </a:p>
          <a:p>
            <a:pPr lvl="1"/>
            <a:r>
              <a:rPr lang="en-US" dirty="0"/>
              <a:t>TRAP+ (tartrate resistant alkaline phosphatase)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82263ED-1D13-CC8E-FD27-A98FDD1F1FE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5625"/>
            <a:ext cx="6019800" cy="396776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27BCCC-770E-74D0-7450-047A36897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8F851F-3B6F-FF4C-21EE-41FB0994404F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443468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6031-7252-2CBE-5020-AD62F138A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Mycosis Fungoides and Sezary Syndrome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C7FF65-3AB5-E5BA-C7FE-94F61D604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Tumor of CD4+ T cells that home to the skin</a:t>
            </a:r>
          </a:p>
          <a:p>
            <a:pPr lvl="1"/>
            <a:r>
              <a:rPr lang="en-US" dirty="0"/>
              <a:t>A type of cutaneous T cell lymphoma</a:t>
            </a:r>
          </a:p>
          <a:p>
            <a:pPr lvl="1"/>
            <a:r>
              <a:rPr lang="en-US" dirty="0"/>
              <a:t>Atypical lymphocytes with “cerebriform” nuclei</a:t>
            </a:r>
          </a:p>
          <a:p>
            <a:r>
              <a:rPr lang="en-US" dirty="0"/>
              <a:t>Mycosis fungoides (MF)</a:t>
            </a:r>
          </a:p>
          <a:p>
            <a:pPr lvl="1"/>
            <a:r>
              <a:rPr lang="en-US" dirty="0"/>
              <a:t>Progresses from rash to plaque to tumor phases</a:t>
            </a:r>
          </a:p>
          <a:p>
            <a:pPr lvl="1"/>
            <a:r>
              <a:rPr lang="en-US" dirty="0" err="1"/>
              <a:t>Pautrier</a:t>
            </a:r>
            <a:r>
              <a:rPr lang="en-US" dirty="0"/>
              <a:t> </a:t>
            </a:r>
            <a:r>
              <a:rPr lang="en-US" dirty="0" err="1"/>
              <a:t>microabscess</a:t>
            </a:r>
            <a:r>
              <a:rPr lang="en-US" dirty="0"/>
              <a:t>: tumor lymphocytes within epidermis</a:t>
            </a:r>
          </a:p>
          <a:p>
            <a:r>
              <a:rPr lang="en-US" dirty="0"/>
              <a:t>Sezary syndrome</a:t>
            </a:r>
          </a:p>
          <a:p>
            <a:pPr lvl="1"/>
            <a:r>
              <a:rPr lang="en-US" dirty="0"/>
              <a:t>A variant characterized by (1) generalized erythroderma and (2) tumor cells (Sezary cells) in the peripheral blood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99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24AA3-1449-B878-6778-203FD23F4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Adult T-Cell Leukemia/Lymphoma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6A86AE-267B-9E58-D914-14DFFB5ACF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ATLL is a neoplasm of CD4+ lymphocytes caused by HTLV-1 retrovirus</a:t>
            </a:r>
          </a:p>
          <a:p>
            <a:r>
              <a:rPr lang="en-US" dirty="0"/>
              <a:t>S/S: skin lesions, LAD, hepatosplenomegaly (HSM)</a:t>
            </a:r>
          </a:p>
          <a:p>
            <a:r>
              <a:rPr lang="en-US" dirty="0"/>
              <a:t>Tumor cells have highly irregular nuclear contours</a:t>
            </a:r>
          </a:p>
          <a:p>
            <a:r>
              <a:rPr lang="en-US" dirty="0"/>
              <a:t>Poor prognosis; medial survival 8 months</a:t>
            </a:r>
          </a:p>
        </p:txBody>
      </p:sp>
      <p:pic>
        <p:nvPicPr>
          <p:cNvPr id="1028" name="Picture 4" descr="Full size image for 'Hematopoietic and Lymphoid Systems'">
            <a:extLst>
              <a:ext uri="{FF2B5EF4-FFF2-40B4-BE49-F238E27FC236}">
                <a16:creationId xmlns:a16="http://schemas.microsoft.com/office/drawing/2014/main" id="{30C837D7-C2EE-CC4F-EFBA-E9AB3484B1D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006" y="2271562"/>
            <a:ext cx="5991152" cy="233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C18944-477B-8FDC-51A6-439C93B30094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759778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7345D-2B22-8ED1-3233-2D63F149F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182DC-D3FC-A824-287B-77685CECA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02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402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Neoplastic Proliferations of White Cells Part 4: Plasma Cell Neoplasms and Miscellaneous Lymphoid Neoplasms</vt:lpstr>
      <vt:lpstr>Overview</vt:lpstr>
      <vt:lpstr>Plasma Cell Neoplasms</vt:lpstr>
      <vt:lpstr>Multiple Myeloma</vt:lpstr>
      <vt:lpstr>MM</vt:lpstr>
      <vt:lpstr>Hairy Cell Leukemia</vt:lpstr>
      <vt:lpstr>Mycosis Fungoides and Sezary Syndrome</vt:lpstr>
      <vt:lpstr>Adult T-Cell Leukemia/Lymphoma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David</dc:creator>
  <cp:lastModifiedBy>Allison, David</cp:lastModifiedBy>
  <cp:revision>5</cp:revision>
  <dcterms:created xsi:type="dcterms:W3CDTF">2023-10-20T20:03:06Z</dcterms:created>
  <dcterms:modified xsi:type="dcterms:W3CDTF">2023-11-13T20:56:14Z</dcterms:modified>
</cp:coreProperties>
</file>