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81741" autoAdjust="0"/>
  </p:normalViewPr>
  <p:slideViewPr>
    <p:cSldViewPr snapToGrid="0">
      <p:cViewPr varScale="1">
        <p:scale>
          <a:sx n="102" d="100"/>
          <a:sy n="102" d="100"/>
        </p:scale>
        <p:origin x="13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6873A-487F-495E-1F25-5188F3EAF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914DBA-25EC-29DA-786B-CABF5D18F9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F505A-BB3A-58FE-C2EB-DB3669AF2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90E0A-8C3C-005C-CCB3-914AF8003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CAC9A-5ADA-AE97-146B-DEAE017F9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90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1373B-D174-6712-708A-9C4F97C4C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86B188-9D5F-A48C-AA32-E4B1BA6AE7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9C92E-0C39-CA26-B307-572E80011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6907A-2EF9-54A4-BEFF-810E21B8E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0C584-9F45-2F3B-AD69-9F2084FA7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8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D764BD-985F-EB2E-0E54-89072B46EE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4E4806-E9D7-CA32-4079-4DA4472958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F137F-62F9-0194-35F6-E2A361E81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DD518-1648-F20C-70A4-4E7E0802A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47736-95C7-92C2-9313-75FE54FB7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8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11072-9E24-E010-EF8E-A16849EB3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D3149-9930-EB97-7672-CAD980D3D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E562A-37AB-9A07-937E-CD6F3B2E6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D55B5-18B8-4421-7074-BA790D65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9F5F4-A044-8ADF-7BAA-FB7C86E8A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11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C410C-7E93-9E84-6186-853E911EC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691C9-9E89-3A7B-431E-B1E8C0265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103F6-D491-8A99-6933-B4375C224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148F3-8B26-7697-6D94-C97C273FB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204B9-D418-47FE-F4BD-1BBB2C763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9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CA24B-212C-3759-B9FA-2097B007D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0302C-2780-E7B9-9194-EC476C1FB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1101A1-53E1-B8BD-4764-2FDFD0005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E429E-9DB5-8008-8A85-D871628FC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C32E78-67EA-F4E8-AA0B-FA38A3432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24E4A4-FBEE-B108-E858-B80282211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8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5AA0-99C2-60CD-4659-F6D32C248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9BE6E9-22D0-5F59-3A13-535B699CC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F7D34C-C5ED-5289-DC64-93C15D4CA8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1619F7-5D8C-2BBC-16C3-5FA1C7C683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B865CB-44D3-EADD-84D2-B18B5AA52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F4CB3A-9AC2-085B-C247-43E748E54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D71449-47FD-1B3E-7D5B-F31A954D7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276084-5198-E278-0A9A-A477034C1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09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38132-8295-BF6E-FFA6-E7DBD2641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A1D03D-ED8F-7DA6-AA27-27085891D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F12C6-F97F-0CF6-0298-F6AFE6F1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BE783-2B5C-20EC-18B3-B3DB8BCAA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9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919731-520F-E3CF-08CB-FE5724FB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71DA6F-5DFD-1CFA-59D9-2240F092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666A2B-714C-CFBC-F01D-1762B04E7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69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DCB6F-54CA-E9D7-021B-BC823246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5AB04-0421-01F9-1341-E4985919E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E94AC-AC39-434E-A583-C32BBE0999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CF86D0-3443-48A3-8556-411AB8740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87E05-4481-26C0-5C8C-122614E1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D21946-E187-7387-430A-06A4CA6C2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26D5B-1E6F-C6C0-8A46-FF264ADD4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BF050-F5E0-32E9-68DD-EEFEA5E0DF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5BA8CD-BDBB-40D1-733E-1BDA980EB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713EAB-5F71-FE86-306F-E823779FF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30BE3-55B1-579D-373D-7D054F68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835EB-714F-2F6D-0FE8-9E4C67B7D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75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1B5FB-149E-EA89-C39E-B8109DAAA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F8ED35-489C-5059-E433-6780E51FD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54341-AE4A-F0CD-B5A7-704DC15EB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B6989-41B5-45D0-AFE6-7551D5222478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FD04C-45F5-52EF-ED55-11202F6426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301D2-0A93-8709-5E4F-922E0B605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D53CF-1483-4847-A962-D612182C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1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FC510-61C0-F056-732A-5192AE8838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Neoplastic Proliferations of White Cells</a:t>
            </a:r>
            <a:br>
              <a:rPr lang="en-US" sz="4400" dirty="0"/>
            </a:br>
            <a:r>
              <a:rPr lang="en-US" sz="3600" dirty="0"/>
              <a:t>Part 1: Acute Leukemias, MDS, and MPN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60712E-F0BA-9CF0-2B71-326A15197C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David Allison, DO</a:t>
            </a:r>
          </a:p>
          <a:p>
            <a:r>
              <a:rPr lang="en-US" dirty="0"/>
              <a:t>Assistant Professor of Clinical Pathology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B47237-1EAB-7E2C-4358-A6568A81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88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8F270-B4E8-0398-2BED-EE570462F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Morphology of MDS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BA78A-09D4-0472-2E41-B6ABDD65F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BM: dysplastic (abnormal-appearing) hematopoietic precursors</a:t>
            </a:r>
          </a:p>
          <a:p>
            <a:pPr lvl="1"/>
            <a:r>
              <a:rPr lang="en-US" dirty="0" err="1"/>
              <a:t>Megaloblastoid</a:t>
            </a:r>
            <a:r>
              <a:rPr lang="en-US" dirty="0"/>
              <a:t> </a:t>
            </a:r>
            <a:r>
              <a:rPr lang="en-US" dirty="0" err="1"/>
              <a:t>erythroids</a:t>
            </a:r>
            <a:r>
              <a:rPr lang="en-US" dirty="0"/>
              <a:t> (large, immature nucleus)</a:t>
            </a:r>
          </a:p>
          <a:p>
            <a:pPr lvl="1"/>
            <a:r>
              <a:rPr lang="en-US" dirty="0"/>
              <a:t>Ringed </a:t>
            </a:r>
            <a:r>
              <a:rPr lang="en-US" dirty="0" err="1"/>
              <a:t>sideroblasts</a:t>
            </a:r>
            <a:r>
              <a:rPr lang="en-US" dirty="0"/>
              <a:t> (abnormal mitochondrial iron deposits)</a:t>
            </a:r>
          </a:p>
          <a:p>
            <a:pPr lvl="1"/>
            <a:r>
              <a:rPr lang="en-US" dirty="0"/>
              <a:t>Myeloid precursors with abnormal granules or nuclear maturation</a:t>
            </a:r>
          </a:p>
          <a:p>
            <a:pPr lvl="1"/>
            <a:r>
              <a:rPr lang="en-US" dirty="0"/>
              <a:t>Small megakaryocytes with single nucleus or separated nuclear lobes</a:t>
            </a:r>
          </a:p>
          <a:p>
            <a:pPr lvl="1"/>
            <a:r>
              <a:rPr lang="en-US" dirty="0"/>
              <a:t>Blast count &lt;20%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B41FC1-C934-3F62-FB43-E3E57E35D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02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C171EFF-0DDD-AFBB-AB70-FD00A30073A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18" y="293914"/>
            <a:ext cx="7003139" cy="5348646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DCCEC1-6194-B789-AAB2-4525D8F3A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80514" y="293914"/>
            <a:ext cx="3973286" cy="5883049"/>
          </a:xfrm>
        </p:spPr>
        <p:txBody>
          <a:bodyPr>
            <a:normAutofit/>
          </a:bodyPr>
          <a:lstStyle/>
          <a:p>
            <a:r>
              <a:rPr lang="en-US" sz="2400" dirty="0"/>
              <a:t>A. </a:t>
            </a:r>
            <a:r>
              <a:rPr lang="en-US" sz="2400" dirty="0" err="1"/>
              <a:t>Erythroids</a:t>
            </a:r>
            <a:r>
              <a:rPr lang="en-US" sz="2400" dirty="0"/>
              <a:t> with abnormal nuclear lobes</a:t>
            </a:r>
          </a:p>
          <a:p>
            <a:r>
              <a:rPr lang="en-US" sz="2400" dirty="0"/>
              <a:t>B. Ringed </a:t>
            </a:r>
            <a:r>
              <a:rPr lang="en-US" sz="2400" dirty="0" err="1"/>
              <a:t>sideroblasts</a:t>
            </a:r>
            <a:r>
              <a:rPr lang="en-US" sz="2400" dirty="0"/>
              <a:t> (Prussian blue iron stain)</a:t>
            </a:r>
          </a:p>
          <a:p>
            <a:r>
              <a:rPr lang="en-US" sz="2400" dirty="0"/>
              <a:t>C. Abnormal neutrophils with </a:t>
            </a:r>
            <a:r>
              <a:rPr lang="en-US" sz="2400" dirty="0" err="1"/>
              <a:t>hyposegmented</a:t>
            </a:r>
            <a:r>
              <a:rPr lang="en-US" sz="2400" dirty="0"/>
              <a:t> nuclei</a:t>
            </a:r>
          </a:p>
          <a:p>
            <a:r>
              <a:rPr lang="en-US" sz="2400" dirty="0"/>
              <a:t>D. Abnormal megakaryocyte with separated nuclear lobes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EFB22F-D2F5-17BE-0FDE-9A16209A69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91E71A-3570-29C3-9648-0D38B0AAFA64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</p:spTree>
    <p:extLst>
      <p:ext uri="{BB962C8B-B14F-4D97-AF65-F5344CB8AC3E}">
        <p14:creationId xmlns:p14="http://schemas.microsoft.com/office/powerpoint/2010/main" val="2032064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8B02DFF-A61A-221C-D0D5-2682B69F3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817CBE-36C9-3A2A-E682-D4D913BCA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~15,000 cases annually in US</a:t>
            </a:r>
          </a:p>
          <a:p>
            <a:r>
              <a:rPr lang="en-US" dirty="0"/>
              <a:t>Pts 50 – 70 years old</a:t>
            </a:r>
          </a:p>
          <a:p>
            <a:r>
              <a:rPr lang="en-US" dirty="0"/>
              <a:t>S/S of </a:t>
            </a:r>
            <a:r>
              <a:rPr lang="en-US" dirty="0" err="1"/>
              <a:t>cytopenias</a:t>
            </a:r>
            <a:r>
              <a:rPr lang="en-US" dirty="0"/>
              <a:t> (infections, anemia, bruising and bleeding)</a:t>
            </a:r>
          </a:p>
          <a:p>
            <a:r>
              <a:rPr lang="en-US" dirty="0"/>
              <a:t>Response to chemotherapy is usually poor</a:t>
            </a:r>
          </a:p>
          <a:p>
            <a:r>
              <a:rPr lang="en-US" dirty="0"/>
              <a:t>Prognosis is variable based on factors including genetic abnormalities</a:t>
            </a:r>
          </a:p>
          <a:p>
            <a:r>
              <a:rPr lang="en-US" dirty="0"/>
              <a:t>Up to 40% of pts transform to AML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6E96E-BDC0-0F48-6A9E-A838BA6B4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021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870C7-7111-62C2-8304-C89735461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Myeloproliferative Neoplasms (MPN)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1F7E9-3120-1E35-AFE3-9490A1D21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MPNs: characterized by mutated, constitutively activated tyrosine kinases or other acquired aberrant signal factors resulting in growth factor independence</a:t>
            </a:r>
          </a:p>
          <a:p>
            <a:pPr lvl="1"/>
            <a:r>
              <a:rPr lang="en-US" dirty="0"/>
              <a:t>Results in overproduction of blood cells (leukocytosis, erythrocytosis, thrombocytosis)</a:t>
            </a:r>
          </a:p>
          <a:p>
            <a:pPr lvl="1"/>
            <a:r>
              <a:rPr lang="en-US" dirty="0"/>
              <a:t>Hepatosplenomegaly is common</a:t>
            </a:r>
          </a:p>
          <a:p>
            <a:pPr lvl="1"/>
            <a:r>
              <a:rPr lang="en-US" dirty="0"/>
              <a:t>Treatment includes tyrosine kinase inhibitors (TKIs)</a:t>
            </a:r>
          </a:p>
          <a:p>
            <a:r>
              <a:rPr lang="en-US" dirty="0"/>
              <a:t>Chronic myeloid leukemia</a:t>
            </a:r>
          </a:p>
          <a:p>
            <a:r>
              <a:rPr lang="en-US" dirty="0"/>
              <a:t>Polycythemia vera</a:t>
            </a:r>
          </a:p>
          <a:p>
            <a:r>
              <a:rPr lang="en-US" dirty="0"/>
              <a:t>Primary myelofibrosis</a:t>
            </a:r>
          </a:p>
          <a:p>
            <a:r>
              <a:rPr lang="en-US" dirty="0"/>
              <a:t>Essential thrombocythemia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4AD0CD-CF9E-51A2-A8CB-6C45B2674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047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180A6-16BA-CFFF-53E3-C7DD5FB4B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Chronic Myeloid Leukemia (CML)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92592-0CEA-4CBE-E72C-45F5E16EB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Peak incidence in fourth and fifth decades of life</a:t>
            </a:r>
          </a:p>
          <a:p>
            <a:r>
              <a:rPr lang="en-US" dirty="0"/>
              <a:t>Ph chromosome t(9;22)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i="1" dirty="0">
                <a:sym typeface="Wingdings" panose="05000000000000000000" pitchFamily="2" charset="2"/>
              </a:rPr>
              <a:t>BCR-ABL</a:t>
            </a:r>
            <a:r>
              <a:rPr lang="en-US" dirty="0">
                <a:sym typeface="Wingdings" panose="05000000000000000000" pitchFamily="2" charset="2"/>
              </a:rPr>
              <a:t> gene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Constitutively active growth factor receptor stimulation</a:t>
            </a:r>
            <a:endParaRPr lang="en-US" dirty="0"/>
          </a:p>
          <a:p>
            <a:r>
              <a:rPr lang="en-US" dirty="0"/>
              <a:t>Peripheral blood leukocytosis (sometimes &gt;100,000 cells/</a:t>
            </a:r>
            <a:r>
              <a:rPr lang="en-US" dirty="0" err="1"/>
              <a:t>ul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Predominately neutrophils and immature granulocyte precursors</a:t>
            </a:r>
          </a:p>
          <a:p>
            <a:pPr lvl="1"/>
            <a:r>
              <a:rPr lang="en-US" dirty="0"/>
              <a:t>Basophils in peripheral blood smears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very characteristic</a:t>
            </a:r>
          </a:p>
          <a:p>
            <a:r>
              <a:rPr lang="en-US" dirty="0"/>
              <a:t>Hypercellular BM, splenomegaly</a:t>
            </a:r>
          </a:p>
          <a:p>
            <a:r>
              <a:rPr lang="en-US" dirty="0"/>
              <a:t>S/S: usually nonspecific, sometimes a “dragging sensation” of the abdomen due to splenomegaly</a:t>
            </a:r>
          </a:p>
          <a:p>
            <a:r>
              <a:rPr lang="en-US" dirty="0"/>
              <a:t>Treatment: TKI’s such as imatinib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BB4D1E-E0EB-751C-1139-1FC8F1C5E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444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93E289B-FBA7-7358-EB12-9669E5023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609"/>
            <a:ext cx="3131127" cy="5044354"/>
          </a:xfrm>
        </p:spPr>
        <p:txBody>
          <a:bodyPr/>
          <a:lstStyle/>
          <a:p>
            <a:r>
              <a:rPr lang="en-US" dirty="0"/>
              <a:t>Peripheral blood smear with granulocytic forms at various stages of differentiation.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71736EB-218A-A230-8427-CA89A2B0B7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34167" y="1132609"/>
            <a:ext cx="7699797" cy="5044354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FF3DF6-D292-1BE6-BBC9-BEF06A956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B6D86F-3807-CA2D-6847-A7A7C3C82088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</p:spTree>
    <p:extLst>
      <p:ext uri="{BB962C8B-B14F-4D97-AF65-F5344CB8AC3E}">
        <p14:creationId xmlns:p14="http://schemas.microsoft.com/office/powerpoint/2010/main" val="118312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6E927ED-888D-CB02-58A5-126471FFD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B40386-D3B4-F630-BA1F-0D19530F4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Acute Leukemia</a:t>
            </a:r>
          </a:p>
          <a:p>
            <a:pPr lvl="1"/>
            <a:r>
              <a:rPr lang="en-US" dirty="0"/>
              <a:t>AML, B-ALL, T-ALL</a:t>
            </a:r>
          </a:p>
          <a:p>
            <a:pPr lvl="1"/>
            <a:r>
              <a:rPr lang="en-US" dirty="0"/>
              <a:t>Maturation arrest</a:t>
            </a:r>
          </a:p>
          <a:p>
            <a:pPr lvl="1"/>
            <a:r>
              <a:rPr lang="en-US" dirty="0"/>
              <a:t>Blast count &gt;=20%</a:t>
            </a:r>
          </a:p>
          <a:p>
            <a:r>
              <a:rPr lang="en-US" dirty="0"/>
              <a:t>MDS</a:t>
            </a:r>
          </a:p>
          <a:p>
            <a:pPr lvl="1"/>
            <a:r>
              <a:rPr lang="en-US" dirty="0"/>
              <a:t>Peripheral blood </a:t>
            </a:r>
            <a:r>
              <a:rPr lang="en-US" dirty="0" err="1"/>
              <a:t>cytopenias</a:t>
            </a:r>
            <a:endParaRPr lang="en-US" dirty="0"/>
          </a:p>
          <a:p>
            <a:pPr lvl="1"/>
            <a:r>
              <a:rPr lang="en-US" dirty="0"/>
              <a:t>Hypercellular marrow with ineffective hematopoiesis</a:t>
            </a:r>
          </a:p>
          <a:p>
            <a:r>
              <a:rPr lang="en-US" dirty="0"/>
              <a:t>MPN</a:t>
            </a:r>
          </a:p>
          <a:p>
            <a:pPr lvl="1"/>
            <a:r>
              <a:rPr lang="en-US" dirty="0"/>
              <a:t>Overproduction of blood cells</a:t>
            </a:r>
          </a:p>
          <a:p>
            <a:pPr lvl="1"/>
            <a:r>
              <a:rPr lang="en-US" dirty="0"/>
              <a:t>CML is classic example with </a:t>
            </a:r>
            <a:r>
              <a:rPr lang="en-US" i="1" dirty="0"/>
              <a:t>BCR-ABL</a:t>
            </a:r>
            <a:r>
              <a:rPr lang="en-US" dirty="0"/>
              <a:t> gene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78A739-079E-2806-FB76-960EB10B9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43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28BC2-92F3-2C5A-71C1-04C49ED73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989D6-4D06-BE0A-D9D7-E5AD61EEE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1: Acute leukemias, MDS, MPN</a:t>
            </a:r>
          </a:p>
          <a:p>
            <a:r>
              <a:rPr lang="en-US" dirty="0"/>
              <a:t>Part 2: Non-Hodgkin Lymphomas and Chronic Lymphoid Leukemias</a:t>
            </a:r>
          </a:p>
          <a:p>
            <a:r>
              <a:rPr lang="en-US" dirty="0"/>
              <a:t>Part 3: Hodgkin Lymphoma</a:t>
            </a:r>
          </a:p>
          <a:p>
            <a:r>
              <a:rPr lang="en-US" dirty="0"/>
              <a:t>Part 4: Plasma Cell Neoplasms and Related Entities</a:t>
            </a:r>
          </a:p>
          <a:p>
            <a:endParaRPr lang="en-US" dirty="0"/>
          </a:p>
          <a:p>
            <a:r>
              <a:rPr lang="en-US" dirty="0"/>
              <a:t>Robbins and Kumar Basic Pathology, Eleventh edition</a:t>
            </a:r>
          </a:p>
          <a:p>
            <a:pPr lvl="1"/>
            <a:r>
              <a:rPr lang="en-US" dirty="0"/>
              <a:t>Ch 10: Hematopoietic and Lymphoid Systems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08236-4C6F-8ADA-FC12-C0F0092A3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34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F09D83-9227-ED6C-5FEA-AFC9218C2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668337"/>
            <a:ext cx="5157787" cy="823912"/>
          </a:xfrm>
        </p:spPr>
        <p:txBody>
          <a:bodyPr>
            <a:normAutofit/>
          </a:bodyPr>
          <a:lstStyle/>
          <a:p>
            <a:r>
              <a:rPr lang="en-US" sz="2800" dirty="0"/>
              <a:t>What These Slides </a:t>
            </a:r>
            <a:r>
              <a:rPr lang="en-US" sz="2800" u="sng" dirty="0"/>
              <a:t>Are</a:t>
            </a:r>
            <a:r>
              <a:rPr lang="en-US" sz="2800" dirty="0"/>
              <a:t>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D8CB58-DFE8-E491-4A1F-E1292DA57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07029"/>
            <a:ext cx="5157787" cy="4382634"/>
          </a:xfrm>
        </p:spPr>
        <p:txBody>
          <a:bodyPr/>
          <a:lstStyle/>
          <a:p>
            <a:r>
              <a:rPr lang="en-US" dirty="0"/>
              <a:t>Brief summary of the general categories of white cell neoplasms according to the text</a:t>
            </a:r>
          </a:p>
          <a:p>
            <a:pPr lvl="1"/>
            <a:r>
              <a:rPr lang="en-US" dirty="0"/>
              <a:t>Some specific entities are described</a:t>
            </a:r>
          </a:p>
          <a:p>
            <a:pPr lvl="1"/>
            <a:r>
              <a:rPr lang="en-US" dirty="0"/>
              <a:t>Many specific (testable) entities are left out</a:t>
            </a:r>
          </a:p>
          <a:p>
            <a:r>
              <a:rPr lang="en-US" dirty="0"/>
              <a:t>Supplemental prep for B2W8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F55C252-0F6B-5F5B-23C3-62FC32C168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668337"/>
            <a:ext cx="5183188" cy="823912"/>
          </a:xfrm>
        </p:spPr>
        <p:txBody>
          <a:bodyPr>
            <a:normAutofit/>
          </a:bodyPr>
          <a:lstStyle/>
          <a:p>
            <a:r>
              <a:rPr lang="en-US" sz="2800" dirty="0"/>
              <a:t>What These Slides Are </a:t>
            </a:r>
            <a:r>
              <a:rPr lang="en-US" sz="2800" u="sng" dirty="0"/>
              <a:t>Not</a:t>
            </a:r>
            <a:r>
              <a:rPr lang="en-US" sz="2800" dirty="0"/>
              <a:t>: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A42EE7-8650-A5E4-38FC-37BE62B36B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807029"/>
            <a:ext cx="5183188" cy="4382634"/>
          </a:xfrm>
        </p:spPr>
        <p:txBody>
          <a:bodyPr/>
          <a:lstStyle/>
          <a:p>
            <a:r>
              <a:rPr lang="en-US" dirty="0"/>
              <a:t>“Shot-for-shot” remake of the classroom material</a:t>
            </a:r>
          </a:p>
          <a:p>
            <a:r>
              <a:rPr lang="en-US" dirty="0"/>
              <a:t>Substitutions for the classroom material</a:t>
            </a:r>
          </a:p>
          <a:p>
            <a:pPr lvl="1"/>
            <a:r>
              <a:rPr lang="en-US" dirty="0"/>
              <a:t>Many specific entities are either left for the classroom sessions or only briefly described here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27D75E-83D0-7D33-A8E6-433AF4A7B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300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9759E79-C46E-E3CB-F085-CCD49FAE3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Acute Leukemias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73F072-2CCB-EF8F-1C8A-745160B9A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r>
              <a:rPr lang="en-US" dirty="0"/>
              <a:t>Neoplastic proliferation of immature hematopoietic cells replacing normal bone marrow (BM), leading to symptoms related to BM failure</a:t>
            </a:r>
          </a:p>
          <a:p>
            <a:r>
              <a:rPr lang="en-US" dirty="0"/>
              <a:t>Most can be classified into 1 of 3 cell lineages</a:t>
            </a:r>
          </a:p>
          <a:p>
            <a:pPr lvl="1"/>
            <a:r>
              <a:rPr lang="en-US" dirty="0"/>
              <a:t>Myeloid lineage (acute myeloid leukemia, AML)</a:t>
            </a:r>
          </a:p>
          <a:p>
            <a:pPr lvl="1"/>
            <a:r>
              <a:rPr lang="en-US" dirty="0"/>
              <a:t>B-cell (B-acute lymphoblastic leukemia, B-ALL)</a:t>
            </a:r>
          </a:p>
          <a:p>
            <a:pPr lvl="1"/>
            <a:r>
              <a:rPr lang="en-US" dirty="0"/>
              <a:t>T-cell (T-acute lymphoblastic leukemia, T-ALL)</a:t>
            </a:r>
          </a:p>
          <a:p>
            <a:r>
              <a:rPr lang="en-US" dirty="0"/>
              <a:t>The neoplastic cells are immature blasts (or blast equivalents)</a:t>
            </a:r>
          </a:p>
          <a:p>
            <a:r>
              <a:rPr lang="en-US" dirty="0"/>
              <a:t>Dx based on presence of &gt;=20% blasts in peripheral blood or BM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1197EE-2C74-993D-6B94-ECA8FC145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254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2A89D-0DB4-6A37-6359-49B08A28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AML vs B-ALL vs T-ALL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4A56D-7546-BC60-302E-082B97025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B-ALL</a:t>
            </a:r>
          </a:p>
          <a:p>
            <a:pPr lvl="1"/>
            <a:r>
              <a:rPr lang="en-US" dirty="0"/>
              <a:t>Most common childhood leukemia (2-10 </a:t>
            </a:r>
            <a:r>
              <a:rPr lang="en-US" dirty="0" err="1"/>
              <a:t>yrs</a:t>
            </a:r>
            <a:r>
              <a:rPr lang="en-US" dirty="0"/>
              <a:t> old); arises in bone marrow (BM)</a:t>
            </a:r>
          </a:p>
          <a:p>
            <a:r>
              <a:rPr lang="en-US" dirty="0"/>
              <a:t>T-ALL</a:t>
            </a:r>
          </a:p>
          <a:p>
            <a:pPr lvl="1"/>
            <a:r>
              <a:rPr lang="en-US" dirty="0"/>
              <a:t>Presents in adolescence and involves BM and thymus (mediastinal mass)</a:t>
            </a:r>
          </a:p>
          <a:p>
            <a:r>
              <a:rPr lang="en-US" dirty="0"/>
              <a:t>AML</a:t>
            </a:r>
          </a:p>
          <a:p>
            <a:pPr lvl="1"/>
            <a:r>
              <a:rPr lang="en-US" dirty="0"/>
              <a:t>More common in older adults</a:t>
            </a:r>
          </a:p>
          <a:p>
            <a:pPr lvl="1"/>
            <a:r>
              <a:rPr lang="en-US" dirty="0"/>
              <a:t>May arise from another myeloid neoplasm (MDS or MPN) or de novo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C39E8C-D8C0-B413-8F8A-BE5C282A2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131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3BCE2-BF66-E61B-29FA-D737038CD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Pathogenesis of Acute Leukemias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C7A56-6D58-6A16-A4F9-B5E44B89A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r>
              <a:rPr lang="en-US" dirty="0"/>
              <a:t>Common driver mutations are gene rearrangements and point substitutions that interfere with hematopoietic stem cell differentiation</a:t>
            </a:r>
          </a:p>
          <a:p>
            <a:pPr lvl="1"/>
            <a:r>
              <a:rPr lang="en-US" i="1" dirty="0"/>
              <a:t>BCR-ABL</a:t>
            </a:r>
            <a:r>
              <a:rPr lang="en-US" dirty="0"/>
              <a:t> in B-ALL: fusion gene of the Philadelphia chromosome t(9;22)</a:t>
            </a:r>
          </a:p>
          <a:p>
            <a:pPr lvl="2"/>
            <a:r>
              <a:rPr lang="en-US" dirty="0"/>
              <a:t>Constitutively activated tyrosine kinase</a:t>
            </a:r>
          </a:p>
          <a:p>
            <a:pPr lvl="2"/>
            <a:r>
              <a:rPr lang="en-US" dirty="0"/>
              <a:t>Treatment: tyrosine kinase inhibitors such as imatinib</a:t>
            </a:r>
          </a:p>
          <a:p>
            <a:pPr lvl="1"/>
            <a:r>
              <a:rPr lang="en-US" i="1" dirty="0"/>
              <a:t>PML-RARA</a:t>
            </a:r>
            <a:r>
              <a:rPr lang="en-US" dirty="0"/>
              <a:t> in acute promyelocytic leukemia due to t(15;17)</a:t>
            </a:r>
          </a:p>
          <a:p>
            <a:pPr lvl="2"/>
            <a:r>
              <a:rPr lang="en-US" dirty="0"/>
              <a:t>Blocks myeloid differentiation at the promyelocytic stage</a:t>
            </a:r>
          </a:p>
          <a:p>
            <a:pPr lvl="2"/>
            <a:r>
              <a:rPr lang="en-US" dirty="0"/>
              <a:t>Treatment: all-trans retinoic acid (ATRA) + arsenic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8CE626-8A74-319E-9140-6B68B8352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89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B67FBC-AF11-9F2D-D0AD-288DAFC99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7" y="256381"/>
            <a:ext cx="5157787" cy="823912"/>
          </a:xfrm>
        </p:spPr>
        <p:txBody>
          <a:bodyPr/>
          <a:lstStyle/>
          <a:p>
            <a:r>
              <a:rPr lang="en-US" dirty="0"/>
              <a:t>AML (Myeloblasts)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7D191EA-760B-0F21-01EA-8807569D236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942" y="1512293"/>
            <a:ext cx="5342849" cy="4106985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BF4B955-1591-BA63-80AC-A9707E3EC1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4428" y="256381"/>
            <a:ext cx="5183188" cy="823912"/>
          </a:xfrm>
        </p:spPr>
        <p:txBody>
          <a:bodyPr/>
          <a:lstStyle/>
          <a:p>
            <a:r>
              <a:rPr lang="en-US" dirty="0"/>
              <a:t>ALL (Lymphoblasts)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31B5EEC-E6FA-2502-7444-1AAB6D209E0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1513114"/>
            <a:ext cx="5946858" cy="4106164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090D35-1148-D131-CAF4-1D2F56C95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8486" y="4653928"/>
            <a:ext cx="1747305" cy="21237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39FAE16-5911-8272-99BB-3B71E16C0F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2B04A3-C394-47BB-28F2-20EB3B1A2751}"/>
              </a:ext>
            </a:extLst>
          </p:cNvPr>
          <p:cNvSpPr txBox="1"/>
          <p:nvPr/>
        </p:nvSpPr>
        <p:spPr>
          <a:xfrm>
            <a:off x="8821882" y="6550223"/>
            <a:ext cx="3370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Robbins and Kumar Basic Pathology, 11</a:t>
            </a:r>
            <a:r>
              <a:rPr lang="en-US" sz="1400" baseline="30000" dirty="0"/>
              <a:t>th</a:t>
            </a:r>
            <a:r>
              <a:rPr lang="en-US" sz="1400" dirty="0"/>
              <a:t> 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40AF1E-F4BE-EE76-73E9-8A13A8B9C6F2}"/>
              </a:ext>
            </a:extLst>
          </p:cNvPr>
          <p:cNvSpPr txBox="1"/>
          <p:nvPr/>
        </p:nvSpPr>
        <p:spPr>
          <a:xfrm>
            <a:off x="1706252" y="5769204"/>
            <a:ext cx="1962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Inset: Auer rods (arrow)</a:t>
            </a:r>
          </a:p>
        </p:txBody>
      </p:sp>
    </p:spTree>
    <p:extLst>
      <p:ext uri="{BB962C8B-B14F-4D97-AF65-F5344CB8AC3E}">
        <p14:creationId xmlns:p14="http://schemas.microsoft.com/office/powerpoint/2010/main" val="1100708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7BDA99D-0B11-BE48-8380-833E2CC6A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Features of Acute Leukemias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9BD3C78-1379-5D1A-0ECE-6711E4969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Aggressive; natural history of weeks to months</a:t>
            </a:r>
          </a:p>
          <a:p>
            <a:r>
              <a:rPr lang="en-US" dirty="0"/>
              <a:t>WBC: range from leukopenia to leukocytosis (&gt;100,000 cells/</a:t>
            </a:r>
            <a:r>
              <a:rPr lang="en-US" dirty="0" err="1"/>
              <a:t>ul</a:t>
            </a:r>
            <a:r>
              <a:rPr lang="en-US" dirty="0"/>
              <a:t>)</a:t>
            </a:r>
          </a:p>
          <a:p>
            <a:r>
              <a:rPr lang="en-US" dirty="0"/>
              <a:t>Signs/Symptoms (S/S): anemia, neutropenia, thrombocytopenia</a:t>
            </a:r>
          </a:p>
          <a:p>
            <a:r>
              <a:rPr lang="en-US" dirty="0"/>
              <a:t>Other S/S</a:t>
            </a:r>
          </a:p>
          <a:p>
            <a:pPr lvl="1"/>
            <a:r>
              <a:rPr lang="en-US" dirty="0"/>
              <a:t>Bone pain, lymphadenopathy (LAD), hepatosplenomegaly (HSM)</a:t>
            </a:r>
          </a:p>
          <a:p>
            <a:pPr lvl="1"/>
            <a:r>
              <a:rPr lang="en-US" dirty="0"/>
              <a:t>CNS symptoms (headache, vomiting, altered mental status, nerve palsies)</a:t>
            </a:r>
          </a:p>
          <a:p>
            <a:pPr lvl="1"/>
            <a:r>
              <a:rPr lang="en-US" dirty="0"/>
              <a:t>T-ALL: mediastinal mass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3A82EE-25BE-7F47-058C-B74337D31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124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AF069-81EF-D458-D5CE-BE8A17663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Myelodysplastic Syndromes (MDS)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4BF4A-E0CC-46AB-7B27-BA0DFA530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r>
              <a:rPr lang="en-US" dirty="0"/>
              <a:t>MDS: clonal stem cell disorders characterized by maturation defects resulting in ineffective hematopoiesis with high risk of transforming into AML</a:t>
            </a:r>
          </a:p>
          <a:p>
            <a:pPr lvl="1"/>
            <a:r>
              <a:rPr lang="en-US" dirty="0"/>
              <a:t>Hematopoietic cells can differentiate (unlike AML) but their differentiated forms are abnormal and dysplastic</a:t>
            </a:r>
          </a:p>
          <a:p>
            <a:pPr lvl="1"/>
            <a:r>
              <a:rPr lang="en-US" dirty="0"/>
              <a:t>BM: hypercellular or normocellular</a:t>
            </a:r>
          </a:p>
          <a:p>
            <a:pPr lvl="1"/>
            <a:r>
              <a:rPr lang="en-US" dirty="0"/>
              <a:t>Peripheral blood (CBC): </a:t>
            </a:r>
            <a:r>
              <a:rPr lang="en-US" dirty="0" err="1"/>
              <a:t>cytopenias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58E102-40CC-701E-3261-06B26D3EC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34052"/>
            <a:ext cx="2448267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732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843</Words>
  <Application>Microsoft Office PowerPoint</Application>
  <PresentationFormat>Widescreen</PresentationFormat>
  <Paragraphs>112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Neoplastic Proliferations of White Cells Part 1: Acute Leukemias, MDS, and MPN</vt:lpstr>
      <vt:lpstr>Overview</vt:lpstr>
      <vt:lpstr>PowerPoint Presentation</vt:lpstr>
      <vt:lpstr>Acute Leukemias</vt:lpstr>
      <vt:lpstr>AML vs B-ALL vs T-ALL</vt:lpstr>
      <vt:lpstr>Pathogenesis of Acute Leukemias</vt:lpstr>
      <vt:lpstr>PowerPoint Presentation</vt:lpstr>
      <vt:lpstr>Clinical Features of Acute Leukemias</vt:lpstr>
      <vt:lpstr>Myelodysplastic Syndromes (MDS)</vt:lpstr>
      <vt:lpstr>Morphology of MDS</vt:lpstr>
      <vt:lpstr>PowerPoint Presentation</vt:lpstr>
      <vt:lpstr>Clinical Features</vt:lpstr>
      <vt:lpstr>Myeloproliferative Neoplasms (MPN)</vt:lpstr>
      <vt:lpstr>Chronic Myeloid Leukemia (CML)</vt:lpstr>
      <vt:lpstr>PowerPoint Presentation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Neoplastic Proliferations of White Cells Part 1: Acute Leukemias, MDS, and MPN</dc:title>
  <dc:creator>Allison, David</dc:creator>
  <cp:lastModifiedBy>Allison, David</cp:lastModifiedBy>
  <cp:revision>20</cp:revision>
  <dcterms:created xsi:type="dcterms:W3CDTF">2023-10-11T20:44:30Z</dcterms:created>
  <dcterms:modified xsi:type="dcterms:W3CDTF">2023-11-13T20:53:03Z</dcterms:modified>
</cp:coreProperties>
</file>