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04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44" y="2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A879E4-067F-ED30-242A-0A986C0E24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A564EC1-6302-AB97-B844-3A722A07CB6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23AB0A-BC9D-1AF0-5DE1-478067129B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DE04-C447-42D1-BBEB-0979733CF17E}" type="datetimeFigureOut">
              <a:rPr lang="en-US" smtClean="0"/>
              <a:t>11/13/2023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9A63BE-4029-B90D-20F5-56ED1B74EE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5665FF-A98D-F168-760D-74CD05BA4E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6721A-1D78-46F2-8D59-86B48104E4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4203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81932E-6C58-A5CA-5F04-A40D041831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86569E8-2241-E23A-EC2E-BBE169C626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103808-9E76-430F-5B36-124BB55875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DE04-C447-42D1-BBEB-0979733CF17E}" type="datetimeFigureOut">
              <a:rPr lang="en-US" smtClean="0"/>
              <a:t>11/13/2023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E12ABD-2217-4447-4E72-FA0828063A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A230B4-2BCB-7029-6B6B-4BDB237A2F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6721A-1D78-46F2-8D59-86B48104E4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80387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496C335-4F36-50C5-9786-E11A1B662E3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11A006-3FF7-F817-59A6-9CAAE22497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6C17FE-FE7C-C93B-2561-9CA0831599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DE04-C447-42D1-BBEB-0979733CF17E}" type="datetimeFigureOut">
              <a:rPr lang="en-US" smtClean="0"/>
              <a:t>11/13/2023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4AAE45-C54A-B1DA-1DD7-F47C32FC59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BEADC5-CE5E-DA0F-ECA7-ACD6657339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6721A-1D78-46F2-8D59-86B48104E4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6746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0752F6-0E30-6E3C-AE62-9AE5EF7BC1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1FAD42-2BCE-41A8-0DD1-A71AE62733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63B181-4A65-7EC7-1CBB-78F6476ECB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DE04-C447-42D1-BBEB-0979733CF17E}" type="datetimeFigureOut">
              <a:rPr lang="en-US" smtClean="0"/>
              <a:t>11/13/2023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585C3F-C5DB-E139-69CC-A4F5014D8A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4FE76E-2506-4AD1-C0C3-924CE60FF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6721A-1D78-46F2-8D59-86B48104E4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4502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1FE789-64FF-C388-7CBC-0210D68F96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5D13E5-A2A3-62BF-8BC1-1A60C81243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D332B4-8667-6380-4012-8B84E992A0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DE04-C447-42D1-BBEB-0979733CF17E}" type="datetimeFigureOut">
              <a:rPr lang="en-US" smtClean="0"/>
              <a:t>11/13/2023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B28BE7-5FB6-3D62-E66A-32BA9147C1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747B47-99E6-D4C0-66F4-2EF8CF4C4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6721A-1D78-46F2-8D59-86B48104E4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0458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AEA820-6365-9F81-A427-5ACB73CB67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2C16A6-6CB5-FFFC-F0A9-90BD80F8F4C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99795E4-FFFE-C34D-4890-B127E234F9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155A82-CFD3-0940-6B0B-8F41B0A309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DE04-C447-42D1-BBEB-0979733CF17E}" type="datetimeFigureOut">
              <a:rPr lang="en-US" smtClean="0"/>
              <a:t>11/13/2023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3D8FDCA-C4C9-9810-C5AF-AA9741D197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A7907EE-7DDB-B428-EDA1-72A29C096A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6721A-1D78-46F2-8D59-86B48104E4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7901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83DA70-11DB-5474-23C4-A0ABADE85D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EFE69F-9410-6732-D1BE-FFC163036E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0EE5FAD-EB4F-9EEC-3A58-C45D0E332E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6E1E457-67E5-C18C-6457-80964613668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FE2F286-27A8-783D-8D5B-224B488D521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C85076C-D14F-8FD3-38B5-FEE8D23584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DE04-C447-42D1-BBEB-0979733CF17E}" type="datetimeFigureOut">
              <a:rPr lang="en-US" smtClean="0"/>
              <a:t>11/13/2023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19DFD68-AA8D-D14E-3F2B-6507602D4C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754A32-BC47-6A53-01BB-BCC9328461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6721A-1D78-46F2-8D59-86B48104E4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22291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01CEB7-B167-9E5B-FFA1-56A12E9328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7F5D7C5-193E-6F1B-2C79-6E200832F5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DE04-C447-42D1-BBEB-0979733CF17E}" type="datetimeFigureOut">
              <a:rPr lang="en-US" smtClean="0"/>
              <a:t>11/13/2023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D8FEB56-475E-B4D4-14C1-493FBF6B5D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7050AD2-059B-40FC-6614-3A546E575D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6721A-1D78-46F2-8D59-86B48104E4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07412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B2AD2ED-A507-EBAC-81C4-913CF80C3D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DE04-C447-42D1-BBEB-0979733CF17E}" type="datetimeFigureOut">
              <a:rPr lang="en-US" smtClean="0"/>
              <a:t>11/13/2023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C09B806-36DC-EB89-F099-4F5C24720A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E8BE63-7003-04C4-9B31-6B0477813F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6721A-1D78-46F2-8D59-86B48104E4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601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15B2DE-A4A0-19EA-1D4B-DD2602E82F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654B76-8E11-00CD-00AD-25088867DD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D6AE80-28AC-13F4-BC4C-E867717613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2BF0C4D-24DE-4848-C4F9-D478BCBAC2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DE04-C447-42D1-BBEB-0979733CF17E}" type="datetimeFigureOut">
              <a:rPr lang="en-US" smtClean="0"/>
              <a:t>11/13/2023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6C6E513-925A-34BA-14E7-6BC4D2FCD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1F957E-F467-2B7E-B95F-3293863CCB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6721A-1D78-46F2-8D59-86B48104E4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3636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A79C7B-A382-5F30-BBC2-AAA47C242D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43A0ACE-7184-FB25-609F-81AC7A64521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316426-BEF5-F479-1A8E-4480DA577D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766CC0-1891-191E-D6B2-ED421FEEDC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DE04-C447-42D1-BBEB-0979733CF17E}" type="datetimeFigureOut">
              <a:rPr lang="en-US" smtClean="0"/>
              <a:t>11/13/2023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509FB6A-F7F8-21BB-97E8-185B6AAE35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06AA612-E742-750A-89DE-8E24A26D70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6721A-1D78-46F2-8D59-86B48104E4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38226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6C8A78D-D211-9D61-AC73-149502C7F2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F0A9C1-D3DB-C43E-1194-849AAE93E7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F414D3-51A6-CF9D-F174-261C33CDB43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C2DE04-C447-42D1-BBEB-0979733CF17E}" type="datetimeFigureOut">
              <a:rPr lang="en-US" smtClean="0"/>
              <a:t>11/13/2023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F4CEBA-529B-A544-50CE-D406CA6858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EAACF6-2650-544D-C34A-C5A719122B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16721A-1D78-46F2-8D59-86B48104E4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6085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164023-29F2-E67D-37AC-787B671443A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sz="4900" dirty="0"/>
              <a:t>Neoplastic Proliferations of White Cells</a:t>
            </a:r>
            <a:br>
              <a:rPr lang="en-US" dirty="0"/>
            </a:br>
            <a:r>
              <a:rPr lang="en-US" sz="4000" dirty="0"/>
              <a:t>Part 2: Non-Hodgkin Lymphomas and Chronic Lymphoid Leukemias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A91174F-EE50-1BC1-D240-CDCC0B3360E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David Allison, DO</a:t>
            </a:r>
          </a:p>
          <a:p>
            <a:r>
              <a:rPr lang="en-US" dirty="0"/>
              <a:t>Assistant Professor of Clinical Pathology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6E81078-AEF0-A7C6-D807-0007F6ED31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334052"/>
            <a:ext cx="2448267" cy="523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0280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986A06F7-61D7-F14C-84F9-C1DF9F1ADC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Peripheral T-Cell Lymphomas (PTCL)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D542838-2152-CEE8-B57A-B4C262E70A02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Heterogeneous group of tumors</a:t>
            </a:r>
          </a:p>
          <a:p>
            <a:pPr lvl="1"/>
            <a:r>
              <a:rPr lang="en-US" dirty="0"/>
              <a:t>Several subtypes but many tumors are not classifiable</a:t>
            </a:r>
          </a:p>
          <a:p>
            <a:r>
              <a:rPr lang="en-US" dirty="0"/>
              <a:t>10% of adult NHLs</a:t>
            </a:r>
          </a:p>
          <a:p>
            <a:r>
              <a:rPr lang="en-US" dirty="0"/>
              <a:t>Generally aggressive tumors with poor prognosis</a:t>
            </a:r>
          </a:p>
          <a:p>
            <a:r>
              <a:rPr lang="en-US" dirty="0"/>
              <a:t>CD2+, CD3+, CD5+</a:t>
            </a:r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DEAA952F-5597-9A13-DC83-EC8FB008279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72200" y="1825625"/>
            <a:ext cx="6019800" cy="3992956"/>
          </a:xfr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467423A-B3A5-AC38-F913-4F45665575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334052"/>
            <a:ext cx="2448267" cy="52394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8048648-FC46-C5BC-BB8E-7BA53802395C}"/>
              </a:ext>
            </a:extLst>
          </p:cNvPr>
          <p:cNvSpPr txBox="1"/>
          <p:nvPr/>
        </p:nvSpPr>
        <p:spPr>
          <a:xfrm>
            <a:off x="7950200" y="6550223"/>
            <a:ext cx="4241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Robbins and </a:t>
            </a:r>
            <a:r>
              <a:rPr lang="en-US" sz="1400" dirty="0" err="1"/>
              <a:t>Cotran</a:t>
            </a:r>
            <a:r>
              <a:rPr lang="en-US" sz="1400" dirty="0"/>
              <a:t> Pathologic Basis of Disease, 10</a:t>
            </a:r>
            <a:r>
              <a:rPr lang="en-US" sz="1400" baseline="30000" dirty="0"/>
              <a:t>th</a:t>
            </a:r>
            <a:r>
              <a:rPr lang="en-US" sz="1400" dirty="0"/>
              <a:t> ed</a:t>
            </a:r>
          </a:p>
        </p:txBody>
      </p:sp>
    </p:spTree>
    <p:extLst>
      <p:ext uri="{BB962C8B-B14F-4D97-AF65-F5344CB8AC3E}">
        <p14:creationId xmlns:p14="http://schemas.microsoft.com/office/powerpoint/2010/main" val="11392900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1A30D57-0C6E-2093-E56E-B368EE2B66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C41054A-A02D-DF42-BBC7-96F381A434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Non-Hodgkin Lymphomas</a:t>
            </a:r>
          </a:p>
          <a:p>
            <a:pPr lvl="1"/>
            <a:r>
              <a:rPr lang="en-US" dirty="0"/>
              <a:t>B-cells versus T-cells</a:t>
            </a:r>
          </a:p>
          <a:p>
            <a:pPr lvl="1"/>
            <a:r>
              <a:rPr lang="en-US" dirty="0"/>
              <a:t>Some indolent but hard to treat (FL, SLL/CLL)</a:t>
            </a:r>
          </a:p>
          <a:p>
            <a:pPr lvl="1"/>
            <a:r>
              <a:rPr lang="en-US" dirty="0"/>
              <a:t>Some aggressive but </a:t>
            </a:r>
            <a:r>
              <a:rPr lang="en-US" dirty="0" err="1"/>
              <a:t>chemosensitive</a:t>
            </a:r>
            <a:r>
              <a:rPr lang="en-US" dirty="0"/>
              <a:t> (DLBCL)</a:t>
            </a:r>
          </a:p>
          <a:p>
            <a:pPr lvl="1"/>
            <a:r>
              <a:rPr lang="en-US" dirty="0"/>
              <a:t>Some aggressive and hard to treat (PTCL)</a:t>
            </a:r>
          </a:p>
          <a:p>
            <a:pPr lvl="1"/>
            <a:r>
              <a:rPr lang="en-US" dirty="0"/>
              <a:t>Cytogenetic abnormalities can be diagnostic</a:t>
            </a:r>
          </a:p>
          <a:p>
            <a:pPr lvl="1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AD3081C-D2F8-6804-D79C-CDF05004D2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334052"/>
            <a:ext cx="2448267" cy="523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8601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C28BC2-92F3-2C5A-71C1-04C49ED735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1989D6-4D06-BE0A-D9D7-E5AD61EEE2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Part 1: Acute leukemias, MDS, MPN</a:t>
            </a:r>
          </a:p>
          <a:p>
            <a:r>
              <a:rPr lang="en-US" dirty="0"/>
              <a:t>Part 2: Non-Hodgkin Lymphomas and Chronic Lymphoid Leukemias</a:t>
            </a:r>
          </a:p>
          <a:p>
            <a:r>
              <a:rPr lang="en-US" dirty="0"/>
              <a:t>Part 3: Hodgkin Lymphoma</a:t>
            </a:r>
          </a:p>
          <a:p>
            <a:r>
              <a:rPr lang="en-US" dirty="0"/>
              <a:t>Part 4: Plasma Cell Neoplasms and Related Entities</a:t>
            </a:r>
          </a:p>
          <a:p>
            <a:endParaRPr lang="en-US" dirty="0"/>
          </a:p>
          <a:p>
            <a:r>
              <a:rPr lang="en-US" dirty="0"/>
              <a:t>Robbins and Kumar Basic Pathology, Eleventh edition</a:t>
            </a:r>
          </a:p>
          <a:p>
            <a:pPr lvl="1"/>
            <a:r>
              <a:rPr lang="en-US" dirty="0"/>
              <a:t>Ch 10: Hematopoietic and Lymphoid Systems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B708236-4C6F-8ADA-FC12-C0F0092A3D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334052"/>
            <a:ext cx="2448267" cy="523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11344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AADCFE-7E5B-4475-6F56-1E82CBA60A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Non-Hodgkin Lymphomas (NHL) and Chronic Lymphoid Leukemias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C26E54-B48A-ED27-1FE7-87EDBDE44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1353800" cy="4351338"/>
          </a:xfrm>
        </p:spPr>
        <p:txBody>
          <a:bodyPr/>
          <a:lstStyle/>
          <a:p>
            <a:r>
              <a:rPr lang="en-US" dirty="0"/>
              <a:t>Lymphoid tumor cells resemble stages of </a:t>
            </a:r>
            <a:r>
              <a:rPr lang="en-US" u="sng" dirty="0"/>
              <a:t>mature</a:t>
            </a:r>
            <a:r>
              <a:rPr lang="en-US" dirty="0"/>
              <a:t> lymphocyte differentiation</a:t>
            </a:r>
          </a:p>
          <a:p>
            <a:r>
              <a:rPr lang="en-US" dirty="0"/>
              <a:t>Lymphoma: lymphoid tumors producing masses of lymph nodes (lymphadenopathy; LAD) or other tissues</a:t>
            </a:r>
          </a:p>
          <a:p>
            <a:r>
              <a:rPr lang="en-US" dirty="0"/>
              <a:t>Leukemia: tumor cells primarily in the peripheral blood or BM, but may also have LAD</a:t>
            </a:r>
          </a:p>
          <a:p>
            <a:r>
              <a:rPr lang="en-US" dirty="0"/>
              <a:t>There is clinical overlap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E9696FC-BEE5-1547-628F-83A5CD51E9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334052"/>
            <a:ext cx="2448267" cy="523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77819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4783F-B2E3-5395-227A-166C98D2D3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Chronic Lymphocytic Leukemia (CLL) / Small Lymphocytic Lymphoma (SLL)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EAAAB6-3B7E-CF2A-C6D9-9C3E012435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Indolent, slow-progressing lymphoid tumor involving LNs +/- peripheral blood lymphocytosis</a:t>
            </a:r>
          </a:p>
          <a:p>
            <a:r>
              <a:rPr lang="en-US" dirty="0"/>
              <a:t>CLL: the most common leukemia of adults in the western world</a:t>
            </a:r>
          </a:p>
          <a:p>
            <a:pPr lvl="1"/>
            <a:r>
              <a:rPr lang="en-US" dirty="0"/>
              <a:t>&gt;5,000 lymphocytes/</a:t>
            </a:r>
            <a:r>
              <a:rPr lang="en-US" dirty="0" err="1"/>
              <a:t>ul</a:t>
            </a:r>
            <a:r>
              <a:rPr lang="en-US" dirty="0"/>
              <a:t> on CBC</a:t>
            </a:r>
          </a:p>
          <a:p>
            <a:pPr lvl="1"/>
            <a:r>
              <a:rPr lang="en-US" dirty="0"/>
              <a:t>“Smudge cells” on peripheral smear</a:t>
            </a:r>
          </a:p>
          <a:p>
            <a:r>
              <a:rPr lang="en-US" dirty="0"/>
              <a:t>SLL: rare; only 4% of NHL</a:t>
            </a:r>
          </a:p>
          <a:p>
            <a:pPr lvl="1"/>
            <a:r>
              <a:rPr lang="en-US" dirty="0"/>
              <a:t>Predominately LAD; &lt;5,000 lymphocytes/</a:t>
            </a:r>
            <a:r>
              <a:rPr lang="en-US" dirty="0" err="1"/>
              <a:t>ul</a:t>
            </a:r>
            <a:r>
              <a:rPr lang="en-US" dirty="0"/>
              <a:t> on CBC</a:t>
            </a:r>
          </a:p>
          <a:p>
            <a:r>
              <a:rPr lang="en-US" dirty="0"/>
              <a:t>Richter transformation </a:t>
            </a:r>
            <a:r>
              <a:rPr lang="en-US" dirty="0">
                <a:sym typeface="Wingdings" panose="05000000000000000000" pitchFamily="2" charset="2"/>
              </a:rPr>
              <a:t> when CLL/SLL transforms into a more aggressive large B-cell lymphoma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7B187A8-1CBA-C05A-F3C7-F5FE58097E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334052"/>
            <a:ext cx="2448267" cy="523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7905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333D8CB-D211-A083-C17B-DFC9C002B1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10400" y="365125"/>
            <a:ext cx="4343400" cy="1325563"/>
          </a:xfrm>
        </p:spPr>
        <p:txBody>
          <a:bodyPr/>
          <a:lstStyle/>
          <a:p>
            <a:r>
              <a:rPr lang="en-US" dirty="0"/>
              <a:t>SLL – lymph node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B5B138CA-8CFB-A172-A00D-EF1531A79FA5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6668228" cy="4089400"/>
          </a:xfrm>
        </p:spPr>
      </p:pic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5A53938-963B-E808-8671-E44ED8B5A5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010400" y="1825625"/>
            <a:ext cx="4343400" cy="4351338"/>
          </a:xfrm>
        </p:spPr>
        <p:txBody>
          <a:bodyPr/>
          <a:lstStyle/>
          <a:p>
            <a:r>
              <a:rPr lang="en-US" dirty="0"/>
              <a:t>Low power microscopy (A)</a:t>
            </a:r>
          </a:p>
          <a:p>
            <a:pPr lvl="1"/>
            <a:r>
              <a:rPr lang="en-US" dirty="0"/>
              <a:t>Diffuse effacement of nodal architecture</a:t>
            </a:r>
          </a:p>
          <a:p>
            <a:pPr lvl="1"/>
            <a:r>
              <a:rPr lang="en-US" dirty="0"/>
              <a:t>Note the lack of follicles</a:t>
            </a:r>
          </a:p>
          <a:p>
            <a:r>
              <a:rPr lang="en-US" dirty="0"/>
              <a:t>High power (B)</a:t>
            </a:r>
          </a:p>
          <a:p>
            <a:pPr lvl="1"/>
            <a:r>
              <a:rPr lang="en-US" dirty="0"/>
              <a:t>Tumor cells are small, mature lymphocytes</a:t>
            </a:r>
          </a:p>
          <a:p>
            <a:pPr lvl="1"/>
            <a:r>
              <a:rPr lang="en-US" dirty="0"/>
              <a:t>Arrow: a prolymphocyte, slightly larger, with a nucleolus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0C0C47-D3ED-FFAB-B800-1FF79A66F6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6632" y="3225800"/>
            <a:ext cx="4051596" cy="295116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9DED9C4-92E7-0E3A-1C23-294B726CD6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334052"/>
            <a:ext cx="2448267" cy="52394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F809A6B5-9285-F4E6-5503-6F12F1336125}"/>
              </a:ext>
            </a:extLst>
          </p:cNvPr>
          <p:cNvSpPr txBox="1"/>
          <p:nvPr/>
        </p:nvSpPr>
        <p:spPr>
          <a:xfrm>
            <a:off x="8821882" y="6550223"/>
            <a:ext cx="33701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Robbins and Kumar Basic Pathology, 11</a:t>
            </a:r>
            <a:r>
              <a:rPr lang="en-US" sz="1400" baseline="30000" dirty="0"/>
              <a:t>th</a:t>
            </a:r>
            <a:r>
              <a:rPr lang="en-US" sz="1400" dirty="0"/>
              <a:t> ed</a:t>
            </a:r>
          </a:p>
        </p:txBody>
      </p:sp>
    </p:spTree>
    <p:extLst>
      <p:ext uri="{BB962C8B-B14F-4D97-AF65-F5344CB8AC3E}">
        <p14:creationId xmlns:p14="http://schemas.microsoft.com/office/powerpoint/2010/main" val="30663542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F9F5B0-8362-FD56-2CE7-203CAD8DE6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4406900" cy="1325563"/>
          </a:xfrm>
        </p:spPr>
        <p:txBody>
          <a:bodyPr/>
          <a:lstStyle/>
          <a:p>
            <a:r>
              <a:rPr lang="en-US" dirty="0"/>
              <a:t>CLL – blood smear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172B50-15B7-669F-A9D3-CEF126BB31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4406900" cy="4351338"/>
          </a:xfrm>
        </p:spPr>
        <p:txBody>
          <a:bodyPr/>
          <a:lstStyle/>
          <a:p>
            <a:r>
              <a:rPr lang="en-US" dirty="0"/>
              <a:t>ALC &gt;5,000 lymphocytes/</a:t>
            </a:r>
            <a:r>
              <a:rPr lang="en-US" dirty="0" err="1"/>
              <a:t>ul</a:t>
            </a:r>
            <a:endParaRPr lang="en-US" dirty="0"/>
          </a:p>
          <a:p>
            <a:r>
              <a:rPr lang="en-US" dirty="0"/>
              <a:t>Small, mature lymphocytes</a:t>
            </a:r>
          </a:p>
          <a:p>
            <a:r>
              <a:rPr lang="en-US" dirty="0"/>
              <a:t>“Smudge cells” (arrow)</a:t>
            </a:r>
          </a:p>
          <a:p>
            <a:r>
              <a:rPr lang="en-US" dirty="0"/>
              <a:t>CD19+, C20+, CD23+, CD5+</a:t>
            </a:r>
          </a:p>
          <a:p>
            <a:pPr lvl="1"/>
            <a:r>
              <a:rPr lang="en-US" dirty="0"/>
              <a:t>same for SLL</a:t>
            </a:r>
          </a:p>
          <a:p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8E30077B-4980-CBDA-5BBB-0FEAD76B8E6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560992" y="1825625"/>
            <a:ext cx="6631008" cy="4351338"/>
          </a:xfrm>
        </p:spPr>
      </p:pic>
      <p:sp>
        <p:nvSpPr>
          <p:cNvPr id="7" name="Arrow: Right 6">
            <a:extLst>
              <a:ext uri="{FF2B5EF4-FFF2-40B4-BE49-F238E27FC236}">
                <a16:creationId xmlns:a16="http://schemas.microsoft.com/office/drawing/2014/main" id="{C2594545-E8A1-F68C-0F38-F53AE51DF662}"/>
              </a:ext>
            </a:extLst>
          </p:cNvPr>
          <p:cNvSpPr/>
          <p:nvPr/>
        </p:nvSpPr>
        <p:spPr>
          <a:xfrm>
            <a:off x="10633752" y="5650786"/>
            <a:ext cx="498805" cy="454257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325ED00-28D4-07F5-741B-E2663DB03F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334052"/>
            <a:ext cx="2448267" cy="52394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DB69FC5-9320-C839-623A-982C2CD7A6C9}"/>
              </a:ext>
            </a:extLst>
          </p:cNvPr>
          <p:cNvSpPr txBox="1"/>
          <p:nvPr/>
        </p:nvSpPr>
        <p:spPr>
          <a:xfrm>
            <a:off x="8743308" y="6550223"/>
            <a:ext cx="34486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Robbins and </a:t>
            </a:r>
            <a:r>
              <a:rPr lang="en-US" sz="1400" dirty="0" err="1"/>
              <a:t>Cotran</a:t>
            </a:r>
            <a:r>
              <a:rPr lang="en-US" sz="1400" dirty="0"/>
              <a:t> Atlas of Pathology, 4</a:t>
            </a:r>
            <a:r>
              <a:rPr lang="en-US" sz="1400" baseline="30000" dirty="0"/>
              <a:t>th</a:t>
            </a:r>
            <a:r>
              <a:rPr lang="en-US" sz="1400" dirty="0"/>
              <a:t> Ed</a:t>
            </a:r>
          </a:p>
        </p:txBody>
      </p:sp>
    </p:spTree>
    <p:extLst>
      <p:ext uri="{BB962C8B-B14F-4D97-AF65-F5344CB8AC3E}">
        <p14:creationId xmlns:p14="http://schemas.microsoft.com/office/powerpoint/2010/main" val="31738198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337E193-75DA-CDF1-EDAE-4398244E1E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Follicular Lymphoma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08A1063-55D4-C2EA-F392-1D3BE7AA5244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Common, indolent B-cell lymphoma in the US</a:t>
            </a:r>
          </a:p>
          <a:p>
            <a:r>
              <a:rPr lang="en-US" dirty="0"/>
              <a:t>Generalized LAD, marrow often involved</a:t>
            </a:r>
          </a:p>
          <a:p>
            <a:r>
              <a:rPr lang="en-US" dirty="0"/>
              <a:t>t(14;18) translocation</a:t>
            </a:r>
            <a:endParaRPr lang="en-US" dirty="0">
              <a:sym typeface="Wingdings" panose="05000000000000000000" pitchFamily="2" charset="2"/>
            </a:endParaRPr>
          </a:p>
          <a:p>
            <a:r>
              <a:rPr lang="en-US" dirty="0"/>
              <a:t>Crowded neoplastic follicles give a nodular low-power appearance</a:t>
            </a:r>
          </a:p>
          <a:p>
            <a:r>
              <a:rPr lang="en-US" dirty="0"/>
              <a:t>CD20+, CD10+</a:t>
            </a:r>
          </a:p>
          <a:p>
            <a:r>
              <a:rPr lang="en-US" dirty="0">
                <a:sym typeface="Wingdings" panose="05000000000000000000" pitchFamily="2" charset="2"/>
              </a:rPr>
              <a:t>May transform to large B-cell lymphoma</a:t>
            </a:r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915008C8-A658-7AFD-DC3D-3784D4E535A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72199" y="1690688"/>
            <a:ext cx="6034661" cy="4048863"/>
          </a:xfr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0831EE7-5713-0448-B0CB-82352AE66E2F}"/>
              </a:ext>
            </a:extLst>
          </p:cNvPr>
          <p:cNvSpPr txBox="1"/>
          <p:nvPr/>
        </p:nvSpPr>
        <p:spPr>
          <a:xfrm>
            <a:off x="8743308" y="6550223"/>
            <a:ext cx="34486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Robbins and </a:t>
            </a:r>
            <a:r>
              <a:rPr lang="en-US" sz="1400" dirty="0" err="1"/>
              <a:t>Cotran</a:t>
            </a:r>
            <a:r>
              <a:rPr lang="en-US" sz="1400" dirty="0"/>
              <a:t> Atlas of Pathology, 4</a:t>
            </a:r>
            <a:r>
              <a:rPr lang="en-US" sz="1400" baseline="30000" dirty="0"/>
              <a:t>th</a:t>
            </a:r>
            <a:r>
              <a:rPr lang="en-US" sz="1400" dirty="0"/>
              <a:t> Ed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B172710-C0B3-5CCB-5256-B48309A086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334052"/>
            <a:ext cx="2448267" cy="523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2876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CFB424-8E29-092B-5268-DC3329934E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Diffuse Large B-Cell Lymphoma (DLBCL)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1E934C-DEC6-84DC-D6A6-883D6B56D376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Common, aggressive lymphoma</a:t>
            </a:r>
          </a:p>
          <a:p>
            <a:r>
              <a:rPr lang="en-US" dirty="0"/>
              <a:t>Rapidly growing mass or masses</a:t>
            </a:r>
          </a:p>
          <a:p>
            <a:pPr lvl="1"/>
            <a:r>
              <a:rPr lang="en-US" dirty="0"/>
              <a:t>LN’s, GI tract, other sites</a:t>
            </a:r>
          </a:p>
          <a:p>
            <a:r>
              <a:rPr lang="en-US" dirty="0"/>
              <a:t>Rapidly fatal, however, very responsive to treatment</a:t>
            </a:r>
          </a:p>
          <a:p>
            <a:r>
              <a:rPr lang="en-US" dirty="0"/>
              <a:t>Microscopy: large cells (3-4x a mature lymphocyte), open chromatin, prominent nucleoli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C33DDCA5-7D97-E92F-D57E-0234F0C46FF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72200" y="1825625"/>
            <a:ext cx="6019800" cy="3929043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A1B4CDF-6D3A-2B9F-9C35-8BC014A9A529}"/>
              </a:ext>
            </a:extLst>
          </p:cNvPr>
          <p:cNvSpPr txBox="1"/>
          <p:nvPr/>
        </p:nvSpPr>
        <p:spPr>
          <a:xfrm>
            <a:off x="8821882" y="6550223"/>
            <a:ext cx="33701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Robbins and Kumar Basic Pathology, 11</a:t>
            </a:r>
            <a:r>
              <a:rPr lang="en-US" sz="1400" baseline="30000" dirty="0"/>
              <a:t>th</a:t>
            </a:r>
            <a:r>
              <a:rPr lang="en-US" sz="1400" dirty="0"/>
              <a:t> ed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43AD6D9-F923-6FEE-9339-4711FADF1A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334052"/>
            <a:ext cx="2448267" cy="523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1516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8CEB02-C84C-B4F6-3FA6-49CC9F8382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Burkitt Lymphoma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E54CC50-E899-2FDB-DE95-3249C8FAF997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Highly associated with translocations of </a:t>
            </a:r>
            <a:r>
              <a:rPr lang="en-US" i="1" dirty="0"/>
              <a:t>MYC</a:t>
            </a:r>
            <a:r>
              <a:rPr lang="en-US" dirty="0"/>
              <a:t> on chromosome 8</a:t>
            </a:r>
          </a:p>
          <a:p>
            <a:pPr lvl="1"/>
            <a:r>
              <a:rPr lang="en-US" dirty="0"/>
              <a:t>t(8;14), others involving 8</a:t>
            </a:r>
          </a:p>
          <a:p>
            <a:r>
              <a:rPr lang="en-US" dirty="0"/>
              <a:t>Rapid growing tumor of children and adolescents</a:t>
            </a:r>
          </a:p>
          <a:p>
            <a:r>
              <a:rPr lang="en-US" dirty="0" err="1"/>
              <a:t>Extranodal</a:t>
            </a:r>
            <a:r>
              <a:rPr lang="en-US" dirty="0"/>
              <a:t> sites: abdomen, retroperitoneum, ovaries</a:t>
            </a:r>
          </a:p>
          <a:p>
            <a:r>
              <a:rPr lang="en-US" dirty="0"/>
              <a:t>CD20+, CD10+</a:t>
            </a:r>
          </a:p>
          <a:p>
            <a:r>
              <a:rPr lang="en-US" dirty="0"/>
              <a:t>“Starry sky”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FC39D132-6567-5A74-D73C-6092215BCB12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0" y="1825625"/>
            <a:ext cx="6019800" cy="396776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B933A34-43AB-BBAB-DD45-F3AA398AF5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334052"/>
            <a:ext cx="2448267" cy="52394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BC7CFD5-CD46-58C2-5F43-D42481354A1E}"/>
              </a:ext>
            </a:extLst>
          </p:cNvPr>
          <p:cNvSpPr txBox="1"/>
          <p:nvPr/>
        </p:nvSpPr>
        <p:spPr>
          <a:xfrm>
            <a:off x="8821882" y="6550223"/>
            <a:ext cx="33701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Robbins and Kumar Basic Pathology, 11</a:t>
            </a:r>
            <a:r>
              <a:rPr lang="en-US" sz="1400" baseline="30000" dirty="0"/>
              <a:t>th</a:t>
            </a:r>
            <a:r>
              <a:rPr lang="en-US" sz="1400" dirty="0"/>
              <a:t> ed</a:t>
            </a:r>
          </a:p>
        </p:txBody>
      </p:sp>
    </p:spTree>
    <p:extLst>
      <p:ext uri="{BB962C8B-B14F-4D97-AF65-F5344CB8AC3E}">
        <p14:creationId xmlns:p14="http://schemas.microsoft.com/office/powerpoint/2010/main" val="40046455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541</Words>
  <Application>Microsoft Office PowerPoint</Application>
  <PresentationFormat>Widescreen</PresentationFormat>
  <Paragraphs>76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Neoplastic Proliferations of White Cells Part 2: Non-Hodgkin Lymphomas and Chronic Lymphoid Leukemias</vt:lpstr>
      <vt:lpstr>Overview</vt:lpstr>
      <vt:lpstr>Non-Hodgkin Lymphomas (NHL) and Chronic Lymphoid Leukemias</vt:lpstr>
      <vt:lpstr>Chronic Lymphocytic Leukemia (CLL) / Small Lymphocytic Lymphoma (SLL)</vt:lpstr>
      <vt:lpstr>SLL – lymph node</vt:lpstr>
      <vt:lpstr>CLL – blood smear</vt:lpstr>
      <vt:lpstr>Follicular Lymphoma</vt:lpstr>
      <vt:lpstr>Diffuse Large B-Cell Lymphoma (DLBCL)</vt:lpstr>
      <vt:lpstr>Burkitt Lymphoma</vt:lpstr>
      <vt:lpstr>Peripheral T-Cell Lymphomas (PTCL)</vt:lpstr>
      <vt:lpstr>Summary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Allison, David</dc:creator>
  <cp:lastModifiedBy>Allison, David</cp:lastModifiedBy>
  <cp:revision>10</cp:revision>
  <dcterms:created xsi:type="dcterms:W3CDTF">2023-10-12T20:36:41Z</dcterms:created>
  <dcterms:modified xsi:type="dcterms:W3CDTF">2023-11-13T20:54:34Z</dcterms:modified>
</cp:coreProperties>
</file>