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2" r:id="rId3"/>
    <p:sldId id="263" r:id="rId4"/>
    <p:sldId id="266" r:id="rId5"/>
  </p:sldIdLst>
  <p:sldSz cx="14401800" cy="19802475"/>
  <p:notesSz cx="6769100" cy="9906000"/>
  <p:defaultTextStyle>
    <a:defPPr>
      <a:defRPr lang="ja-JP"/>
    </a:defPPr>
    <a:lvl1pPr marL="0" algn="l" defTabSz="2057400" rtl="0" eaLnBrk="1" latinLnBrk="0" hangingPunct="1">
      <a:defRPr kumimoji="1" sz="4100" kern="1200">
        <a:solidFill>
          <a:schemeClr val="tx1"/>
        </a:solidFill>
        <a:latin typeface="+mn-lt"/>
        <a:ea typeface="+mn-ea"/>
        <a:cs typeface="+mn-cs"/>
      </a:defRPr>
    </a:lvl1pPr>
    <a:lvl2pPr marL="1028700" algn="l" defTabSz="2057400" rtl="0" eaLnBrk="1" latinLnBrk="0" hangingPunct="1">
      <a:defRPr kumimoji="1" sz="4100" kern="1200">
        <a:solidFill>
          <a:schemeClr val="tx1"/>
        </a:solidFill>
        <a:latin typeface="+mn-lt"/>
        <a:ea typeface="+mn-ea"/>
        <a:cs typeface="+mn-cs"/>
      </a:defRPr>
    </a:lvl2pPr>
    <a:lvl3pPr marL="2057400" algn="l" defTabSz="2057400" rtl="0" eaLnBrk="1" latinLnBrk="0" hangingPunct="1">
      <a:defRPr kumimoji="1" sz="4100" kern="1200">
        <a:solidFill>
          <a:schemeClr val="tx1"/>
        </a:solidFill>
        <a:latin typeface="+mn-lt"/>
        <a:ea typeface="+mn-ea"/>
        <a:cs typeface="+mn-cs"/>
      </a:defRPr>
    </a:lvl3pPr>
    <a:lvl4pPr marL="3086100" algn="l" defTabSz="2057400" rtl="0" eaLnBrk="1" latinLnBrk="0" hangingPunct="1">
      <a:defRPr kumimoji="1" sz="4100" kern="1200">
        <a:solidFill>
          <a:schemeClr val="tx1"/>
        </a:solidFill>
        <a:latin typeface="+mn-lt"/>
        <a:ea typeface="+mn-ea"/>
        <a:cs typeface="+mn-cs"/>
      </a:defRPr>
    </a:lvl4pPr>
    <a:lvl5pPr marL="4114800" algn="l" defTabSz="2057400" rtl="0" eaLnBrk="1" latinLnBrk="0" hangingPunct="1">
      <a:defRPr kumimoji="1" sz="4100" kern="1200">
        <a:solidFill>
          <a:schemeClr val="tx1"/>
        </a:solidFill>
        <a:latin typeface="+mn-lt"/>
        <a:ea typeface="+mn-ea"/>
        <a:cs typeface="+mn-cs"/>
      </a:defRPr>
    </a:lvl5pPr>
    <a:lvl6pPr marL="5143500" algn="l" defTabSz="2057400" rtl="0" eaLnBrk="1" latinLnBrk="0" hangingPunct="1">
      <a:defRPr kumimoji="1" sz="4100" kern="1200">
        <a:solidFill>
          <a:schemeClr val="tx1"/>
        </a:solidFill>
        <a:latin typeface="+mn-lt"/>
        <a:ea typeface="+mn-ea"/>
        <a:cs typeface="+mn-cs"/>
      </a:defRPr>
    </a:lvl6pPr>
    <a:lvl7pPr marL="6172200" algn="l" defTabSz="2057400" rtl="0" eaLnBrk="1" latinLnBrk="0" hangingPunct="1">
      <a:defRPr kumimoji="1" sz="4100" kern="1200">
        <a:solidFill>
          <a:schemeClr val="tx1"/>
        </a:solidFill>
        <a:latin typeface="+mn-lt"/>
        <a:ea typeface="+mn-ea"/>
        <a:cs typeface="+mn-cs"/>
      </a:defRPr>
    </a:lvl7pPr>
    <a:lvl8pPr marL="7200900" algn="l" defTabSz="2057400" rtl="0" eaLnBrk="1" latinLnBrk="0" hangingPunct="1">
      <a:defRPr kumimoji="1" sz="4100" kern="1200">
        <a:solidFill>
          <a:schemeClr val="tx1"/>
        </a:solidFill>
        <a:latin typeface="+mn-lt"/>
        <a:ea typeface="+mn-ea"/>
        <a:cs typeface="+mn-cs"/>
      </a:defRPr>
    </a:lvl8pPr>
    <a:lvl9pPr marL="8229600" algn="l" defTabSz="2057400" rtl="0" eaLnBrk="1" latinLnBrk="0" hangingPunct="1">
      <a:defRPr kumimoji="1" sz="4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37">
          <p15:clr>
            <a:srgbClr val="A4A3A4"/>
          </p15:clr>
        </p15:guide>
        <p15:guide id="2" pos="4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42" y="-1092"/>
      </p:cViewPr>
      <p:guideLst>
        <p:guide orient="horz" pos="6237"/>
        <p:guide pos="4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28009;&#24535;\Desktop\&#35542;&#25991;\&#23665;&#23822;&#12373;&#12435;&#35542;&#25991;&#36039;&#26009;\b-catenin\Histochem.%20Cell%20Biol\HaCaT%20HeLa%20Growth%20Curv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hota\data\&#30740;&#31350;&#38306;&#36899;\&#12459;&#12486;&#12491;&#12531;\&#12523;&#12471;&#12501;&#12455;&#12521;&#12540;&#12476;&#12450;&#12483;&#12475;&#12452;\&#12523;&#12471;&#12501;&#12455;&#12521;&#12540;&#12476;&#12450;&#12483;&#12475;&#12452;_&#37325;&#35201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28009;&#24535;\Desktop\HaCaT\Eo%20Ea%20Na&#12288;&#23450;&#37327;PC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347112860892382E-2"/>
          <c:y val="3.9946951075560011E-2"/>
          <c:w val="0.87762510936133065"/>
          <c:h val="0.86908303128775566"/>
        </c:manualLayout>
      </c:layout>
      <c:lineChart>
        <c:grouping val="standard"/>
        <c:varyColors val="0"/>
        <c:ser>
          <c:idx val="0"/>
          <c:order val="0"/>
          <c:tx>
            <c:v>HeLa</c:v>
          </c:tx>
          <c:spPr>
            <a:ln w="38100">
              <a:solidFill>
                <a:srgbClr val="002060"/>
              </a:solidFill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Sheet1!$C$15:$H$15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0.25289984842489199</c:v>
                  </c:pt>
                  <c:pt idx="2">
                    <c:v>0.27112420278044741</c:v>
                  </c:pt>
                  <c:pt idx="3">
                    <c:v>0.91787798753429561</c:v>
                  </c:pt>
                  <c:pt idx="4">
                    <c:v>2.177728174038267</c:v>
                  </c:pt>
                  <c:pt idx="5">
                    <c:v>3.2180480626201478</c:v>
                  </c:pt>
                </c:numCache>
              </c:numRef>
            </c:plus>
            <c:minus>
              <c:numRef>
                <c:f>Sheet1!$C$15:$H$15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0.25289984842489199</c:v>
                  </c:pt>
                  <c:pt idx="2">
                    <c:v>0.27112420278044741</c:v>
                  </c:pt>
                  <c:pt idx="3">
                    <c:v>0.91787798753429561</c:v>
                  </c:pt>
                  <c:pt idx="4">
                    <c:v>2.177728174038267</c:v>
                  </c:pt>
                  <c:pt idx="5">
                    <c:v>3.2180480626201478</c:v>
                  </c:pt>
                </c:numCache>
              </c:numRef>
            </c:minus>
          </c:errBars>
          <c:cat>
            <c:strRef>
              <c:f>Sheet1!$C$9:$H$9</c:f>
              <c:strCache>
                <c:ptCount val="6"/>
                <c:pt idx="0">
                  <c:v>0 hr</c:v>
                </c:pt>
                <c:pt idx="1">
                  <c:v>24 hr</c:v>
                </c:pt>
                <c:pt idx="2">
                  <c:v>48 hr</c:v>
                </c:pt>
                <c:pt idx="3">
                  <c:v>72 hr</c:v>
                </c:pt>
                <c:pt idx="4">
                  <c:v>96 hr</c:v>
                </c:pt>
                <c:pt idx="5">
                  <c:v>120 hr</c:v>
                </c:pt>
              </c:strCache>
            </c:strRef>
          </c:cat>
          <c:val>
            <c:numRef>
              <c:f>Sheet1!$C$13:$H$13</c:f>
              <c:numCache>
                <c:formatCode>General</c:formatCode>
                <c:ptCount val="6"/>
                <c:pt idx="0">
                  <c:v>1</c:v>
                </c:pt>
                <c:pt idx="1">
                  <c:v>1.723333333333334</c:v>
                </c:pt>
                <c:pt idx="2">
                  <c:v>5.0166666666666684</c:v>
                </c:pt>
                <c:pt idx="3">
                  <c:v>12.1</c:v>
                </c:pt>
                <c:pt idx="4">
                  <c:v>28.5</c:v>
                </c:pt>
                <c:pt idx="5">
                  <c:v>56.43333333333333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Sheet1!$B$17</c:f>
              <c:strCache>
                <c:ptCount val="1"/>
                <c:pt idx="0">
                  <c:v>HaCaT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Sheet1!$C$23:$H$23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7.0262009649596946E-2</c:v>
                  </c:pt>
                  <c:pt idx="2">
                    <c:v>0.39661064030103932</c:v>
                  </c:pt>
                  <c:pt idx="3">
                    <c:v>0.15365003525327833</c:v>
                  </c:pt>
                  <c:pt idx="4">
                    <c:v>0.8175114678094757</c:v>
                  </c:pt>
                  <c:pt idx="5">
                    <c:v>1.0535653752852736</c:v>
                  </c:pt>
                </c:numCache>
              </c:numRef>
            </c:plus>
            <c:minus>
              <c:numRef>
                <c:f>Sheet1!$C$23:$H$23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7.0262009649596946E-2</c:v>
                  </c:pt>
                  <c:pt idx="2">
                    <c:v>0.39661064030103932</c:v>
                  </c:pt>
                  <c:pt idx="3">
                    <c:v>0.15365003525327833</c:v>
                  </c:pt>
                  <c:pt idx="4">
                    <c:v>0.8175114678094757</c:v>
                  </c:pt>
                  <c:pt idx="5">
                    <c:v>1.0535653752852736</c:v>
                  </c:pt>
                </c:numCache>
              </c:numRef>
            </c:minus>
          </c:errBars>
          <c:cat>
            <c:strRef>
              <c:f>Sheet1!$C$9:$H$9</c:f>
              <c:strCache>
                <c:ptCount val="6"/>
                <c:pt idx="0">
                  <c:v>0 hr</c:v>
                </c:pt>
                <c:pt idx="1">
                  <c:v>24 hr</c:v>
                </c:pt>
                <c:pt idx="2">
                  <c:v>48 hr</c:v>
                </c:pt>
                <c:pt idx="3">
                  <c:v>72 hr</c:v>
                </c:pt>
                <c:pt idx="4">
                  <c:v>96 hr</c:v>
                </c:pt>
                <c:pt idx="5">
                  <c:v>120 hr</c:v>
                </c:pt>
              </c:strCache>
            </c:strRef>
          </c:cat>
          <c:val>
            <c:numRef>
              <c:f>Sheet1!$C$21:$H$21</c:f>
              <c:numCache>
                <c:formatCode>General</c:formatCode>
                <c:ptCount val="6"/>
                <c:pt idx="0">
                  <c:v>1</c:v>
                </c:pt>
                <c:pt idx="1">
                  <c:v>1.093</c:v>
                </c:pt>
                <c:pt idx="2">
                  <c:v>2.23</c:v>
                </c:pt>
                <c:pt idx="3">
                  <c:v>4.8933333333333415</c:v>
                </c:pt>
                <c:pt idx="4">
                  <c:v>8.76</c:v>
                </c:pt>
                <c:pt idx="5">
                  <c:v>15.5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88706088"/>
        <c:axId val="788706480"/>
      </c:lineChart>
      <c:catAx>
        <c:axId val="788706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5875">
            <a:solidFill>
              <a:prstClr val="black"/>
            </a:solidFill>
          </a:ln>
        </c:spPr>
        <c:txPr>
          <a:bodyPr/>
          <a:lstStyle/>
          <a:p>
            <a:pPr>
              <a:defRPr sz="1400"/>
            </a:pPr>
            <a:endParaRPr lang="ja-JP"/>
          </a:p>
        </c:txPr>
        <c:crossAx val="788706480"/>
        <c:crosses val="autoZero"/>
        <c:auto val="1"/>
        <c:lblAlgn val="ctr"/>
        <c:lblOffset val="100"/>
        <c:noMultiLvlLbl val="0"/>
      </c:catAx>
      <c:valAx>
        <c:axId val="788706480"/>
        <c:scaling>
          <c:orientation val="minMax"/>
        </c:scaling>
        <c:delete val="0"/>
        <c:axPos val="l"/>
        <c:numFmt formatCode="General" sourceLinked="1"/>
        <c:majorTickMark val="none"/>
        <c:minorTickMark val="out"/>
        <c:tickLblPos val="nextTo"/>
        <c:spPr>
          <a:ln w="15875">
            <a:solidFill>
              <a:schemeClr val="tx1"/>
            </a:solidFill>
          </a:ln>
        </c:spPr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ja-JP"/>
          </a:p>
        </c:txPr>
        <c:crossAx val="788706088"/>
        <c:crosses val="autoZero"/>
        <c:crossBetween val="between"/>
        <c:minorUnit val="5"/>
      </c:valAx>
    </c:plotArea>
    <c:legend>
      <c:legendPos val="r"/>
      <c:layout>
        <c:manualLayout>
          <c:xMode val="edge"/>
          <c:yMode val="edge"/>
          <c:x val="0.15202673559147056"/>
          <c:y val="0.12062997273807199"/>
          <c:w val="0.1801388888888889"/>
          <c:h val="0.1281623130442028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 b="1">
          <a:latin typeface="Arial" pitchFamily="34" charset="0"/>
          <a:ea typeface="Arial Unicode MS" pitchFamily="50" charset="-128"/>
          <a:cs typeface="Arial" pitchFamily="34" charset="0"/>
        </a:defRPr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('actin(SRF) (2)'!$L$21,'actin(SRF) (2)'!$M$11,'actin(SRF) (2)'!$Q$11)</c:f>
                <c:numCache>
                  <c:formatCode>General</c:formatCode>
                  <c:ptCount val="3"/>
                  <c:pt idx="0">
                    <c:v>0.1937783107858744</c:v>
                  </c:pt>
                  <c:pt idx="1">
                    <c:v>6.7978775368096281E-2</c:v>
                  </c:pt>
                  <c:pt idx="2">
                    <c:v>0.19249290324934534</c:v>
                  </c:pt>
                </c:numCache>
              </c:numRef>
            </c:plus>
            <c:minus>
              <c:numRef>
                <c:f>('actin(SRF) (2)'!$L$21,'actin(SRF) (2)'!$M$11,'actin(SRF) (2)'!$Q$11)</c:f>
                <c:numCache>
                  <c:formatCode>General</c:formatCode>
                  <c:ptCount val="3"/>
                  <c:pt idx="0">
                    <c:v>0.1937783107858744</c:v>
                  </c:pt>
                  <c:pt idx="1">
                    <c:v>6.7978775368096281E-2</c:v>
                  </c:pt>
                  <c:pt idx="2">
                    <c:v>0.19249290324934534</c:v>
                  </c:pt>
                </c:numCache>
              </c:numRef>
            </c:minus>
          </c:errBars>
          <c:cat>
            <c:strRef>
              <c:f>('actin(SRF) (2)'!$K$6,'actin(SRF) (2)'!$L$6,'actin(SRF) (2)'!$P$6)</c:f>
              <c:strCache>
                <c:ptCount val="3"/>
                <c:pt idx="0">
                  <c:v>EYFP</c:v>
                </c:pt>
                <c:pt idx="1">
                  <c:v>EYFP-actin</c:v>
                </c:pt>
                <c:pt idx="2">
                  <c:v>EYFP-NLS-actin</c:v>
                </c:pt>
              </c:strCache>
            </c:strRef>
          </c:cat>
          <c:val>
            <c:numRef>
              <c:f>('actin(SRF) (2)'!$L$20,'actin(SRF) (2)'!$M$10,'actin(SRF) (2)'!$Q$10)</c:f>
              <c:numCache>
                <c:formatCode>General</c:formatCode>
                <c:ptCount val="3"/>
                <c:pt idx="0">
                  <c:v>0.9999999521255768</c:v>
                </c:pt>
                <c:pt idx="1">
                  <c:v>1.2566376832768809</c:v>
                </c:pt>
                <c:pt idx="2">
                  <c:v>1.2258107354815515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3727808"/>
        <c:axId val="703728200"/>
      </c:barChart>
      <c:catAx>
        <c:axId val="703727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>
            <a:solidFill>
              <a:prstClr val="black"/>
            </a:solidFill>
          </a:ln>
        </c:spPr>
        <c:crossAx val="703728200"/>
        <c:crosses val="autoZero"/>
        <c:auto val="1"/>
        <c:lblAlgn val="ctr"/>
        <c:lblOffset val="100"/>
        <c:noMultiLvlLbl val="0"/>
      </c:catAx>
      <c:valAx>
        <c:axId val="7037282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9050">
            <a:solidFill>
              <a:prstClr val="black"/>
            </a:solidFill>
          </a:ln>
        </c:spPr>
        <c:crossAx val="7037278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 b="1">
          <a:latin typeface="Arial" pitchFamily="34" charset="0"/>
          <a:cs typeface="Arial" pitchFamily="34" charset="0"/>
        </a:defRPr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layout>
        <c:manualLayout>
          <c:xMode val="edge"/>
          <c:yMode val="edge"/>
          <c:x val="0.47832570142808767"/>
          <c:y val="2.7133737277054686E-3"/>
        </c:manualLayout>
      </c:layout>
      <c:overlay val="0"/>
      <c:txPr>
        <a:bodyPr/>
        <a:lstStyle/>
        <a:p>
          <a:pPr>
            <a:defRPr i="1"/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TCF-1</c:v>
          </c:tx>
          <c:spPr>
            <a:solidFill>
              <a:schemeClr val="tx1"/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Mycalolide!$U$26:$U$27</c:f>
                <c:numCache>
                  <c:formatCode>General</c:formatCode>
                  <c:ptCount val="2"/>
                  <c:pt idx="0">
                    <c:v>4.1402658092235513E-2</c:v>
                  </c:pt>
                  <c:pt idx="1">
                    <c:v>4.0853662749827074E-2</c:v>
                  </c:pt>
                </c:numCache>
              </c:numRef>
            </c:plus>
            <c:minus>
              <c:numRef>
                <c:f>Mycalolide!$U$26:$U$27</c:f>
                <c:numCache>
                  <c:formatCode>General</c:formatCode>
                  <c:ptCount val="2"/>
                  <c:pt idx="0">
                    <c:v>4.1402658092235513E-2</c:v>
                  </c:pt>
                  <c:pt idx="1">
                    <c:v>4.0853662749827074E-2</c:v>
                  </c:pt>
                </c:numCache>
              </c:numRef>
            </c:minus>
          </c:errBars>
          <c:cat>
            <c:strRef>
              <c:f>Mycalolide!$O$26:$O$27</c:f>
              <c:strCache>
                <c:ptCount val="2"/>
                <c:pt idx="0">
                  <c:v>Control</c:v>
                </c:pt>
                <c:pt idx="1">
                  <c:v>Mycalolide B</c:v>
                </c:pt>
              </c:strCache>
            </c:strRef>
          </c:cat>
          <c:val>
            <c:numRef>
              <c:f>Mycalolide!$S$26:$S$27</c:f>
              <c:numCache>
                <c:formatCode>General</c:formatCode>
                <c:ptCount val="2"/>
                <c:pt idx="0">
                  <c:v>1</c:v>
                </c:pt>
                <c:pt idx="1">
                  <c:v>0.54409205946624051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9511376"/>
        <c:axId val="459511768"/>
      </c:barChart>
      <c:catAx>
        <c:axId val="4595113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>
            <a:solidFill>
              <a:prstClr val="black"/>
            </a:solidFill>
          </a:ln>
        </c:spPr>
        <c:crossAx val="459511768"/>
        <c:crosses val="autoZero"/>
        <c:auto val="1"/>
        <c:lblAlgn val="ctr"/>
        <c:lblOffset val="100"/>
        <c:noMultiLvlLbl val="0"/>
      </c:catAx>
      <c:valAx>
        <c:axId val="4595117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9050">
            <a:solidFill>
              <a:prstClr val="black"/>
            </a:solidFill>
          </a:ln>
        </c:spPr>
        <c:crossAx val="4595113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 b="1">
          <a:latin typeface="Arial" pitchFamily="34" charset="0"/>
          <a:cs typeface="Arial" pitchFamily="34" charset="0"/>
        </a:defRPr>
      </a:pPr>
      <a:endParaRPr lang="ja-JP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80135" y="6151604"/>
            <a:ext cx="12241530" cy="4244697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160270" y="11221402"/>
            <a:ext cx="10081260" cy="50606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143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200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99C6-3ADB-4ED4-8C4D-315E33409DD6}" type="datetimeFigureOut">
              <a:rPr kumimoji="1" lang="ja-JP" altLang="en-US" smtClean="0"/>
              <a:pPr/>
              <a:t>2016/1/30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CBBB-C414-4CD1-BAB5-FF18317B71C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99C6-3ADB-4ED4-8C4D-315E33409DD6}" type="datetimeFigureOut">
              <a:rPr kumimoji="1" lang="ja-JP" altLang="en-US" smtClean="0"/>
              <a:pPr/>
              <a:t>2016/1/30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CBBB-C414-4CD1-BAB5-FF18317B71C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6444558" y="2498231"/>
            <a:ext cx="5103137" cy="53223734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135143" y="2498231"/>
            <a:ext cx="15069384" cy="5322373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99C6-3ADB-4ED4-8C4D-315E33409DD6}" type="datetimeFigureOut">
              <a:rPr kumimoji="1" lang="ja-JP" altLang="en-US" smtClean="0"/>
              <a:pPr/>
              <a:t>2016/1/30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CBBB-C414-4CD1-BAB5-FF18317B71C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99C6-3ADB-4ED4-8C4D-315E33409DD6}" type="datetimeFigureOut">
              <a:rPr kumimoji="1" lang="ja-JP" altLang="en-US" smtClean="0"/>
              <a:pPr/>
              <a:t>2016/1/30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CBBB-C414-4CD1-BAB5-FF18317B71C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37643" y="12724926"/>
            <a:ext cx="12241530" cy="3932991"/>
          </a:xfrm>
        </p:spPr>
        <p:txBody>
          <a:bodyPr anchor="t"/>
          <a:lstStyle>
            <a:lvl1pPr algn="l">
              <a:defRPr sz="9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137643" y="8393136"/>
            <a:ext cx="12241530" cy="4331790"/>
          </a:xfrm>
        </p:spPr>
        <p:txBody>
          <a:bodyPr anchor="b"/>
          <a:lstStyle>
            <a:lvl1pPr marL="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1pPr>
            <a:lvl2pPr marL="1028700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2pPr>
            <a:lvl3pPr marL="20574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30861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4114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51435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6172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72009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8229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99C6-3ADB-4ED4-8C4D-315E33409DD6}" type="datetimeFigureOut">
              <a:rPr kumimoji="1" lang="ja-JP" altLang="en-US" smtClean="0"/>
              <a:pPr/>
              <a:t>2016/1/30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CBBB-C414-4CD1-BAB5-FF18317B71C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135143" y="14553905"/>
            <a:ext cx="10086261" cy="41168061"/>
          </a:xfrm>
        </p:spPr>
        <p:txBody>
          <a:bodyPr/>
          <a:lstStyle>
            <a:lvl1pPr>
              <a:defRPr sz="6300"/>
            </a:lvl1pPr>
            <a:lvl2pPr>
              <a:defRPr sz="5400"/>
            </a:lvl2pPr>
            <a:lvl3pPr>
              <a:defRPr sz="45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1461434" y="14553905"/>
            <a:ext cx="10086261" cy="41168061"/>
          </a:xfrm>
        </p:spPr>
        <p:txBody>
          <a:bodyPr/>
          <a:lstStyle>
            <a:lvl1pPr>
              <a:defRPr sz="6300"/>
            </a:lvl1pPr>
            <a:lvl2pPr>
              <a:defRPr sz="5400"/>
            </a:lvl2pPr>
            <a:lvl3pPr>
              <a:defRPr sz="45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99C6-3ADB-4ED4-8C4D-315E33409DD6}" type="datetimeFigureOut">
              <a:rPr kumimoji="1" lang="ja-JP" altLang="en-US" smtClean="0"/>
              <a:pPr/>
              <a:t>2016/1/30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CBBB-C414-4CD1-BAB5-FF18317B71C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0090" y="793017"/>
            <a:ext cx="12961620" cy="330041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0090" y="4432639"/>
            <a:ext cx="6363296" cy="1847313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700" indent="0">
              <a:buNone/>
              <a:defRPr sz="4500" b="1"/>
            </a:lvl2pPr>
            <a:lvl3pPr marL="2057400" indent="0">
              <a:buNone/>
              <a:defRPr sz="4100" b="1"/>
            </a:lvl3pPr>
            <a:lvl4pPr marL="3086100" indent="0">
              <a:buNone/>
              <a:defRPr sz="3600" b="1"/>
            </a:lvl4pPr>
            <a:lvl5pPr marL="4114800" indent="0">
              <a:buNone/>
              <a:defRPr sz="3600" b="1"/>
            </a:lvl5pPr>
            <a:lvl6pPr marL="5143500" indent="0">
              <a:buNone/>
              <a:defRPr sz="3600" b="1"/>
            </a:lvl6pPr>
            <a:lvl7pPr marL="6172200" indent="0">
              <a:buNone/>
              <a:defRPr sz="3600" b="1"/>
            </a:lvl7pPr>
            <a:lvl8pPr marL="7200900" indent="0">
              <a:buNone/>
              <a:defRPr sz="3600" b="1"/>
            </a:lvl8pPr>
            <a:lvl9pPr marL="8229600" indent="0">
              <a:buNone/>
              <a:defRPr sz="3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720090" y="6279952"/>
            <a:ext cx="6363296" cy="11409344"/>
          </a:xfrm>
        </p:spPr>
        <p:txBody>
          <a:bodyPr/>
          <a:lstStyle>
            <a:lvl1pPr>
              <a:defRPr sz="5400"/>
            </a:lvl1pPr>
            <a:lvl2pPr>
              <a:defRPr sz="4500"/>
            </a:lvl2pPr>
            <a:lvl3pPr>
              <a:defRPr sz="41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315915" y="4432639"/>
            <a:ext cx="6365796" cy="1847313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700" indent="0">
              <a:buNone/>
              <a:defRPr sz="4500" b="1"/>
            </a:lvl2pPr>
            <a:lvl3pPr marL="2057400" indent="0">
              <a:buNone/>
              <a:defRPr sz="4100" b="1"/>
            </a:lvl3pPr>
            <a:lvl4pPr marL="3086100" indent="0">
              <a:buNone/>
              <a:defRPr sz="3600" b="1"/>
            </a:lvl4pPr>
            <a:lvl5pPr marL="4114800" indent="0">
              <a:buNone/>
              <a:defRPr sz="3600" b="1"/>
            </a:lvl5pPr>
            <a:lvl6pPr marL="5143500" indent="0">
              <a:buNone/>
              <a:defRPr sz="3600" b="1"/>
            </a:lvl6pPr>
            <a:lvl7pPr marL="6172200" indent="0">
              <a:buNone/>
              <a:defRPr sz="3600" b="1"/>
            </a:lvl7pPr>
            <a:lvl8pPr marL="7200900" indent="0">
              <a:buNone/>
              <a:defRPr sz="3600" b="1"/>
            </a:lvl8pPr>
            <a:lvl9pPr marL="8229600" indent="0">
              <a:buNone/>
              <a:defRPr sz="3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7315915" y="6279952"/>
            <a:ext cx="6365796" cy="11409344"/>
          </a:xfrm>
        </p:spPr>
        <p:txBody>
          <a:bodyPr/>
          <a:lstStyle>
            <a:lvl1pPr>
              <a:defRPr sz="5400"/>
            </a:lvl1pPr>
            <a:lvl2pPr>
              <a:defRPr sz="4500"/>
            </a:lvl2pPr>
            <a:lvl3pPr>
              <a:defRPr sz="41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99C6-3ADB-4ED4-8C4D-315E33409DD6}" type="datetimeFigureOut">
              <a:rPr kumimoji="1" lang="ja-JP" altLang="en-US" smtClean="0"/>
              <a:pPr/>
              <a:t>2016/1/30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CBBB-C414-4CD1-BAB5-FF18317B71C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99C6-3ADB-4ED4-8C4D-315E33409DD6}" type="datetimeFigureOut">
              <a:rPr kumimoji="1" lang="ja-JP" altLang="en-US" smtClean="0"/>
              <a:pPr/>
              <a:t>2016/1/30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CBBB-C414-4CD1-BAB5-FF18317B71C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99C6-3ADB-4ED4-8C4D-315E33409DD6}" type="datetimeFigureOut">
              <a:rPr kumimoji="1" lang="ja-JP" altLang="en-US" smtClean="0"/>
              <a:pPr/>
              <a:t>2016/1/30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CBBB-C414-4CD1-BAB5-FF18317B71C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0091" y="788431"/>
            <a:ext cx="4738093" cy="3355420"/>
          </a:xfrm>
        </p:spPr>
        <p:txBody>
          <a:bodyPr anchor="b"/>
          <a:lstStyle>
            <a:lvl1pPr algn="l">
              <a:defRPr sz="45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630704" y="788433"/>
            <a:ext cx="8051006" cy="16900864"/>
          </a:xfrm>
        </p:spPr>
        <p:txBody>
          <a:bodyPr/>
          <a:lstStyle>
            <a:lvl1pPr>
              <a:defRPr sz="7200"/>
            </a:lvl1pPr>
            <a:lvl2pPr>
              <a:defRPr sz="6300"/>
            </a:lvl2pPr>
            <a:lvl3pPr>
              <a:defRPr sz="54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720091" y="4143853"/>
            <a:ext cx="4738093" cy="13545444"/>
          </a:xfrm>
        </p:spPr>
        <p:txBody>
          <a:bodyPr/>
          <a:lstStyle>
            <a:lvl1pPr marL="0" indent="0">
              <a:buNone/>
              <a:defRPr sz="3200"/>
            </a:lvl1pPr>
            <a:lvl2pPr marL="1028700" indent="0">
              <a:buNone/>
              <a:defRPr sz="2700"/>
            </a:lvl2pPr>
            <a:lvl3pPr marL="2057400" indent="0">
              <a:buNone/>
              <a:defRPr sz="2300"/>
            </a:lvl3pPr>
            <a:lvl4pPr marL="3086100" indent="0">
              <a:buNone/>
              <a:defRPr sz="2000"/>
            </a:lvl4pPr>
            <a:lvl5pPr marL="4114800" indent="0">
              <a:buNone/>
              <a:defRPr sz="2000"/>
            </a:lvl5pPr>
            <a:lvl6pPr marL="5143500" indent="0">
              <a:buNone/>
              <a:defRPr sz="2000"/>
            </a:lvl6pPr>
            <a:lvl7pPr marL="6172200" indent="0">
              <a:buNone/>
              <a:defRPr sz="2000"/>
            </a:lvl7pPr>
            <a:lvl8pPr marL="7200900" indent="0">
              <a:buNone/>
              <a:defRPr sz="2000"/>
            </a:lvl8pPr>
            <a:lvl9pPr marL="8229600" indent="0">
              <a:buNone/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99C6-3ADB-4ED4-8C4D-315E33409DD6}" type="datetimeFigureOut">
              <a:rPr kumimoji="1" lang="ja-JP" altLang="en-US" smtClean="0"/>
              <a:pPr/>
              <a:t>2016/1/30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CBBB-C414-4CD1-BAB5-FF18317B71C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22854" y="13861733"/>
            <a:ext cx="8641080" cy="1636456"/>
          </a:xfrm>
        </p:spPr>
        <p:txBody>
          <a:bodyPr anchor="b"/>
          <a:lstStyle>
            <a:lvl1pPr algn="l">
              <a:defRPr sz="45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822854" y="1769388"/>
            <a:ext cx="8641080" cy="11881485"/>
          </a:xfrm>
        </p:spPr>
        <p:txBody>
          <a:bodyPr/>
          <a:lstStyle>
            <a:lvl1pPr marL="0" indent="0">
              <a:buNone/>
              <a:defRPr sz="7200"/>
            </a:lvl1pPr>
            <a:lvl2pPr marL="1028700" indent="0">
              <a:buNone/>
              <a:defRPr sz="6300"/>
            </a:lvl2pPr>
            <a:lvl3pPr marL="2057400" indent="0">
              <a:buNone/>
              <a:defRPr sz="5400"/>
            </a:lvl3pPr>
            <a:lvl4pPr marL="3086100" indent="0">
              <a:buNone/>
              <a:defRPr sz="4500"/>
            </a:lvl4pPr>
            <a:lvl5pPr marL="4114800" indent="0">
              <a:buNone/>
              <a:defRPr sz="4500"/>
            </a:lvl5pPr>
            <a:lvl6pPr marL="5143500" indent="0">
              <a:buNone/>
              <a:defRPr sz="4500"/>
            </a:lvl6pPr>
            <a:lvl7pPr marL="6172200" indent="0">
              <a:buNone/>
              <a:defRPr sz="4500"/>
            </a:lvl7pPr>
            <a:lvl8pPr marL="7200900" indent="0">
              <a:buNone/>
              <a:defRPr sz="4500"/>
            </a:lvl8pPr>
            <a:lvl9pPr marL="8229600" indent="0">
              <a:buNone/>
              <a:defRPr sz="4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822854" y="15498189"/>
            <a:ext cx="8641080" cy="2324039"/>
          </a:xfrm>
        </p:spPr>
        <p:txBody>
          <a:bodyPr/>
          <a:lstStyle>
            <a:lvl1pPr marL="0" indent="0">
              <a:buNone/>
              <a:defRPr sz="3200"/>
            </a:lvl1pPr>
            <a:lvl2pPr marL="1028700" indent="0">
              <a:buNone/>
              <a:defRPr sz="2700"/>
            </a:lvl2pPr>
            <a:lvl3pPr marL="2057400" indent="0">
              <a:buNone/>
              <a:defRPr sz="2300"/>
            </a:lvl3pPr>
            <a:lvl4pPr marL="3086100" indent="0">
              <a:buNone/>
              <a:defRPr sz="2000"/>
            </a:lvl4pPr>
            <a:lvl5pPr marL="4114800" indent="0">
              <a:buNone/>
              <a:defRPr sz="2000"/>
            </a:lvl5pPr>
            <a:lvl6pPr marL="5143500" indent="0">
              <a:buNone/>
              <a:defRPr sz="2000"/>
            </a:lvl6pPr>
            <a:lvl7pPr marL="6172200" indent="0">
              <a:buNone/>
              <a:defRPr sz="2000"/>
            </a:lvl7pPr>
            <a:lvl8pPr marL="7200900" indent="0">
              <a:buNone/>
              <a:defRPr sz="2000"/>
            </a:lvl8pPr>
            <a:lvl9pPr marL="8229600" indent="0">
              <a:buNone/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99C6-3ADB-4ED4-8C4D-315E33409DD6}" type="datetimeFigureOut">
              <a:rPr kumimoji="1" lang="ja-JP" altLang="en-US" smtClean="0"/>
              <a:pPr/>
              <a:t>2016/1/30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CBBB-C414-4CD1-BAB5-FF18317B71C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720090" y="793017"/>
            <a:ext cx="12961620" cy="3300413"/>
          </a:xfrm>
          <a:prstGeom prst="rect">
            <a:avLst/>
          </a:prstGeom>
        </p:spPr>
        <p:txBody>
          <a:bodyPr vert="horz" lIns="205740" tIns="102870" rIns="205740" bIns="10287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0090" y="4620580"/>
            <a:ext cx="12961620" cy="13068718"/>
          </a:xfrm>
          <a:prstGeom prst="rect">
            <a:avLst/>
          </a:prstGeom>
        </p:spPr>
        <p:txBody>
          <a:bodyPr vert="horz" lIns="205740" tIns="102870" rIns="205740" bIns="10287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720090" y="18353962"/>
            <a:ext cx="3360420" cy="1054299"/>
          </a:xfrm>
          <a:prstGeom prst="rect">
            <a:avLst/>
          </a:prstGeom>
        </p:spPr>
        <p:txBody>
          <a:bodyPr vert="horz" lIns="205740" tIns="102870" rIns="205740" bIns="102870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A99C6-3ADB-4ED4-8C4D-315E33409DD6}" type="datetimeFigureOut">
              <a:rPr kumimoji="1" lang="ja-JP" altLang="en-US" smtClean="0"/>
              <a:pPr/>
              <a:t>2016/1/30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920615" y="18353962"/>
            <a:ext cx="4560570" cy="1054299"/>
          </a:xfrm>
          <a:prstGeom prst="rect">
            <a:avLst/>
          </a:prstGeom>
        </p:spPr>
        <p:txBody>
          <a:bodyPr vert="horz" lIns="205740" tIns="102870" rIns="205740" bIns="102870" rtlCol="0" anchor="ctr"/>
          <a:lstStyle>
            <a:lvl1pPr algn="ct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10321290" y="18353962"/>
            <a:ext cx="3360420" cy="1054299"/>
          </a:xfrm>
          <a:prstGeom prst="rect">
            <a:avLst/>
          </a:prstGeom>
        </p:spPr>
        <p:txBody>
          <a:bodyPr vert="horz" lIns="205740" tIns="102870" rIns="205740" bIns="102870" rtlCol="0" anchor="ctr"/>
          <a:lstStyle>
            <a:lvl1pPr algn="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3CBBB-C414-4CD1-BAB5-FF18317B71C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57400" rtl="0" eaLnBrk="1" latinLnBrk="0" hangingPunct="1">
        <a:spcBef>
          <a:spcPct val="0"/>
        </a:spcBef>
        <a:buNone/>
        <a:defRPr kumimoji="1" sz="9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71525" indent="-771525" algn="l" defTabSz="2057400" rtl="0" eaLnBrk="1" latinLnBrk="0" hangingPunct="1">
        <a:spcBef>
          <a:spcPct val="20000"/>
        </a:spcBef>
        <a:buFont typeface="Arial" pitchFamily="34" charset="0"/>
        <a:buChar char="•"/>
        <a:defRPr kumimoji="1"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671638" indent="-642938" algn="l" defTabSz="2057400" rtl="0" eaLnBrk="1" latinLnBrk="0" hangingPunct="1">
        <a:spcBef>
          <a:spcPct val="20000"/>
        </a:spcBef>
        <a:buFont typeface="Arial" pitchFamily="34" charset="0"/>
        <a:buChar char="–"/>
        <a:defRPr kumimoji="1" sz="6300" kern="1200">
          <a:solidFill>
            <a:schemeClr val="tx1"/>
          </a:solidFill>
          <a:latin typeface="+mn-lt"/>
          <a:ea typeface="+mn-ea"/>
          <a:cs typeface="+mn-cs"/>
        </a:defRPr>
      </a:lvl2pPr>
      <a:lvl3pPr marL="2571750" indent="-514350" algn="l" defTabSz="2057400" rtl="0" eaLnBrk="1" latinLnBrk="0" hangingPunct="1">
        <a:spcBef>
          <a:spcPct val="20000"/>
        </a:spcBef>
        <a:buFont typeface="Arial" pitchFamily="34" charset="0"/>
        <a:buChar char="•"/>
        <a:defRPr kumimoji="1"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0" indent="-514350" algn="l" defTabSz="2057400" rtl="0" eaLnBrk="1" latinLnBrk="0" hangingPunct="1">
        <a:spcBef>
          <a:spcPct val="20000"/>
        </a:spcBef>
        <a:buFont typeface="Arial" pitchFamily="34" charset="0"/>
        <a:buChar char="–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4pPr>
      <a:lvl5pPr marL="4629150" indent="-514350" algn="l" defTabSz="2057400" rtl="0" eaLnBrk="1" latinLnBrk="0" hangingPunct="1">
        <a:spcBef>
          <a:spcPct val="20000"/>
        </a:spcBef>
        <a:buFont typeface="Arial" pitchFamily="34" charset="0"/>
        <a:buChar char="»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5pPr>
      <a:lvl6pPr marL="5657850" indent="-514350" algn="l" defTabSz="2057400" rtl="0" eaLnBrk="1" latinLnBrk="0" hangingPunct="1">
        <a:spcBef>
          <a:spcPct val="20000"/>
        </a:spcBef>
        <a:buFont typeface="Arial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6pPr>
      <a:lvl7pPr marL="6686550" indent="-514350" algn="l" defTabSz="2057400" rtl="0" eaLnBrk="1" latinLnBrk="0" hangingPunct="1">
        <a:spcBef>
          <a:spcPct val="20000"/>
        </a:spcBef>
        <a:buFont typeface="Arial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7pPr>
      <a:lvl8pPr marL="7715250" indent="-514350" algn="l" defTabSz="2057400" rtl="0" eaLnBrk="1" latinLnBrk="0" hangingPunct="1">
        <a:spcBef>
          <a:spcPct val="20000"/>
        </a:spcBef>
        <a:buFont typeface="Arial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8pPr>
      <a:lvl9pPr marL="8743950" indent="-514350" algn="l" defTabSz="2057400" rtl="0" eaLnBrk="1" latinLnBrk="0" hangingPunct="1">
        <a:spcBef>
          <a:spcPct val="20000"/>
        </a:spcBef>
        <a:buFont typeface="Arial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2057400" rtl="0" eaLnBrk="1" latinLnBrk="0" hangingPunct="1">
        <a:defRPr kumimoji="1"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algn="l" defTabSz="2057400" rtl="0" eaLnBrk="1" latinLnBrk="0" hangingPunct="1">
        <a:defRPr kumimoji="1"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algn="l" defTabSz="2057400" rtl="0" eaLnBrk="1" latinLnBrk="0" hangingPunct="1">
        <a:defRPr kumimoji="1" sz="4100" kern="1200">
          <a:solidFill>
            <a:schemeClr val="tx1"/>
          </a:solidFill>
          <a:latin typeface="+mn-lt"/>
          <a:ea typeface="+mn-ea"/>
          <a:cs typeface="+mn-cs"/>
        </a:defRPr>
      </a:lvl3pPr>
      <a:lvl4pPr marL="3086100" algn="l" defTabSz="2057400" rtl="0" eaLnBrk="1" latinLnBrk="0" hangingPunct="1">
        <a:defRPr kumimoji="1" sz="41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algn="l" defTabSz="2057400" rtl="0" eaLnBrk="1" latinLnBrk="0" hangingPunct="1">
        <a:defRPr kumimoji="1" sz="4100" kern="1200">
          <a:solidFill>
            <a:schemeClr val="tx1"/>
          </a:solidFill>
          <a:latin typeface="+mn-lt"/>
          <a:ea typeface="+mn-ea"/>
          <a:cs typeface="+mn-cs"/>
        </a:defRPr>
      </a:lvl5pPr>
      <a:lvl6pPr marL="5143500" algn="l" defTabSz="2057400" rtl="0" eaLnBrk="1" latinLnBrk="0" hangingPunct="1">
        <a:defRPr kumimoji="1" sz="4100" kern="1200">
          <a:solidFill>
            <a:schemeClr val="tx1"/>
          </a:solidFill>
          <a:latin typeface="+mn-lt"/>
          <a:ea typeface="+mn-ea"/>
          <a:cs typeface="+mn-cs"/>
        </a:defRPr>
      </a:lvl6pPr>
      <a:lvl7pPr marL="6172200" algn="l" defTabSz="2057400" rtl="0" eaLnBrk="1" latinLnBrk="0" hangingPunct="1">
        <a:defRPr kumimoji="1" sz="4100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0" algn="l" defTabSz="2057400" rtl="0" eaLnBrk="1" latinLnBrk="0" hangingPunct="1">
        <a:defRPr kumimoji="1" sz="4100" kern="1200">
          <a:solidFill>
            <a:schemeClr val="tx1"/>
          </a:solidFill>
          <a:latin typeface="+mn-lt"/>
          <a:ea typeface="+mn-ea"/>
          <a:cs typeface="+mn-cs"/>
        </a:defRPr>
      </a:lvl8pPr>
      <a:lvl9pPr marL="8229600" algn="l" defTabSz="2057400" rtl="0" eaLnBrk="1" latinLnBrk="0" hangingPunct="1">
        <a:defRPr kumimoji="1" sz="4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グループ化 26"/>
          <p:cNvGrpSpPr/>
          <p:nvPr/>
        </p:nvGrpSpPr>
        <p:grpSpPr>
          <a:xfrm>
            <a:off x="7388306" y="6972279"/>
            <a:ext cx="1613012" cy="2139156"/>
            <a:chOff x="7327631" y="7423465"/>
            <a:chExt cx="1613012" cy="2139156"/>
          </a:xfrm>
        </p:grpSpPr>
        <p:sp>
          <p:nvSpPr>
            <p:cNvPr id="3" name="テキスト ボックス 23"/>
            <p:cNvSpPr txBox="1"/>
            <p:nvPr/>
          </p:nvSpPr>
          <p:spPr>
            <a:xfrm>
              <a:off x="7327631" y="7423465"/>
              <a:ext cx="158778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00" b="1" dirty="0" err="1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mCherry</a:t>
              </a:r>
              <a:r>
                <a:rPr lang="en-US" altLang="ja-JP" sz="14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-</a:t>
              </a:r>
            </a:p>
            <a:p>
              <a:pPr algn="ctr"/>
              <a:r>
                <a:rPr lang="en-US" altLang="ja-JP" sz="14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NLS-actin</a:t>
              </a:r>
              <a:endParaRPr kumimoji="1" lang="ja-JP" altLang="en-US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7" name="Picture 2" descr="C:\Users\Shota\Desktop\catenin paper\リバイス\顕微鏡関連\160121\-b-cat\jpg\-bcat.jpg mNA.jpg"/>
            <p:cNvPicPr preferRelativeResize="0"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335043" y="7957021"/>
              <a:ext cx="1605600" cy="1605600"/>
            </a:xfrm>
            <a:prstGeom prst="rect">
              <a:avLst/>
            </a:prstGeom>
            <a:noFill/>
          </p:spPr>
        </p:pic>
      </p:grpSp>
      <p:grpSp>
        <p:nvGrpSpPr>
          <p:cNvPr id="25" name="グループ化 24"/>
          <p:cNvGrpSpPr/>
          <p:nvPr/>
        </p:nvGrpSpPr>
        <p:grpSpPr>
          <a:xfrm>
            <a:off x="4014957" y="7080001"/>
            <a:ext cx="1653118" cy="2031434"/>
            <a:chOff x="3557562" y="7531187"/>
            <a:chExt cx="1653118" cy="2031434"/>
          </a:xfrm>
        </p:grpSpPr>
        <p:sp>
          <p:nvSpPr>
            <p:cNvPr id="2" name="テキスト ボックス 1"/>
            <p:cNvSpPr txBox="1"/>
            <p:nvPr/>
          </p:nvSpPr>
          <p:spPr>
            <a:xfrm>
              <a:off x="3557562" y="7531187"/>
              <a:ext cx="16430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00" b="1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DAPI</a:t>
              </a:r>
              <a:endParaRPr kumimoji="1" lang="ja-JP" altLang="en-US" sz="1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8" name="Picture 4" descr="C:\Users\Shota\Desktop\catenin paper\リバイス\顕微鏡関連\160121\-b-cat\jpg\-bcat.jpg dapi.jpg"/>
            <p:cNvPicPr preferRelativeResize="0"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05080" y="7957021"/>
              <a:ext cx="1605600" cy="1605600"/>
            </a:xfrm>
            <a:prstGeom prst="rect">
              <a:avLst/>
            </a:prstGeom>
            <a:noFill/>
          </p:spPr>
        </p:pic>
      </p:grpSp>
      <p:grpSp>
        <p:nvGrpSpPr>
          <p:cNvPr id="26" name="グループ化 25"/>
          <p:cNvGrpSpPr/>
          <p:nvPr/>
        </p:nvGrpSpPr>
        <p:grpSpPr>
          <a:xfrm>
            <a:off x="5724000" y="6972279"/>
            <a:ext cx="1605600" cy="2139156"/>
            <a:chOff x="5456289" y="7423465"/>
            <a:chExt cx="1605600" cy="2139156"/>
          </a:xfrm>
        </p:grpSpPr>
        <p:sp>
          <p:nvSpPr>
            <p:cNvPr id="4" name="テキスト ボックス 3"/>
            <p:cNvSpPr txBox="1"/>
            <p:nvPr/>
          </p:nvSpPr>
          <p:spPr>
            <a:xfrm>
              <a:off x="5493825" y="7423465"/>
              <a:ext cx="15641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Chanel for </a:t>
              </a:r>
            </a:p>
            <a:p>
              <a:pPr algn="ctr"/>
              <a:r>
                <a:rPr kumimoji="1" lang="en-US" altLang="ja-JP" sz="1400" b="1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Alexa</a:t>
              </a:r>
              <a:r>
                <a:rPr lang="en-US" altLang="ja-JP" sz="1400" b="1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488</a:t>
              </a:r>
              <a:endParaRPr kumimoji="1" lang="ja-JP" altLang="en-US" sz="1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9" name="Picture 5" descr="C:\Users\Shota\Desktop\catenin paper\リバイス\顕微鏡関連\160121\-b-cat\jpg\-bcat.jpg gfp.jpg"/>
            <p:cNvPicPr preferRelativeResize="0"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456289" y="7957021"/>
              <a:ext cx="1605600" cy="1605600"/>
            </a:xfrm>
            <a:prstGeom prst="rect">
              <a:avLst/>
            </a:prstGeom>
            <a:noFill/>
          </p:spPr>
        </p:pic>
      </p:grpSp>
      <p:grpSp>
        <p:nvGrpSpPr>
          <p:cNvPr id="23" name="グループ化 22"/>
          <p:cNvGrpSpPr/>
          <p:nvPr/>
        </p:nvGrpSpPr>
        <p:grpSpPr>
          <a:xfrm>
            <a:off x="7388306" y="4275225"/>
            <a:ext cx="1616581" cy="2147811"/>
            <a:chOff x="7388306" y="4275225"/>
            <a:chExt cx="1616581" cy="2147811"/>
          </a:xfrm>
        </p:grpSpPr>
        <p:pic>
          <p:nvPicPr>
            <p:cNvPr id="10" name="Picture 3" descr="C:\Users\Shota\Desktop\catenin paper\リバイス\160119 NLS-actin b-cat ネガコン\jpg\alexa564.bmp"/>
            <p:cNvPicPr preferRelativeResize="0"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399287" y="4817436"/>
              <a:ext cx="1605600" cy="1605600"/>
            </a:xfrm>
            <a:prstGeom prst="rect">
              <a:avLst/>
            </a:prstGeom>
            <a:noFill/>
          </p:spPr>
        </p:pic>
        <p:sp>
          <p:nvSpPr>
            <p:cNvPr id="14" name="テキスト ボックス 13"/>
            <p:cNvSpPr txBox="1"/>
            <p:nvPr/>
          </p:nvSpPr>
          <p:spPr>
            <a:xfrm>
              <a:off x="7388306" y="4275225"/>
              <a:ext cx="15985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Chanel for Alexa568</a:t>
              </a:r>
              <a:endParaRPr kumimoji="1" lang="ja-JP" altLang="en-US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4057628" y="4399476"/>
            <a:ext cx="1610447" cy="2023560"/>
            <a:chOff x="3629000" y="4399476"/>
            <a:chExt cx="1610447" cy="2023560"/>
          </a:xfrm>
        </p:grpSpPr>
        <p:sp>
          <p:nvSpPr>
            <p:cNvPr id="12" name="テキスト ボックス 11"/>
            <p:cNvSpPr txBox="1"/>
            <p:nvPr/>
          </p:nvSpPr>
          <p:spPr>
            <a:xfrm>
              <a:off x="3629000" y="4399476"/>
              <a:ext cx="1606837" cy="274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00" b="1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DAPI</a:t>
              </a:r>
              <a:endParaRPr kumimoji="1" lang="ja-JP" altLang="en-US" sz="1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6" name="Picture 4" descr="C:\Users\Shota\Desktop\catenin paper\リバイス\160119 NLS-actin b-cat ネガコン\jpg\nls-actin-2best.oib define dapi.bmp"/>
            <p:cNvPicPr preferRelativeResize="0">
              <a:picLocks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633847" y="4817436"/>
              <a:ext cx="1605600" cy="1605600"/>
            </a:xfrm>
            <a:prstGeom prst="rect">
              <a:avLst/>
            </a:prstGeom>
            <a:noFill/>
          </p:spPr>
        </p:pic>
      </p:grpSp>
      <p:grpSp>
        <p:nvGrpSpPr>
          <p:cNvPr id="22" name="グループ化 21"/>
          <p:cNvGrpSpPr/>
          <p:nvPr/>
        </p:nvGrpSpPr>
        <p:grpSpPr>
          <a:xfrm>
            <a:off x="5628294" y="4371062"/>
            <a:ext cx="1786920" cy="2051974"/>
            <a:chOff x="5414950" y="4371062"/>
            <a:chExt cx="1786920" cy="2051974"/>
          </a:xfrm>
        </p:grpSpPr>
        <p:sp>
          <p:nvSpPr>
            <p:cNvPr id="13" name="テキスト ボックス 23"/>
            <p:cNvSpPr txBox="1"/>
            <p:nvPr/>
          </p:nvSpPr>
          <p:spPr>
            <a:xfrm>
              <a:off x="5414950" y="4371062"/>
              <a:ext cx="1786920" cy="331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00" b="1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EYFP-NLS-</a:t>
              </a:r>
              <a:r>
                <a:rPr lang="en-US" altLang="ja-JP" sz="1400" b="1" dirty="0" err="1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actin</a:t>
              </a:r>
              <a:endParaRPr kumimoji="1" lang="ja-JP" altLang="en-US" sz="1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7" name="Picture 5" descr="C:\Users\Shota\Desktop\catenin paper\リバイス\160119 NLS-actin b-cat ネガコン\jpg\nls-actin-2best.oib define nls.bmp"/>
            <p:cNvPicPr preferRelativeResize="0">
              <a:picLocks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511989" y="4817436"/>
              <a:ext cx="1605600" cy="1605600"/>
            </a:xfrm>
            <a:prstGeom prst="rect">
              <a:avLst/>
            </a:prstGeom>
            <a:noFill/>
          </p:spPr>
        </p:pic>
      </p:grpSp>
      <p:sp>
        <p:nvSpPr>
          <p:cNvPr id="18" name="テキスト ボックス 17"/>
          <p:cNvSpPr txBox="1"/>
          <p:nvPr/>
        </p:nvSpPr>
        <p:spPr>
          <a:xfrm>
            <a:off x="3042812" y="3638082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kumimoji="1" lang="ja-JP" alt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042812" y="6909666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kumimoji="1" lang="ja-JP" alt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077283" y="15517861"/>
            <a:ext cx="464400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Suppl. Fig. S1</a:t>
            </a:r>
            <a:endParaRPr kumimoji="1" lang="ja-JP" altLang="en-US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1" name="グループ化 30"/>
          <p:cNvGrpSpPr/>
          <p:nvPr/>
        </p:nvGrpSpPr>
        <p:grpSpPr>
          <a:xfrm>
            <a:off x="9091775" y="4399476"/>
            <a:ext cx="1609587" cy="2023560"/>
            <a:chOff x="9091775" y="4399476"/>
            <a:chExt cx="1609587" cy="2023560"/>
          </a:xfrm>
        </p:grpSpPr>
        <p:grpSp>
          <p:nvGrpSpPr>
            <p:cNvPr id="24" name="グループ化 23"/>
            <p:cNvGrpSpPr/>
            <p:nvPr/>
          </p:nvGrpSpPr>
          <p:grpSpPr>
            <a:xfrm>
              <a:off x="9091775" y="4399476"/>
              <a:ext cx="1609587" cy="2023560"/>
              <a:chOff x="9269852" y="4399476"/>
              <a:chExt cx="1609587" cy="2023560"/>
            </a:xfrm>
          </p:grpSpPr>
          <p:pic>
            <p:nvPicPr>
              <p:cNvPr id="11" name="Picture 2" descr="C:\Users\Shota\Desktop\catenin paper\リバイス\160119 NLS-actin b-cat ネガコン\jpg\nls-actin-2best.oib define.bmp"/>
              <p:cNvPicPr preferRelativeResize="0">
                <a:picLocks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9269852" y="4817436"/>
                <a:ext cx="1605600" cy="1605600"/>
              </a:xfrm>
              <a:prstGeom prst="rect">
                <a:avLst/>
              </a:prstGeom>
              <a:noFill/>
            </p:spPr>
          </p:pic>
          <p:sp>
            <p:nvSpPr>
              <p:cNvPr id="15" name="テキスト ボックス 25"/>
              <p:cNvSpPr txBox="1"/>
              <p:nvPr/>
            </p:nvSpPr>
            <p:spPr>
              <a:xfrm>
                <a:off x="9272602" y="4399476"/>
                <a:ext cx="1606837" cy="2747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1400" b="1" dirty="0" smtClean="0">
                    <a:latin typeface="Arial" pitchFamily="34" charset="0"/>
                    <a:cs typeface="Arial" pitchFamily="34" charset="0"/>
                  </a:rPr>
                  <a:t>merge</a:t>
                </a:r>
                <a:endParaRPr kumimoji="1" lang="ja-JP" altLang="en-US" sz="14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29" name="直線コネクタ 28"/>
            <p:cNvCxnSpPr/>
            <p:nvPr/>
          </p:nvCxnSpPr>
          <p:spPr>
            <a:xfrm>
              <a:off x="9986982" y="6329337"/>
              <a:ext cx="642942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グループ化 31"/>
          <p:cNvGrpSpPr/>
          <p:nvPr/>
        </p:nvGrpSpPr>
        <p:grpSpPr>
          <a:xfrm>
            <a:off x="9091775" y="7080001"/>
            <a:ext cx="1643074" cy="2031434"/>
            <a:chOff x="9091775" y="7080001"/>
            <a:chExt cx="1643074" cy="2031434"/>
          </a:xfrm>
        </p:grpSpPr>
        <p:grpSp>
          <p:nvGrpSpPr>
            <p:cNvPr id="28" name="グループ化 27"/>
            <p:cNvGrpSpPr/>
            <p:nvPr/>
          </p:nvGrpSpPr>
          <p:grpSpPr>
            <a:xfrm>
              <a:off x="9091775" y="7080001"/>
              <a:ext cx="1643074" cy="2031434"/>
              <a:chOff x="9201164" y="7531187"/>
              <a:chExt cx="1643074" cy="2031434"/>
            </a:xfrm>
          </p:grpSpPr>
          <p:sp>
            <p:nvSpPr>
              <p:cNvPr id="5" name="テキスト ボックス 25"/>
              <p:cNvSpPr txBox="1"/>
              <p:nvPr/>
            </p:nvSpPr>
            <p:spPr>
              <a:xfrm>
                <a:off x="9201164" y="7531187"/>
                <a:ext cx="16430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1400" b="1" dirty="0" smtClean="0">
                    <a:latin typeface="Arial" pitchFamily="34" charset="0"/>
                    <a:cs typeface="Arial" pitchFamily="34" charset="0"/>
                  </a:rPr>
                  <a:t>merge</a:t>
                </a:r>
                <a:endParaRPr kumimoji="1" lang="ja-JP" altLang="en-US" sz="1400" b="1" dirty="0"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6" name="Picture 3" descr="C:\Users\Shota\Desktop\catenin paper\リバイス\顕微鏡関連\160121\-b-cat\jpg\-bcat.jpg"/>
              <p:cNvPicPr preferRelativeResize="0">
                <a:picLocks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9217124" y="7957021"/>
                <a:ext cx="1605600" cy="1605600"/>
              </a:xfrm>
              <a:prstGeom prst="rect">
                <a:avLst/>
              </a:prstGeom>
              <a:noFill/>
            </p:spPr>
          </p:pic>
        </p:grpSp>
        <p:cxnSp>
          <p:nvCxnSpPr>
            <p:cNvPr id="30" name="直線コネクタ 29"/>
            <p:cNvCxnSpPr/>
            <p:nvPr/>
          </p:nvCxnSpPr>
          <p:spPr>
            <a:xfrm>
              <a:off x="9986982" y="9043981"/>
              <a:ext cx="642942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88548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472708" y="15517861"/>
            <a:ext cx="464400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Suppl. Fig. S2</a:t>
            </a:r>
            <a:endParaRPr kumimoji="1" lang="ja-JP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 rot="16200000">
            <a:off x="1452234" y="7759528"/>
            <a:ext cx="46350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dirty="0" smtClean="0">
                <a:latin typeface="Arial" pitchFamily="34" charset="0"/>
                <a:cs typeface="Arial" pitchFamily="34" charset="0"/>
              </a:rPr>
              <a:t>Relative increase of cells</a:t>
            </a:r>
            <a:endParaRPr kumimoji="1" lang="ja-JP" altLang="en-US" sz="1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グラフ 6"/>
          <p:cNvGraphicFramePr/>
          <p:nvPr/>
        </p:nvGraphicFramePr>
        <p:xfrm>
          <a:off x="4200504" y="5757833"/>
          <a:ext cx="612068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6486520" y="9258295"/>
            <a:ext cx="92869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 smtClean="0">
                <a:latin typeface="Arial" pitchFamily="34" charset="0"/>
                <a:cs typeface="Arial" pitchFamily="34" charset="0"/>
              </a:rPr>
              <a:t>**</a:t>
            </a:r>
            <a:endParaRPr kumimoji="1" lang="ja-JP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343776" y="8758229"/>
            <a:ext cx="92869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 smtClean="0">
                <a:latin typeface="Arial" pitchFamily="34" charset="0"/>
                <a:cs typeface="Arial" pitchFamily="34" charset="0"/>
              </a:rPr>
              <a:t>**</a:t>
            </a:r>
            <a:endParaRPr kumimoji="1" lang="ja-JP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201032" y="7686659"/>
            <a:ext cx="92869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 smtClean="0">
                <a:latin typeface="Arial" pitchFamily="34" charset="0"/>
                <a:cs typeface="Arial" pitchFamily="34" charset="0"/>
              </a:rPr>
              <a:t>**</a:t>
            </a:r>
            <a:endParaRPr kumimoji="1" lang="ja-JP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201164" y="6177566"/>
            <a:ext cx="92869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 smtClean="0">
                <a:latin typeface="Arial" pitchFamily="34" charset="0"/>
                <a:cs typeface="Arial" pitchFamily="34" charset="0"/>
              </a:rPr>
              <a:t>**</a:t>
            </a:r>
            <a:endParaRPr kumimoji="1" lang="ja-JP" altLang="en-US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472708" y="15517861"/>
            <a:ext cx="464400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Suppl. Fig. S3</a:t>
            </a:r>
            <a:endParaRPr kumimoji="1" lang="ja-JP" alt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4057628" y="5213157"/>
            <a:ext cx="6595947" cy="4902393"/>
            <a:chOff x="2285984" y="2285992"/>
            <a:chExt cx="5286412" cy="3929090"/>
          </a:xfrm>
        </p:grpSpPr>
        <p:graphicFrame>
          <p:nvGraphicFramePr>
            <p:cNvPr id="5" name="グラフ 4"/>
            <p:cNvGraphicFramePr/>
            <p:nvPr/>
          </p:nvGraphicFramePr>
          <p:xfrm>
            <a:off x="2571736" y="2285992"/>
            <a:ext cx="5000660" cy="392909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6" name="テキスト ボックス 7"/>
            <p:cNvSpPr txBox="1"/>
            <p:nvPr/>
          </p:nvSpPr>
          <p:spPr>
            <a:xfrm rot="16200000">
              <a:off x="796799" y="3918052"/>
              <a:ext cx="32861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Arial" pitchFamily="34" charset="0"/>
                  <a:cs typeface="Arial" pitchFamily="34" charset="0"/>
                </a:rPr>
                <a:t>Relative </a:t>
              </a:r>
              <a:r>
                <a:rPr kumimoji="1" lang="en-US" altLang="ja-JP" sz="1400" b="1" dirty="0" err="1" smtClean="0">
                  <a:latin typeface="Arial" pitchFamily="34" charset="0"/>
                  <a:cs typeface="Arial" pitchFamily="34" charset="0"/>
                </a:rPr>
                <a:t>luciferase</a:t>
              </a:r>
              <a:r>
                <a:rPr kumimoji="1" lang="en-US" altLang="ja-JP" sz="1400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ja-JP" sz="1400" b="1" dirty="0" smtClean="0">
                  <a:latin typeface="Arial" pitchFamily="34" charset="0"/>
                  <a:cs typeface="Arial" pitchFamily="34" charset="0"/>
                </a:rPr>
                <a:t>a</a:t>
              </a:r>
              <a:r>
                <a:rPr kumimoji="1" lang="en-US" altLang="ja-JP" sz="1400" b="1" dirty="0" smtClean="0">
                  <a:latin typeface="Arial" pitchFamily="34" charset="0"/>
                  <a:cs typeface="Arial" pitchFamily="34" charset="0"/>
                </a:rPr>
                <a:t>ctivity</a:t>
              </a:r>
              <a:endParaRPr kumimoji="1" lang="ja-JP" altLang="en-US" sz="1400" b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5472708" y="15517861"/>
            <a:ext cx="464400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Suppl. Fig.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S4</a:t>
            </a:r>
            <a:endParaRPr kumimoji="1" lang="ja-JP" altLang="en-US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4200504" y="4716661"/>
            <a:ext cx="6336703" cy="4970262"/>
            <a:chOff x="1403649" y="762994"/>
            <a:chExt cx="6336703" cy="4970262"/>
          </a:xfrm>
        </p:grpSpPr>
        <p:sp>
          <p:nvSpPr>
            <p:cNvPr id="9" name="テキスト ボックス 8"/>
            <p:cNvSpPr txBox="1"/>
            <p:nvPr/>
          </p:nvSpPr>
          <p:spPr>
            <a:xfrm rot="16200000">
              <a:off x="-659322" y="3259724"/>
              <a:ext cx="44644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600" b="1" dirty="0" smtClean="0">
                  <a:latin typeface="Arial" pitchFamily="34" charset="0"/>
                  <a:cs typeface="Arial" pitchFamily="34" charset="0"/>
                </a:rPr>
                <a:t>Relative expression of TCF-1 to GAPDH</a:t>
              </a:r>
              <a:endParaRPr kumimoji="1" lang="ja-JP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0" name="グラフ 9"/>
            <p:cNvGraphicFramePr/>
            <p:nvPr>
              <p:extLst>
                <p:ext uri="{D42A27DB-BD31-4B8C-83A1-F6EECF244321}">
                  <p14:modId xmlns:p14="http://schemas.microsoft.com/office/powerpoint/2010/main" val="217825838"/>
                </p:ext>
              </p:extLst>
            </p:nvPr>
          </p:nvGraphicFramePr>
          <p:xfrm>
            <a:off x="1763688" y="762994"/>
            <a:ext cx="5976664" cy="497026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11" name="直線コネクタ 10"/>
            <p:cNvCxnSpPr/>
            <p:nvPr/>
          </p:nvCxnSpPr>
          <p:spPr>
            <a:xfrm>
              <a:off x="3635896" y="1483074"/>
              <a:ext cx="26642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テキスト ボックス 11"/>
            <p:cNvSpPr txBox="1"/>
            <p:nvPr/>
          </p:nvSpPr>
          <p:spPr>
            <a:xfrm>
              <a:off x="3635895" y="1051026"/>
              <a:ext cx="2664297" cy="723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b="1" dirty="0" smtClean="0">
                  <a:latin typeface="Arial" pitchFamily="34" charset="0"/>
                  <a:cs typeface="Arial" pitchFamily="34" charset="0"/>
                </a:rPr>
                <a:t>**</a:t>
              </a:r>
              <a:endParaRPr lang="ja-JP" altLang="en-US" b="1" dirty="0" smtClean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3103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54</Words>
  <Application>Microsoft Office PowerPoint</Application>
  <PresentationFormat>ユーザー設定</PresentationFormat>
  <Paragraphs>25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ＭＳ Ｐゴシック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Windows User</dc:creator>
  <cp:lastModifiedBy>Harata Masahiko</cp:lastModifiedBy>
  <cp:revision>102</cp:revision>
  <cp:lastPrinted>2016-01-20T03:09:54Z</cp:lastPrinted>
  <dcterms:created xsi:type="dcterms:W3CDTF">2015-10-14T11:13:48Z</dcterms:created>
  <dcterms:modified xsi:type="dcterms:W3CDTF">2016-01-29T22:32:54Z</dcterms:modified>
</cp:coreProperties>
</file>