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1.xml" ContentType="application/vnd.openxmlformats-officedocument.presentationml.tags+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7.xml" ContentType="application/vnd.openxmlformats-officedocument.presentationml.tags+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465" r:id="rId5"/>
    <p:sldId id="473" r:id="rId6"/>
    <p:sldId id="469" r:id="rId7"/>
    <p:sldId id="472" r:id="rId8"/>
    <p:sldId id="470" r:id="rId9"/>
    <p:sldId id="474" r:id="rId10"/>
    <p:sldId id="475" r:id="rId11"/>
    <p:sldId id="476" r:id="rId12"/>
    <p:sldId id="477" r:id="rId13"/>
    <p:sldId id="471" r:id="rId14"/>
    <p:sldId id="449" r:id="rId15"/>
    <p:sldId id="478" r:id="rId16"/>
    <p:sldId id="428" r:id="rId17"/>
    <p:sldId id="430" r:id="rId18"/>
    <p:sldId id="431" r:id="rId19"/>
    <p:sldId id="432" r:id="rId20"/>
  </p:sldIdLst>
  <p:sldSz cx="12192000" cy="6858000"/>
  <p:notesSz cx="6858000" cy="9240838"/>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83"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Keehn" initials="MK" lastIdx="4" clrIdx="0">
    <p:extLst>
      <p:ext uri="{19B8F6BF-5375-455C-9EA6-DF929625EA0E}">
        <p15:presenceInfo xmlns:p15="http://schemas.microsoft.com/office/powerpoint/2012/main" userId="d134cb3eaf96a7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295"/>
    <a:srgbClr val="B43500"/>
    <a:srgbClr val="AD6300"/>
    <a:srgbClr val="A5A5A5"/>
    <a:srgbClr val="BC6345"/>
    <a:srgbClr val="B89253"/>
    <a:srgbClr val="B87645"/>
    <a:srgbClr val="ADC8B7"/>
    <a:srgbClr val="CBD4DD"/>
    <a:srgbClr val="CCD1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7EC1C-EBBD-7981-0494-4079FB367D6D}" v="11" dt="2020-10-15T23:41:36.992"/>
    <p1510:client id="{03245030-5C6D-23CA-F785-0024BE068920}" v="35" dt="2020-10-12T21:31:06.424"/>
    <p1510:client id="{1237C8AC-FE35-2DB8-1965-7AB252850CF5}" v="2" dt="2020-10-21T20:03:12.177"/>
    <p1510:client id="{277C3FFC-E653-734C-2F70-AC875429E3C6}" v="7" dt="2020-10-21T18:27:03.061"/>
    <p1510:client id="{7BF05D31-6F6F-37CB-68F9-67006370DE46}" v="118" dt="2020-10-07T03:04:59.058"/>
    <p1510:client id="{88C78A11-FBED-6448-2803-86C6A14B6206}" v="4" dt="2020-10-22T14:25:44.054"/>
    <p1510:client id="{8EAEDDC2-E475-196A-FBC3-1FB5D4C0F70F}" v="1" dt="2020-11-16T22:32:28.679"/>
    <p1510:client id="{8F30D84C-838E-3FEB-F4D4-2DA45220B3E3}" v="7" dt="2020-10-20T15:58:06.356"/>
    <p1510:client id="{B6819BE0-3802-4793-AC2C-FFC9DFCE5D20}" v="9" dt="2020-10-22T13:59:59.600"/>
    <p1510:client id="{C7B29D44-2454-089A-E9E6-CCAE0CA9DBD2}" v="6" dt="2020-10-22T14:33:50.794"/>
    <p1510:client id="{DA47F6C8-7BD0-BEFA-64CF-272BB77CD165}" v="14" dt="2020-10-15T20:45:56.476"/>
    <p1510:client id="{E7407386-A4DC-6424-FEE4-FD74578EC04C}" v="103" dt="2020-10-07T12:54:27.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87" autoAdjust="0"/>
  </p:normalViewPr>
  <p:slideViewPr>
    <p:cSldViewPr snapToGrid="0">
      <p:cViewPr varScale="1">
        <p:scale>
          <a:sx n="61" d="100"/>
          <a:sy n="61" d="100"/>
        </p:scale>
        <p:origin x="1493"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83"/>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iagrams/_rels/data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D2A029-33D0-439C-960C-36BA5A04FCFB}"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08873BA0-B04F-43A4-9E50-E97EEBA7EA8E}">
      <dgm:prSet/>
      <dgm:spPr/>
      <dgm:t>
        <a:bodyPr/>
        <a:lstStyle/>
        <a:p>
          <a:pPr rtl="0"/>
          <a:r>
            <a:rPr lang="en-US"/>
            <a:t>(IPEC) Core Competencies</a:t>
          </a:r>
        </a:p>
      </dgm:t>
    </dgm:pt>
    <dgm:pt modelId="{67F9FF5C-9245-46B9-9F89-157A068A54A6}" type="parTrans" cxnId="{B5C72B32-F264-4D35-9FDE-F948D2D87F5D}">
      <dgm:prSet/>
      <dgm:spPr/>
      <dgm:t>
        <a:bodyPr/>
        <a:lstStyle/>
        <a:p>
          <a:endParaRPr lang="en-US"/>
        </a:p>
      </dgm:t>
    </dgm:pt>
    <dgm:pt modelId="{4B6D6ED1-2C43-41E3-B7DA-9B5852ADE543}" type="sibTrans" cxnId="{B5C72B32-F264-4D35-9FDE-F948D2D87F5D}">
      <dgm:prSet/>
      <dgm:spPr/>
      <dgm:t>
        <a:bodyPr/>
        <a:lstStyle/>
        <a:p>
          <a:endParaRPr lang="en-US"/>
        </a:p>
      </dgm:t>
    </dgm:pt>
    <dgm:pt modelId="{A6F01681-A1F0-44C1-B3C5-CA65DF116F6F}">
      <dgm:prSet/>
      <dgm:spPr/>
      <dgm:t>
        <a:bodyPr/>
        <a:lstStyle/>
        <a:p>
          <a:pPr rtl="0"/>
          <a:r>
            <a:rPr lang="en-US"/>
            <a:t>WHO International Classification of Functioning, Disability &amp; Health</a:t>
          </a:r>
        </a:p>
      </dgm:t>
    </dgm:pt>
    <dgm:pt modelId="{9027AF92-F422-45DB-A0BC-5E7B7701BF75}" type="parTrans" cxnId="{FF38F796-8D4C-4A2F-A227-6D556800561D}">
      <dgm:prSet/>
      <dgm:spPr/>
      <dgm:t>
        <a:bodyPr/>
        <a:lstStyle/>
        <a:p>
          <a:endParaRPr lang="en-US"/>
        </a:p>
      </dgm:t>
    </dgm:pt>
    <dgm:pt modelId="{2E1A5440-FE0D-403E-B357-F74F8156132E}" type="sibTrans" cxnId="{FF38F796-8D4C-4A2F-A227-6D556800561D}">
      <dgm:prSet/>
      <dgm:spPr/>
      <dgm:t>
        <a:bodyPr/>
        <a:lstStyle/>
        <a:p>
          <a:endParaRPr lang="en-US"/>
        </a:p>
      </dgm:t>
    </dgm:pt>
    <dgm:pt modelId="{7019C40C-B070-45BC-B5E8-FE986209DE7A}">
      <dgm:prSet/>
      <dgm:spPr/>
      <dgm:t>
        <a:bodyPr/>
        <a:lstStyle/>
        <a:p>
          <a:pPr rtl="0"/>
          <a:r>
            <a:rPr lang="en-US"/>
            <a:t>Triple or Quadruple Aim</a:t>
          </a:r>
        </a:p>
      </dgm:t>
    </dgm:pt>
    <dgm:pt modelId="{7303E3EB-5959-4E8A-997D-2A02F3C454AA}" type="sibTrans" cxnId="{C1B41DC8-8845-4F6B-9211-715960F1D27A}">
      <dgm:prSet/>
      <dgm:spPr/>
      <dgm:t>
        <a:bodyPr/>
        <a:lstStyle/>
        <a:p>
          <a:endParaRPr lang="en-US"/>
        </a:p>
      </dgm:t>
    </dgm:pt>
    <dgm:pt modelId="{ED5B98BC-F5FF-4021-9CFD-A3D04DAECBA1}" type="parTrans" cxnId="{C1B41DC8-8845-4F6B-9211-715960F1D27A}">
      <dgm:prSet/>
      <dgm:spPr/>
      <dgm:t>
        <a:bodyPr/>
        <a:lstStyle/>
        <a:p>
          <a:endParaRPr lang="en-US"/>
        </a:p>
      </dgm:t>
    </dgm:pt>
    <dgm:pt modelId="{78BB1CF7-68A6-48B1-A08A-F08A10B9862A}" type="pres">
      <dgm:prSet presAssocID="{3BD2A029-33D0-439C-960C-36BA5A04FCFB}" presName="Name0" presStyleCnt="0">
        <dgm:presLayoutVars>
          <dgm:chMax val="7"/>
          <dgm:dir/>
          <dgm:resizeHandles val="exact"/>
        </dgm:presLayoutVars>
      </dgm:prSet>
      <dgm:spPr/>
    </dgm:pt>
    <dgm:pt modelId="{36C98B2F-4B86-4370-AD97-E0A8F8244D28}" type="pres">
      <dgm:prSet presAssocID="{3BD2A029-33D0-439C-960C-36BA5A04FCFB}" presName="ellipse1" presStyleLbl="vennNode1" presStyleIdx="0" presStyleCnt="3" custLinFactNeighborX="12774" custLinFactNeighborY="-3547">
        <dgm:presLayoutVars>
          <dgm:bulletEnabled val="1"/>
        </dgm:presLayoutVars>
      </dgm:prSet>
      <dgm:spPr/>
    </dgm:pt>
    <dgm:pt modelId="{62AD5539-61ED-490A-90AE-8961D916DE00}" type="pres">
      <dgm:prSet presAssocID="{3BD2A029-33D0-439C-960C-36BA5A04FCFB}" presName="ellipse2" presStyleLbl="vennNode1" presStyleIdx="1" presStyleCnt="3">
        <dgm:presLayoutVars>
          <dgm:bulletEnabled val="1"/>
        </dgm:presLayoutVars>
      </dgm:prSet>
      <dgm:spPr/>
    </dgm:pt>
    <dgm:pt modelId="{B7473AD6-2907-4637-BA3B-8315FADEAF16}" type="pres">
      <dgm:prSet presAssocID="{3BD2A029-33D0-439C-960C-36BA5A04FCFB}" presName="ellipse3" presStyleLbl="vennNode1" presStyleIdx="2" presStyleCnt="3" custLinFactNeighborX="-12080">
        <dgm:presLayoutVars>
          <dgm:bulletEnabled val="1"/>
        </dgm:presLayoutVars>
      </dgm:prSet>
      <dgm:spPr/>
    </dgm:pt>
  </dgm:ptLst>
  <dgm:cxnLst>
    <dgm:cxn modelId="{F2A0F425-BECA-4351-9B9E-4DCE23EC1DC2}" type="presOf" srcId="{3BD2A029-33D0-439C-960C-36BA5A04FCFB}" destId="{78BB1CF7-68A6-48B1-A08A-F08A10B9862A}" srcOrd="0" destOrd="0" presId="urn:microsoft.com/office/officeart/2005/8/layout/rings+Icon"/>
    <dgm:cxn modelId="{B5C72B32-F264-4D35-9FDE-F948D2D87F5D}" srcId="{3BD2A029-33D0-439C-960C-36BA5A04FCFB}" destId="{08873BA0-B04F-43A4-9E50-E97EEBA7EA8E}" srcOrd="0" destOrd="0" parTransId="{67F9FF5C-9245-46B9-9F89-157A068A54A6}" sibTransId="{4B6D6ED1-2C43-41E3-B7DA-9B5852ADE543}"/>
    <dgm:cxn modelId="{7A37A24D-B6AA-42B8-8522-97070DD1D853}" type="presOf" srcId="{7019C40C-B070-45BC-B5E8-FE986209DE7A}" destId="{B7473AD6-2907-4637-BA3B-8315FADEAF16}" srcOrd="0" destOrd="0" presId="urn:microsoft.com/office/officeart/2005/8/layout/rings+Icon"/>
    <dgm:cxn modelId="{FF8A708B-9C75-432C-8643-FB629C8C3EB2}" type="presOf" srcId="{A6F01681-A1F0-44C1-B3C5-CA65DF116F6F}" destId="{62AD5539-61ED-490A-90AE-8961D916DE00}" srcOrd="0" destOrd="0" presId="urn:microsoft.com/office/officeart/2005/8/layout/rings+Icon"/>
    <dgm:cxn modelId="{FF38F796-8D4C-4A2F-A227-6D556800561D}" srcId="{3BD2A029-33D0-439C-960C-36BA5A04FCFB}" destId="{A6F01681-A1F0-44C1-B3C5-CA65DF116F6F}" srcOrd="1" destOrd="0" parTransId="{9027AF92-F422-45DB-A0BC-5E7B7701BF75}" sibTransId="{2E1A5440-FE0D-403E-B357-F74F8156132E}"/>
    <dgm:cxn modelId="{87B989A9-A956-4CF5-8473-C33ACEDCB7BC}" type="presOf" srcId="{08873BA0-B04F-43A4-9E50-E97EEBA7EA8E}" destId="{36C98B2F-4B86-4370-AD97-E0A8F8244D28}" srcOrd="0" destOrd="0" presId="urn:microsoft.com/office/officeart/2005/8/layout/rings+Icon"/>
    <dgm:cxn modelId="{C1B41DC8-8845-4F6B-9211-715960F1D27A}" srcId="{3BD2A029-33D0-439C-960C-36BA5A04FCFB}" destId="{7019C40C-B070-45BC-B5E8-FE986209DE7A}" srcOrd="2" destOrd="0" parTransId="{ED5B98BC-F5FF-4021-9CFD-A3D04DAECBA1}" sibTransId="{7303E3EB-5959-4E8A-997D-2A02F3C454AA}"/>
    <dgm:cxn modelId="{C61EF056-F881-4D0D-92F6-49B055DE5929}" type="presParOf" srcId="{78BB1CF7-68A6-48B1-A08A-F08A10B9862A}" destId="{36C98B2F-4B86-4370-AD97-E0A8F8244D28}" srcOrd="0" destOrd="0" presId="urn:microsoft.com/office/officeart/2005/8/layout/rings+Icon"/>
    <dgm:cxn modelId="{97E9BF00-7C51-42A2-892B-859CC005C442}" type="presParOf" srcId="{78BB1CF7-68A6-48B1-A08A-F08A10B9862A}" destId="{62AD5539-61ED-490A-90AE-8961D916DE00}" srcOrd="1" destOrd="0" presId="urn:microsoft.com/office/officeart/2005/8/layout/rings+Icon"/>
    <dgm:cxn modelId="{CB37105B-2499-4082-B654-E1C04D70A1C1}" type="presParOf" srcId="{78BB1CF7-68A6-48B1-A08A-F08A10B9862A}" destId="{B7473AD6-2907-4637-BA3B-8315FADEAF16}"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72D1F-809F-4E90-8094-2542BC2DBF4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B6DF444-7D73-48EA-B8A0-713FA3197A8E}">
      <dgm:prSet/>
      <dgm:spPr/>
      <dgm:t>
        <a:bodyPr/>
        <a:lstStyle/>
        <a:p>
          <a:pPr rtl="0"/>
          <a:r>
            <a:rPr lang="en-US" b="1"/>
            <a:t>Values/Ethics</a:t>
          </a:r>
        </a:p>
      </dgm:t>
    </dgm:pt>
    <dgm:pt modelId="{91E22AF4-DBA6-45DF-888A-1BD215D45C75}" type="parTrans" cxnId="{6DA4C001-70F6-46CB-93B4-FB85DCA8312D}">
      <dgm:prSet/>
      <dgm:spPr/>
      <dgm:t>
        <a:bodyPr/>
        <a:lstStyle/>
        <a:p>
          <a:endParaRPr lang="en-US"/>
        </a:p>
      </dgm:t>
    </dgm:pt>
    <dgm:pt modelId="{FC356083-3A74-4574-92BC-033E95DA527A}" type="sibTrans" cxnId="{6DA4C001-70F6-46CB-93B4-FB85DCA8312D}">
      <dgm:prSet/>
      <dgm:spPr/>
      <dgm:t>
        <a:bodyPr/>
        <a:lstStyle/>
        <a:p>
          <a:endParaRPr lang="en-US"/>
        </a:p>
      </dgm:t>
    </dgm:pt>
    <dgm:pt modelId="{084D4EC8-F3B5-4F6A-9957-4C4453E8A4F9}">
      <dgm:prSet/>
      <dgm:spPr/>
      <dgm:t>
        <a:bodyPr/>
        <a:lstStyle/>
        <a:p>
          <a:pPr rtl="0">
            <a:buFontTx/>
            <a:buNone/>
          </a:pPr>
          <a:r>
            <a:rPr lang="en-US"/>
            <a:t>  Work with individuals of other professions to maintain a climate of mutual respect and shared values.</a:t>
          </a:r>
        </a:p>
      </dgm:t>
    </dgm:pt>
    <dgm:pt modelId="{FB30EBEC-46C3-446A-A93E-64D1E505814E}" type="parTrans" cxnId="{8B2BA110-85A9-4D4C-8D0D-E8A81019B8C3}">
      <dgm:prSet/>
      <dgm:spPr/>
      <dgm:t>
        <a:bodyPr/>
        <a:lstStyle/>
        <a:p>
          <a:endParaRPr lang="en-US"/>
        </a:p>
      </dgm:t>
    </dgm:pt>
    <dgm:pt modelId="{684A8833-D2A6-46F7-A9D4-02EDA35F598C}" type="sibTrans" cxnId="{8B2BA110-85A9-4D4C-8D0D-E8A81019B8C3}">
      <dgm:prSet/>
      <dgm:spPr/>
      <dgm:t>
        <a:bodyPr/>
        <a:lstStyle/>
        <a:p>
          <a:endParaRPr lang="en-US"/>
        </a:p>
      </dgm:t>
    </dgm:pt>
    <dgm:pt modelId="{442799AB-9956-43B5-84AF-44678E8191FD}" type="pres">
      <dgm:prSet presAssocID="{5DE72D1F-809F-4E90-8094-2542BC2DBF45}" presName="Name0" presStyleCnt="0">
        <dgm:presLayoutVars>
          <dgm:dir/>
          <dgm:animLvl val="lvl"/>
          <dgm:resizeHandles val="exact"/>
        </dgm:presLayoutVars>
      </dgm:prSet>
      <dgm:spPr/>
    </dgm:pt>
    <dgm:pt modelId="{6B69DAD1-60D4-430E-AA93-A4C52AC334C3}" type="pres">
      <dgm:prSet presAssocID="{AB6DF444-7D73-48EA-B8A0-713FA3197A8E}" presName="linNode" presStyleCnt="0"/>
      <dgm:spPr/>
    </dgm:pt>
    <dgm:pt modelId="{FA053070-8B92-45AD-A45D-9DCBB76FDBEC}" type="pres">
      <dgm:prSet presAssocID="{AB6DF444-7D73-48EA-B8A0-713FA3197A8E}" presName="parentText" presStyleLbl="node1" presStyleIdx="0" presStyleCnt="1">
        <dgm:presLayoutVars>
          <dgm:chMax val="1"/>
          <dgm:bulletEnabled val="1"/>
        </dgm:presLayoutVars>
      </dgm:prSet>
      <dgm:spPr/>
    </dgm:pt>
    <dgm:pt modelId="{598FE1F2-14D8-4E63-92A1-838F2C95B919}" type="pres">
      <dgm:prSet presAssocID="{AB6DF444-7D73-48EA-B8A0-713FA3197A8E}" presName="descendantText" presStyleLbl="alignAccFollowNode1" presStyleIdx="0" presStyleCnt="1">
        <dgm:presLayoutVars>
          <dgm:bulletEnabled val="1"/>
        </dgm:presLayoutVars>
      </dgm:prSet>
      <dgm:spPr/>
    </dgm:pt>
  </dgm:ptLst>
  <dgm:cxnLst>
    <dgm:cxn modelId="{6DA4C001-70F6-46CB-93B4-FB85DCA8312D}" srcId="{5DE72D1F-809F-4E90-8094-2542BC2DBF45}" destId="{AB6DF444-7D73-48EA-B8A0-713FA3197A8E}" srcOrd="0" destOrd="0" parTransId="{91E22AF4-DBA6-45DF-888A-1BD215D45C75}" sibTransId="{FC356083-3A74-4574-92BC-033E95DA527A}"/>
    <dgm:cxn modelId="{8B2BA110-85A9-4D4C-8D0D-E8A81019B8C3}" srcId="{AB6DF444-7D73-48EA-B8A0-713FA3197A8E}" destId="{084D4EC8-F3B5-4F6A-9957-4C4453E8A4F9}" srcOrd="0" destOrd="0" parTransId="{FB30EBEC-46C3-446A-A93E-64D1E505814E}" sibTransId="{684A8833-D2A6-46F7-A9D4-02EDA35F598C}"/>
    <dgm:cxn modelId="{8AF2E515-D866-44F1-B28D-D5EFE5396EA4}" type="presOf" srcId="{5DE72D1F-809F-4E90-8094-2542BC2DBF45}" destId="{442799AB-9956-43B5-84AF-44678E8191FD}" srcOrd="0" destOrd="0" presId="urn:microsoft.com/office/officeart/2005/8/layout/vList5"/>
    <dgm:cxn modelId="{79C86283-09FA-4BFD-998A-A94D0A495C62}" type="presOf" srcId="{AB6DF444-7D73-48EA-B8A0-713FA3197A8E}" destId="{FA053070-8B92-45AD-A45D-9DCBB76FDBEC}" srcOrd="0" destOrd="0" presId="urn:microsoft.com/office/officeart/2005/8/layout/vList5"/>
    <dgm:cxn modelId="{1FE5B89F-504F-4C56-BA61-EB353757DAFA}" type="presOf" srcId="{084D4EC8-F3B5-4F6A-9957-4C4453E8A4F9}" destId="{598FE1F2-14D8-4E63-92A1-838F2C95B919}" srcOrd="0" destOrd="0" presId="urn:microsoft.com/office/officeart/2005/8/layout/vList5"/>
    <dgm:cxn modelId="{1EEDE9A7-B17D-47FE-A070-3B062826F0D0}" type="presParOf" srcId="{442799AB-9956-43B5-84AF-44678E8191FD}" destId="{6B69DAD1-60D4-430E-AA93-A4C52AC334C3}" srcOrd="0" destOrd="0" presId="urn:microsoft.com/office/officeart/2005/8/layout/vList5"/>
    <dgm:cxn modelId="{433CB7D5-57DB-4265-8613-1C7B94ED213D}" type="presParOf" srcId="{6B69DAD1-60D4-430E-AA93-A4C52AC334C3}" destId="{FA053070-8B92-45AD-A45D-9DCBB76FDBEC}" srcOrd="0" destOrd="0" presId="urn:microsoft.com/office/officeart/2005/8/layout/vList5"/>
    <dgm:cxn modelId="{FA2971DB-25AB-4F2F-9899-24A565C8AF7E}" type="presParOf" srcId="{6B69DAD1-60D4-430E-AA93-A4C52AC334C3}" destId="{598FE1F2-14D8-4E63-92A1-838F2C95B91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72D1F-809F-4E90-8094-2542BC2DBF4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B1DFEFC-F474-42BD-B2C2-21ABB8088B1E}">
      <dgm:prSet/>
      <dgm:spPr>
        <a:solidFill>
          <a:srgbClr val="14678F"/>
        </a:solidFill>
      </dgm:spPr>
      <dgm:t>
        <a:bodyPr/>
        <a:lstStyle/>
        <a:p>
          <a:pPr rtl="0"/>
          <a:r>
            <a:rPr lang="en-US" b="1"/>
            <a:t>Roles &amp; Responsibilities</a:t>
          </a:r>
        </a:p>
      </dgm:t>
    </dgm:pt>
    <dgm:pt modelId="{5BB0769D-CC94-4A65-ACAA-49C2BA6EA9C9}" type="parTrans" cxnId="{4F2A1375-2422-4530-AC39-F70FA18E076E}">
      <dgm:prSet/>
      <dgm:spPr/>
      <dgm:t>
        <a:bodyPr/>
        <a:lstStyle/>
        <a:p>
          <a:endParaRPr lang="en-US"/>
        </a:p>
      </dgm:t>
    </dgm:pt>
    <dgm:pt modelId="{4D6C9F48-25BD-4CFE-AB70-688B61AC60F4}" type="sibTrans" cxnId="{4F2A1375-2422-4530-AC39-F70FA18E076E}">
      <dgm:prSet/>
      <dgm:spPr/>
      <dgm:t>
        <a:bodyPr/>
        <a:lstStyle/>
        <a:p>
          <a:endParaRPr lang="en-US"/>
        </a:p>
      </dgm:t>
    </dgm:pt>
    <dgm:pt modelId="{F7F387D6-DE8D-4700-83CE-8B4034716CD0}">
      <dgm:prSet/>
      <dgm:spPr/>
      <dgm:t>
        <a:bodyPr/>
        <a:lstStyle/>
        <a:p>
          <a:pPr rtl="0">
            <a:buFontTx/>
            <a:buNone/>
          </a:pPr>
          <a:r>
            <a:rPr lang="en-US"/>
            <a:t>  Use the knowledge of one’s own role and those of other professions to appropriately assess and address the health care needs of patients and to promote and advance the health of populations</a:t>
          </a:r>
        </a:p>
      </dgm:t>
    </dgm:pt>
    <dgm:pt modelId="{CB067AEB-232F-4823-AC49-F97D259AD8E1}" type="parTrans" cxnId="{75E97D43-B5BB-4A31-9966-81DCF2B0F4C4}">
      <dgm:prSet/>
      <dgm:spPr/>
      <dgm:t>
        <a:bodyPr/>
        <a:lstStyle/>
        <a:p>
          <a:endParaRPr lang="en-US"/>
        </a:p>
      </dgm:t>
    </dgm:pt>
    <dgm:pt modelId="{04D0475E-92ED-4B6D-8B7B-706BC3864931}" type="sibTrans" cxnId="{75E97D43-B5BB-4A31-9966-81DCF2B0F4C4}">
      <dgm:prSet/>
      <dgm:spPr/>
      <dgm:t>
        <a:bodyPr/>
        <a:lstStyle/>
        <a:p>
          <a:endParaRPr lang="en-US"/>
        </a:p>
      </dgm:t>
    </dgm:pt>
    <dgm:pt modelId="{442799AB-9956-43B5-84AF-44678E8191FD}" type="pres">
      <dgm:prSet presAssocID="{5DE72D1F-809F-4E90-8094-2542BC2DBF45}" presName="Name0" presStyleCnt="0">
        <dgm:presLayoutVars>
          <dgm:dir/>
          <dgm:animLvl val="lvl"/>
          <dgm:resizeHandles val="exact"/>
        </dgm:presLayoutVars>
      </dgm:prSet>
      <dgm:spPr/>
    </dgm:pt>
    <dgm:pt modelId="{7176E2B3-E974-47C3-A5F6-3873B8349EBB}" type="pres">
      <dgm:prSet presAssocID="{3B1DFEFC-F474-42BD-B2C2-21ABB8088B1E}" presName="linNode" presStyleCnt="0"/>
      <dgm:spPr/>
    </dgm:pt>
    <dgm:pt modelId="{8EB4486A-3F29-4E16-8F99-EAF54E9700AA}" type="pres">
      <dgm:prSet presAssocID="{3B1DFEFC-F474-42BD-B2C2-21ABB8088B1E}" presName="parentText" presStyleLbl="node1" presStyleIdx="0" presStyleCnt="1">
        <dgm:presLayoutVars>
          <dgm:chMax val="1"/>
          <dgm:bulletEnabled val="1"/>
        </dgm:presLayoutVars>
      </dgm:prSet>
      <dgm:spPr/>
    </dgm:pt>
    <dgm:pt modelId="{804C57B6-6CF7-4A99-9A88-2E3AC3582915}" type="pres">
      <dgm:prSet presAssocID="{3B1DFEFC-F474-42BD-B2C2-21ABB8088B1E}" presName="descendantText" presStyleLbl="alignAccFollowNode1" presStyleIdx="0" presStyleCnt="1" custLinFactNeighborX="3056" custLinFactNeighborY="-1750">
        <dgm:presLayoutVars>
          <dgm:bulletEnabled val="1"/>
        </dgm:presLayoutVars>
      </dgm:prSet>
      <dgm:spPr/>
    </dgm:pt>
  </dgm:ptLst>
  <dgm:cxnLst>
    <dgm:cxn modelId="{8AF2E515-D866-44F1-B28D-D5EFE5396EA4}" type="presOf" srcId="{5DE72D1F-809F-4E90-8094-2542BC2DBF45}" destId="{442799AB-9956-43B5-84AF-44678E8191FD}" srcOrd="0" destOrd="0" presId="urn:microsoft.com/office/officeart/2005/8/layout/vList5"/>
    <dgm:cxn modelId="{7FBC081B-1D53-4228-A285-C3F5B35478B8}" type="presOf" srcId="{F7F387D6-DE8D-4700-83CE-8B4034716CD0}" destId="{804C57B6-6CF7-4A99-9A88-2E3AC3582915}" srcOrd="0" destOrd="0" presId="urn:microsoft.com/office/officeart/2005/8/layout/vList5"/>
    <dgm:cxn modelId="{75E97D43-B5BB-4A31-9966-81DCF2B0F4C4}" srcId="{3B1DFEFC-F474-42BD-B2C2-21ABB8088B1E}" destId="{F7F387D6-DE8D-4700-83CE-8B4034716CD0}" srcOrd="0" destOrd="0" parTransId="{CB067AEB-232F-4823-AC49-F97D259AD8E1}" sibTransId="{04D0475E-92ED-4B6D-8B7B-706BC3864931}"/>
    <dgm:cxn modelId="{4F2A1375-2422-4530-AC39-F70FA18E076E}" srcId="{5DE72D1F-809F-4E90-8094-2542BC2DBF45}" destId="{3B1DFEFC-F474-42BD-B2C2-21ABB8088B1E}" srcOrd="0" destOrd="0" parTransId="{5BB0769D-CC94-4A65-ACAA-49C2BA6EA9C9}" sibTransId="{4D6C9F48-25BD-4CFE-AB70-688B61AC60F4}"/>
    <dgm:cxn modelId="{09994C7F-F3AF-4311-AA64-33E5318DFC04}" type="presOf" srcId="{3B1DFEFC-F474-42BD-B2C2-21ABB8088B1E}" destId="{8EB4486A-3F29-4E16-8F99-EAF54E9700AA}" srcOrd="0" destOrd="0" presId="urn:microsoft.com/office/officeart/2005/8/layout/vList5"/>
    <dgm:cxn modelId="{F81DCC87-9AD1-4079-B98E-3032F5EC101C}" type="presParOf" srcId="{442799AB-9956-43B5-84AF-44678E8191FD}" destId="{7176E2B3-E974-47C3-A5F6-3873B8349EBB}" srcOrd="0" destOrd="0" presId="urn:microsoft.com/office/officeart/2005/8/layout/vList5"/>
    <dgm:cxn modelId="{06288C00-FBCD-4153-9A8D-102363438259}" type="presParOf" srcId="{7176E2B3-E974-47C3-A5F6-3873B8349EBB}" destId="{8EB4486A-3F29-4E16-8F99-EAF54E9700AA}" srcOrd="0" destOrd="0" presId="urn:microsoft.com/office/officeart/2005/8/layout/vList5"/>
    <dgm:cxn modelId="{6981034F-DA9E-4948-A7E6-C879DD5460D4}" type="presParOf" srcId="{7176E2B3-E974-47C3-A5F6-3873B8349EBB}" destId="{804C57B6-6CF7-4A99-9A88-2E3AC358291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E72D1F-809F-4E90-8094-2542BC2DBF4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C4E69C1B-ED49-4F4E-8E33-979016BFAA47}">
      <dgm:prSet/>
      <dgm:spPr>
        <a:solidFill>
          <a:srgbClr val="1C76AB"/>
        </a:solidFill>
      </dgm:spPr>
      <dgm:t>
        <a:bodyPr/>
        <a:lstStyle/>
        <a:p>
          <a:pPr rtl="0"/>
          <a:r>
            <a:rPr lang="en-US" b="1"/>
            <a:t>Interprofessional Communication</a:t>
          </a:r>
        </a:p>
      </dgm:t>
    </dgm:pt>
    <dgm:pt modelId="{421A0259-D6F1-4CEA-878D-0B3EF73114F5}" type="parTrans" cxnId="{03D361D6-F205-48E4-B693-5E5EBD7B3589}">
      <dgm:prSet/>
      <dgm:spPr/>
      <dgm:t>
        <a:bodyPr/>
        <a:lstStyle/>
        <a:p>
          <a:endParaRPr lang="en-US"/>
        </a:p>
      </dgm:t>
    </dgm:pt>
    <dgm:pt modelId="{D07533B8-8E9A-426C-BA19-26345EE0E672}" type="sibTrans" cxnId="{03D361D6-F205-48E4-B693-5E5EBD7B3589}">
      <dgm:prSet/>
      <dgm:spPr/>
      <dgm:t>
        <a:bodyPr/>
        <a:lstStyle/>
        <a:p>
          <a:endParaRPr lang="en-US"/>
        </a:p>
      </dgm:t>
    </dgm:pt>
    <dgm:pt modelId="{EC3D646F-59FD-46D3-A075-DEA726B3392C}">
      <dgm:prSet/>
      <dgm:spPr/>
      <dgm:t>
        <a:bodyPr/>
        <a:lstStyle/>
        <a:p>
          <a:pPr rtl="0">
            <a:buFontTx/>
            <a:buNone/>
          </a:pPr>
          <a:r>
            <a:rPr lang="en-US"/>
            <a:t>   Communicate with patients, families, communities and professionals in health and other fields in a responsive and responsible manner that supports a team approach to the promotion and maintenance of health and the prevention and treatment of disease.</a:t>
          </a:r>
        </a:p>
      </dgm:t>
    </dgm:pt>
    <dgm:pt modelId="{3A41C078-9804-43D9-9549-3702913B22DB}" type="parTrans" cxnId="{D1A0322E-949B-4C9F-8546-2D7CE6332372}">
      <dgm:prSet/>
      <dgm:spPr/>
      <dgm:t>
        <a:bodyPr/>
        <a:lstStyle/>
        <a:p>
          <a:endParaRPr lang="en-US"/>
        </a:p>
      </dgm:t>
    </dgm:pt>
    <dgm:pt modelId="{81129CF6-6C49-42F3-846D-536FCAA183F6}" type="sibTrans" cxnId="{D1A0322E-949B-4C9F-8546-2D7CE6332372}">
      <dgm:prSet/>
      <dgm:spPr/>
      <dgm:t>
        <a:bodyPr/>
        <a:lstStyle/>
        <a:p>
          <a:endParaRPr lang="en-US"/>
        </a:p>
      </dgm:t>
    </dgm:pt>
    <dgm:pt modelId="{442799AB-9956-43B5-84AF-44678E8191FD}" type="pres">
      <dgm:prSet presAssocID="{5DE72D1F-809F-4E90-8094-2542BC2DBF45}" presName="Name0" presStyleCnt="0">
        <dgm:presLayoutVars>
          <dgm:dir/>
          <dgm:animLvl val="lvl"/>
          <dgm:resizeHandles val="exact"/>
        </dgm:presLayoutVars>
      </dgm:prSet>
      <dgm:spPr/>
    </dgm:pt>
    <dgm:pt modelId="{EF82B910-E3DA-4D1E-B004-DCDD7F9616D2}" type="pres">
      <dgm:prSet presAssocID="{C4E69C1B-ED49-4F4E-8E33-979016BFAA47}" presName="linNode" presStyleCnt="0"/>
      <dgm:spPr/>
    </dgm:pt>
    <dgm:pt modelId="{ADD35AB4-9AE4-4054-B964-4E7024AED29A}" type="pres">
      <dgm:prSet presAssocID="{C4E69C1B-ED49-4F4E-8E33-979016BFAA47}" presName="parentText" presStyleLbl="node1" presStyleIdx="0" presStyleCnt="1">
        <dgm:presLayoutVars>
          <dgm:chMax val="1"/>
          <dgm:bulletEnabled val="1"/>
        </dgm:presLayoutVars>
      </dgm:prSet>
      <dgm:spPr/>
    </dgm:pt>
    <dgm:pt modelId="{F9071110-720D-4864-9E2F-0EFDBBDF3826}" type="pres">
      <dgm:prSet presAssocID="{C4E69C1B-ED49-4F4E-8E33-979016BFAA47}" presName="descendantText" presStyleLbl="alignAccFollowNode1" presStyleIdx="0" presStyleCnt="1">
        <dgm:presLayoutVars>
          <dgm:bulletEnabled val="1"/>
        </dgm:presLayoutVars>
      </dgm:prSet>
      <dgm:spPr/>
    </dgm:pt>
  </dgm:ptLst>
  <dgm:cxnLst>
    <dgm:cxn modelId="{8AF2E515-D866-44F1-B28D-D5EFE5396EA4}" type="presOf" srcId="{5DE72D1F-809F-4E90-8094-2542BC2DBF45}" destId="{442799AB-9956-43B5-84AF-44678E8191FD}" srcOrd="0" destOrd="0" presId="urn:microsoft.com/office/officeart/2005/8/layout/vList5"/>
    <dgm:cxn modelId="{1673E623-78B1-4F7D-BBE4-C33FF3755C2A}" type="presOf" srcId="{EC3D646F-59FD-46D3-A075-DEA726B3392C}" destId="{F9071110-720D-4864-9E2F-0EFDBBDF3826}" srcOrd="0" destOrd="0" presId="urn:microsoft.com/office/officeart/2005/8/layout/vList5"/>
    <dgm:cxn modelId="{D1A0322E-949B-4C9F-8546-2D7CE6332372}" srcId="{C4E69C1B-ED49-4F4E-8E33-979016BFAA47}" destId="{EC3D646F-59FD-46D3-A075-DEA726B3392C}" srcOrd="0" destOrd="0" parTransId="{3A41C078-9804-43D9-9549-3702913B22DB}" sibTransId="{81129CF6-6C49-42F3-846D-536FCAA183F6}"/>
    <dgm:cxn modelId="{36E98EBD-6098-43AE-80D4-5D0B8A342F5D}" type="presOf" srcId="{C4E69C1B-ED49-4F4E-8E33-979016BFAA47}" destId="{ADD35AB4-9AE4-4054-B964-4E7024AED29A}" srcOrd="0" destOrd="0" presId="urn:microsoft.com/office/officeart/2005/8/layout/vList5"/>
    <dgm:cxn modelId="{03D361D6-F205-48E4-B693-5E5EBD7B3589}" srcId="{5DE72D1F-809F-4E90-8094-2542BC2DBF45}" destId="{C4E69C1B-ED49-4F4E-8E33-979016BFAA47}" srcOrd="0" destOrd="0" parTransId="{421A0259-D6F1-4CEA-878D-0B3EF73114F5}" sibTransId="{D07533B8-8E9A-426C-BA19-26345EE0E672}"/>
    <dgm:cxn modelId="{A6580588-D25C-4101-A263-AC2620F56DDF}" type="presParOf" srcId="{442799AB-9956-43B5-84AF-44678E8191FD}" destId="{EF82B910-E3DA-4D1E-B004-DCDD7F9616D2}" srcOrd="0" destOrd="0" presId="urn:microsoft.com/office/officeart/2005/8/layout/vList5"/>
    <dgm:cxn modelId="{70626425-2716-4AF1-BD28-35C3AF990066}" type="presParOf" srcId="{EF82B910-E3DA-4D1E-B004-DCDD7F9616D2}" destId="{ADD35AB4-9AE4-4054-B964-4E7024AED29A}" srcOrd="0" destOrd="0" presId="urn:microsoft.com/office/officeart/2005/8/layout/vList5"/>
    <dgm:cxn modelId="{A74FA009-5272-43A3-82A7-AB070E860B9F}" type="presParOf" srcId="{EF82B910-E3DA-4D1E-B004-DCDD7F9616D2}" destId="{F9071110-720D-4864-9E2F-0EFDBBDF382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E72D1F-809F-4E90-8094-2542BC2DBF4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6B635926-8A45-4CD7-8D70-93EC4E5A16C4}">
      <dgm:prSet/>
      <dgm:spPr>
        <a:solidFill>
          <a:srgbClr val="2683C6"/>
        </a:solidFill>
      </dgm:spPr>
      <dgm:t>
        <a:bodyPr/>
        <a:lstStyle/>
        <a:p>
          <a:pPr rtl="0"/>
          <a:r>
            <a:rPr lang="en-US" b="1"/>
            <a:t>Teams and Teamwork</a:t>
          </a:r>
        </a:p>
      </dgm:t>
    </dgm:pt>
    <dgm:pt modelId="{4CBA30DC-9CAC-4017-9EB9-BFAB89D0DC51}" type="parTrans" cxnId="{429E9A67-314C-4CC3-B417-102CE2998553}">
      <dgm:prSet/>
      <dgm:spPr/>
      <dgm:t>
        <a:bodyPr/>
        <a:lstStyle/>
        <a:p>
          <a:endParaRPr lang="en-US"/>
        </a:p>
      </dgm:t>
    </dgm:pt>
    <dgm:pt modelId="{6BEA60C1-4FBF-435F-A7BD-2BED3F043DFE}" type="sibTrans" cxnId="{429E9A67-314C-4CC3-B417-102CE2998553}">
      <dgm:prSet/>
      <dgm:spPr/>
      <dgm:t>
        <a:bodyPr/>
        <a:lstStyle/>
        <a:p>
          <a:endParaRPr lang="en-US"/>
        </a:p>
      </dgm:t>
    </dgm:pt>
    <dgm:pt modelId="{7FF78A63-7DC5-41E9-83B8-F37EBE6B9267}">
      <dgm:prSet/>
      <dgm:spPr/>
      <dgm:t>
        <a:bodyPr/>
        <a:lstStyle/>
        <a:p>
          <a:pPr marL="0" indent="0" rtl="0">
            <a:buFontTx/>
            <a:buNone/>
          </a:pPr>
          <a:r>
            <a:rPr lang="en-US"/>
            <a:t>Apply relationship-building values and the principles of team dynamics to perform effectively in different team roles to plan, deliver, and evaluation patient/population centered care and population health programs and policies that are safe, timely, efficient, effective and equitable.</a:t>
          </a:r>
        </a:p>
      </dgm:t>
    </dgm:pt>
    <dgm:pt modelId="{8B8A0FAA-A125-4930-A208-361611B6E082}" type="parTrans" cxnId="{E860890B-9D1B-4811-BDFA-C2266DBCF1EE}">
      <dgm:prSet/>
      <dgm:spPr/>
      <dgm:t>
        <a:bodyPr/>
        <a:lstStyle/>
        <a:p>
          <a:endParaRPr lang="en-US"/>
        </a:p>
      </dgm:t>
    </dgm:pt>
    <dgm:pt modelId="{175510DE-F022-4749-8EF4-ECF3074692D2}" type="sibTrans" cxnId="{E860890B-9D1B-4811-BDFA-C2266DBCF1EE}">
      <dgm:prSet/>
      <dgm:spPr/>
      <dgm:t>
        <a:bodyPr/>
        <a:lstStyle/>
        <a:p>
          <a:endParaRPr lang="en-US"/>
        </a:p>
      </dgm:t>
    </dgm:pt>
    <dgm:pt modelId="{442799AB-9956-43B5-84AF-44678E8191FD}" type="pres">
      <dgm:prSet presAssocID="{5DE72D1F-809F-4E90-8094-2542BC2DBF45}" presName="Name0" presStyleCnt="0">
        <dgm:presLayoutVars>
          <dgm:dir/>
          <dgm:animLvl val="lvl"/>
          <dgm:resizeHandles val="exact"/>
        </dgm:presLayoutVars>
      </dgm:prSet>
      <dgm:spPr/>
    </dgm:pt>
    <dgm:pt modelId="{4E8972EF-123A-4826-9535-BF95B657B2E0}" type="pres">
      <dgm:prSet presAssocID="{6B635926-8A45-4CD7-8D70-93EC4E5A16C4}" presName="linNode" presStyleCnt="0"/>
      <dgm:spPr/>
    </dgm:pt>
    <dgm:pt modelId="{4FAA312C-ECC2-43CF-8CCF-B0A724DA5F10}" type="pres">
      <dgm:prSet presAssocID="{6B635926-8A45-4CD7-8D70-93EC4E5A16C4}" presName="parentText" presStyleLbl="node1" presStyleIdx="0" presStyleCnt="1">
        <dgm:presLayoutVars>
          <dgm:chMax val="1"/>
          <dgm:bulletEnabled val="1"/>
        </dgm:presLayoutVars>
      </dgm:prSet>
      <dgm:spPr/>
    </dgm:pt>
    <dgm:pt modelId="{35D9F190-5CFA-4E3E-A758-1A3881AB9B2A}" type="pres">
      <dgm:prSet presAssocID="{6B635926-8A45-4CD7-8D70-93EC4E5A16C4}" presName="descendantText" presStyleLbl="alignAccFollowNode1" presStyleIdx="0" presStyleCnt="1">
        <dgm:presLayoutVars>
          <dgm:bulletEnabled val="1"/>
        </dgm:presLayoutVars>
      </dgm:prSet>
      <dgm:spPr/>
    </dgm:pt>
  </dgm:ptLst>
  <dgm:cxnLst>
    <dgm:cxn modelId="{E860890B-9D1B-4811-BDFA-C2266DBCF1EE}" srcId="{6B635926-8A45-4CD7-8D70-93EC4E5A16C4}" destId="{7FF78A63-7DC5-41E9-83B8-F37EBE6B9267}" srcOrd="0" destOrd="0" parTransId="{8B8A0FAA-A125-4930-A208-361611B6E082}" sibTransId="{175510DE-F022-4749-8EF4-ECF3074692D2}"/>
    <dgm:cxn modelId="{8AF2E515-D866-44F1-B28D-D5EFE5396EA4}" type="presOf" srcId="{5DE72D1F-809F-4E90-8094-2542BC2DBF45}" destId="{442799AB-9956-43B5-84AF-44678E8191FD}" srcOrd="0" destOrd="0" presId="urn:microsoft.com/office/officeart/2005/8/layout/vList5"/>
    <dgm:cxn modelId="{429E9A67-314C-4CC3-B417-102CE2998553}" srcId="{5DE72D1F-809F-4E90-8094-2542BC2DBF45}" destId="{6B635926-8A45-4CD7-8D70-93EC4E5A16C4}" srcOrd="0" destOrd="0" parTransId="{4CBA30DC-9CAC-4017-9EB9-BFAB89D0DC51}" sibTransId="{6BEA60C1-4FBF-435F-A7BD-2BED3F043DFE}"/>
    <dgm:cxn modelId="{4321E079-08C7-4529-8D8C-C29F142DC085}" type="presOf" srcId="{6B635926-8A45-4CD7-8D70-93EC4E5A16C4}" destId="{4FAA312C-ECC2-43CF-8CCF-B0A724DA5F10}" srcOrd="0" destOrd="0" presId="urn:microsoft.com/office/officeart/2005/8/layout/vList5"/>
    <dgm:cxn modelId="{C9E99FB5-F6C1-43D0-8968-C253F117FE79}" type="presOf" srcId="{7FF78A63-7DC5-41E9-83B8-F37EBE6B9267}" destId="{35D9F190-5CFA-4E3E-A758-1A3881AB9B2A}" srcOrd="0" destOrd="0" presId="urn:microsoft.com/office/officeart/2005/8/layout/vList5"/>
    <dgm:cxn modelId="{A7E28C98-CAF8-4004-A996-7339B40B8BA6}" type="presParOf" srcId="{442799AB-9956-43B5-84AF-44678E8191FD}" destId="{4E8972EF-123A-4826-9535-BF95B657B2E0}" srcOrd="0" destOrd="0" presId="urn:microsoft.com/office/officeart/2005/8/layout/vList5"/>
    <dgm:cxn modelId="{54CAC960-C89B-4248-A6C3-113D8A92C007}" type="presParOf" srcId="{4E8972EF-123A-4826-9535-BF95B657B2E0}" destId="{4FAA312C-ECC2-43CF-8CCF-B0A724DA5F10}" srcOrd="0" destOrd="0" presId="urn:microsoft.com/office/officeart/2005/8/layout/vList5"/>
    <dgm:cxn modelId="{EC253415-51A2-4AE1-9481-A6E25FFB61DF}" type="presParOf" srcId="{4E8972EF-123A-4826-9535-BF95B657B2E0}" destId="{35D9F190-5CFA-4E3E-A758-1A3881AB9B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E72D1F-809F-4E90-8094-2542BC2DBF4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AB6DF444-7D73-48EA-B8A0-713FA3197A8E}">
      <dgm:prSet/>
      <dgm:spPr/>
      <dgm:t>
        <a:bodyPr/>
        <a:lstStyle/>
        <a:p>
          <a:pPr rtl="0"/>
          <a:r>
            <a:rPr lang="en-US" b="1"/>
            <a:t>Values/Ethics</a:t>
          </a:r>
        </a:p>
      </dgm:t>
    </dgm:pt>
    <dgm:pt modelId="{91E22AF4-DBA6-45DF-888A-1BD215D45C75}" type="parTrans" cxnId="{6DA4C001-70F6-46CB-93B4-FB85DCA8312D}">
      <dgm:prSet/>
      <dgm:spPr/>
      <dgm:t>
        <a:bodyPr/>
        <a:lstStyle/>
        <a:p>
          <a:endParaRPr lang="en-US"/>
        </a:p>
      </dgm:t>
    </dgm:pt>
    <dgm:pt modelId="{FC356083-3A74-4574-92BC-033E95DA527A}" type="sibTrans" cxnId="{6DA4C001-70F6-46CB-93B4-FB85DCA8312D}">
      <dgm:prSet/>
      <dgm:spPr/>
      <dgm:t>
        <a:bodyPr/>
        <a:lstStyle/>
        <a:p>
          <a:endParaRPr lang="en-US"/>
        </a:p>
      </dgm:t>
    </dgm:pt>
    <dgm:pt modelId="{3B1DFEFC-F474-42BD-B2C2-21ABB8088B1E}">
      <dgm:prSet/>
      <dgm:spPr>
        <a:solidFill>
          <a:srgbClr val="14678F"/>
        </a:solidFill>
      </dgm:spPr>
      <dgm:t>
        <a:bodyPr/>
        <a:lstStyle/>
        <a:p>
          <a:pPr rtl="0"/>
          <a:r>
            <a:rPr lang="en-US" b="1"/>
            <a:t>Roles &amp; Responsibilities</a:t>
          </a:r>
        </a:p>
      </dgm:t>
    </dgm:pt>
    <dgm:pt modelId="{5BB0769D-CC94-4A65-ACAA-49C2BA6EA9C9}" type="parTrans" cxnId="{4F2A1375-2422-4530-AC39-F70FA18E076E}">
      <dgm:prSet/>
      <dgm:spPr/>
      <dgm:t>
        <a:bodyPr/>
        <a:lstStyle/>
        <a:p>
          <a:endParaRPr lang="en-US"/>
        </a:p>
      </dgm:t>
    </dgm:pt>
    <dgm:pt modelId="{4D6C9F48-25BD-4CFE-AB70-688B61AC60F4}" type="sibTrans" cxnId="{4F2A1375-2422-4530-AC39-F70FA18E076E}">
      <dgm:prSet/>
      <dgm:spPr/>
      <dgm:t>
        <a:bodyPr/>
        <a:lstStyle/>
        <a:p>
          <a:endParaRPr lang="en-US"/>
        </a:p>
      </dgm:t>
    </dgm:pt>
    <dgm:pt modelId="{C4E69C1B-ED49-4F4E-8E33-979016BFAA47}">
      <dgm:prSet/>
      <dgm:spPr>
        <a:solidFill>
          <a:srgbClr val="1C76AB"/>
        </a:solidFill>
      </dgm:spPr>
      <dgm:t>
        <a:bodyPr/>
        <a:lstStyle/>
        <a:p>
          <a:pPr rtl="0"/>
          <a:r>
            <a:rPr lang="en-US" b="1"/>
            <a:t>Interprofessional Communication</a:t>
          </a:r>
        </a:p>
      </dgm:t>
    </dgm:pt>
    <dgm:pt modelId="{421A0259-D6F1-4CEA-878D-0B3EF73114F5}" type="parTrans" cxnId="{03D361D6-F205-48E4-B693-5E5EBD7B3589}">
      <dgm:prSet/>
      <dgm:spPr/>
      <dgm:t>
        <a:bodyPr/>
        <a:lstStyle/>
        <a:p>
          <a:endParaRPr lang="en-US"/>
        </a:p>
      </dgm:t>
    </dgm:pt>
    <dgm:pt modelId="{D07533B8-8E9A-426C-BA19-26345EE0E672}" type="sibTrans" cxnId="{03D361D6-F205-48E4-B693-5E5EBD7B3589}">
      <dgm:prSet/>
      <dgm:spPr/>
      <dgm:t>
        <a:bodyPr/>
        <a:lstStyle/>
        <a:p>
          <a:endParaRPr lang="en-US"/>
        </a:p>
      </dgm:t>
    </dgm:pt>
    <dgm:pt modelId="{6B635926-8A45-4CD7-8D70-93EC4E5A16C4}">
      <dgm:prSet/>
      <dgm:spPr>
        <a:solidFill>
          <a:srgbClr val="2683C6"/>
        </a:solidFill>
      </dgm:spPr>
      <dgm:t>
        <a:bodyPr/>
        <a:lstStyle/>
        <a:p>
          <a:pPr rtl="0"/>
          <a:r>
            <a:rPr lang="en-US" b="1"/>
            <a:t>Teams and Teamwork</a:t>
          </a:r>
        </a:p>
      </dgm:t>
    </dgm:pt>
    <dgm:pt modelId="{4CBA30DC-9CAC-4017-9EB9-BFAB89D0DC51}" type="parTrans" cxnId="{429E9A67-314C-4CC3-B417-102CE2998553}">
      <dgm:prSet/>
      <dgm:spPr/>
      <dgm:t>
        <a:bodyPr/>
        <a:lstStyle/>
        <a:p>
          <a:endParaRPr lang="en-US"/>
        </a:p>
      </dgm:t>
    </dgm:pt>
    <dgm:pt modelId="{6BEA60C1-4FBF-435F-A7BD-2BED3F043DFE}" type="sibTrans" cxnId="{429E9A67-314C-4CC3-B417-102CE2998553}">
      <dgm:prSet/>
      <dgm:spPr/>
      <dgm:t>
        <a:bodyPr/>
        <a:lstStyle/>
        <a:p>
          <a:endParaRPr lang="en-US"/>
        </a:p>
      </dgm:t>
    </dgm:pt>
    <dgm:pt modelId="{084D4EC8-F3B5-4F6A-9957-4C4453E8A4F9}">
      <dgm:prSet/>
      <dgm:spPr>
        <a:solidFill>
          <a:srgbClr val="CCD1D5">
            <a:alpha val="89804"/>
          </a:srgbClr>
        </a:solidFill>
      </dgm:spPr>
      <dgm:t>
        <a:bodyPr/>
        <a:lstStyle/>
        <a:p>
          <a:pPr rtl="0"/>
          <a:r>
            <a:rPr lang="en-US"/>
            <a:t>Work with individuals of other professions to maintain a climate of mutual respect and shared values.</a:t>
          </a:r>
        </a:p>
      </dgm:t>
    </dgm:pt>
    <dgm:pt modelId="{FB30EBEC-46C3-446A-A93E-64D1E505814E}" type="parTrans" cxnId="{8B2BA110-85A9-4D4C-8D0D-E8A81019B8C3}">
      <dgm:prSet/>
      <dgm:spPr/>
      <dgm:t>
        <a:bodyPr/>
        <a:lstStyle/>
        <a:p>
          <a:endParaRPr lang="en-US"/>
        </a:p>
      </dgm:t>
    </dgm:pt>
    <dgm:pt modelId="{684A8833-D2A6-46F7-A9D4-02EDA35F598C}" type="sibTrans" cxnId="{8B2BA110-85A9-4D4C-8D0D-E8A81019B8C3}">
      <dgm:prSet/>
      <dgm:spPr/>
      <dgm:t>
        <a:bodyPr/>
        <a:lstStyle/>
        <a:p>
          <a:endParaRPr lang="en-US"/>
        </a:p>
      </dgm:t>
    </dgm:pt>
    <dgm:pt modelId="{F7F387D6-DE8D-4700-83CE-8B4034716CD0}">
      <dgm:prSet/>
      <dgm:spPr>
        <a:solidFill>
          <a:srgbClr val="CBD4DD">
            <a:alpha val="89804"/>
          </a:srgbClr>
        </a:solidFill>
      </dgm:spPr>
      <dgm:t>
        <a:bodyPr/>
        <a:lstStyle/>
        <a:p>
          <a:pPr rtl="0"/>
          <a:r>
            <a:rPr lang="en-US"/>
            <a:t>Use the knowledge of one’s own role and those of other professions to appropriately assess and address the health care needs of patients and to promote and advance the health of populations</a:t>
          </a:r>
        </a:p>
      </dgm:t>
    </dgm:pt>
    <dgm:pt modelId="{CB067AEB-232F-4823-AC49-F97D259AD8E1}" type="parTrans" cxnId="{75E97D43-B5BB-4A31-9966-81DCF2B0F4C4}">
      <dgm:prSet/>
      <dgm:spPr/>
      <dgm:t>
        <a:bodyPr/>
        <a:lstStyle/>
        <a:p>
          <a:endParaRPr lang="en-US"/>
        </a:p>
      </dgm:t>
    </dgm:pt>
    <dgm:pt modelId="{04D0475E-92ED-4B6D-8B7B-706BC3864931}" type="sibTrans" cxnId="{75E97D43-B5BB-4A31-9966-81DCF2B0F4C4}">
      <dgm:prSet/>
      <dgm:spPr/>
      <dgm:t>
        <a:bodyPr/>
        <a:lstStyle/>
        <a:p>
          <a:endParaRPr lang="en-US"/>
        </a:p>
      </dgm:t>
    </dgm:pt>
    <dgm:pt modelId="{EC3D646F-59FD-46D3-A075-DEA726B3392C}">
      <dgm:prSet/>
      <dgm:spPr/>
      <dgm:t>
        <a:bodyPr/>
        <a:lstStyle/>
        <a:p>
          <a:pPr rtl="0"/>
          <a:r>
            <a:rPr lang="en-US"/>
            <a:t>Communicate with patients, families, communities and professionals in health and other fields in a responsive and responsible manner that supports a team approach to the promotion and maintenance of health and the prevention and treatment of disease.</a:t>
          </a:r>
        </a:p>
      </dgm:t>
    </dgm:pt>
    <dgm:pt modelId="{3A41C078-9804-43D9-9549-3702913B22DB}" type="parTrans" cxnId="{D1A0322E-949B-4C9F-8546-2D7CE6332372}">
      <dgm:prSet/>
      <dgm:spPr/>
      <dgm:t>
        <a:bodyPr/>
        <a:lstStyle/>
        <a:p>
          <a:endParaRPr lang="en-US"/>
        </a:p>
      </dgm:t>
    </dgm:pt>
    <dgm:pt modelId="{81129CF6-6C49-42F3-846D-536FCAA183F6}" type="sibTrans" cxnId="{D1A0322E-949B-4C9F-8546-2D7CE6332372}">
      <dgm:prSet/>
      <dgm:spPr/>
      <dgm:t>
        <a:bodyPr/>
        <a:lstStyle/>
        <a:p>
          <a:endParaRPr lang="en-US"/>
        </a:p>
      </dgm:t>
    </dgm:pt>
    <dgm:pt modelId="{7FF78A63-7DC5-41E9-83B8-F37EBE6B9267}">
      <dgm:prSet/>
      <dgm:spPr/>
      <dgm:t>
        <a:bodyPr/>
        <a:lstStyle/>
        <a:p>
          <a:pPr marL="0" indent="0" rtl="0"/>
          <a:r>
            <a:rPr lang="en-US"/>
            <a:t>Apply relationship-building values and the principles of team dynamics to perform effectively in different team roles to plan, deliver, and evaluation patient/population centered care and population health programs and policies that are safe, timely, efficient, effective and equitable.</a:t>
          </a:r>
        </a:p>
      </dgm:t>
    </dgm:pt>
    <dgm:pt modelId="{8B8A0FAA-A125-4930-A208-361611B6E082}" type="parTrans" cxnId="{E860890B-9D1B-4811-BDFA-C2266DBCF1EE}">
      <dgm:prSet/>
      <dgm:spPr/>
      <dgm:t>
        <a:bodyPr/>
        <a:lstStyle/>
        <a:p>
          <a:endParaRPr lang="en-US"/>
        </a:p>
      </dgm:t>
    </dgm:pt>
    <dgm:pt modelId="{175510DE-F022-4749-8EF4-ECF3074692D2}" type="sibTrans" cxnId="{E860890B-9D1B-4811-BDFA-C2266DBCF1EE}">
      <dgm:prSet/>
      <dgm:spPr/>
      <dgm:t>
        <a:bodyPr/>
        <a:lstStyle/>
        <a:p>
          <a:endParaRPr lang="en-US"/>
        </a:p>
      </dgm:t>
    </dgm:pt>
    <dgm:pt modelId="{442799AB-9956-43B5-84AF-44678E8191FD}" type="pres">
      <dgm:prSet presAssocID="{5DE72D1F-809F-4E90-8094-2542BC2DBF45}" presName="Name0" presStyleCnt="0">
        <dgm:presLayoutVars>
          <dgm:dir/>
          <dgm:animLvl val="lvl"/>
          <dgm:resizeHandles val="exact"/>
        </dgm:presLayoutVars>
      </dgm:prSet>
      <dgm:spPr/>
    </dgm:pt>
    <dgm:pt modelId="{6B69DAD1-60D4-430E-AA93-A4C52AC334C3}" type="pres">
      <dgm:prSet presAssocID="{AB6DF444-7D73-48EA-B8A0-713FA3197A8E}" presName="linNode" presStyleCnt="0"/>
      <dgm:spPr/>
    </dgm:pt>
    <dgm:pt modelId="{FA053070-8B92-45AD-A45D-9DCBB76FDBEC}" type="pres">
      <dgm:prSet presAssocID="{AB6DF444-7D73-48EA-B8A0-713FA3197A8E}" presName="parentText" presStyleLbl="node1" presStyleIdx="0" presStyleCnt="4">
        <dgm:presLayoutVars>
          <dgm:chMax val="1"/>
          <dgm:bulletEnabled val="1"/>
        </dgm:presLayoutVars>
      </dgm:prSet>
      <dgm:spPr/>
    </dgm:pt>
    <dgm:pt modelId="{598FE1F2-14D8-4E63-92A1-838F2C95B919}" type="pres">
      <dgm:prSet presAssocID="{AB6DF444-7D73-48EA-B8A0-713FA3197A8E}" presName="descendantText" presStyleLbl="alignAccFollowNode1" presStyleIdx="0" presStyleCnt="4">
        <dgm:presLayoutVars>
          <dgm:bulletEnabled val="1"/>
        </dgm:presLayoutVars>
      </dgm:prSet>
      <dgm:spPr/>
    </dgm:pt>
    <dgm:pt modelId="{5B7A2A02-05FE-413A-B051-7721ACA86E71}" type="pres">
      <dgm:prSet presAssocID="{FC356083-3A74-4574-92BC-033E95DA527A}" presName="sp" presStyleCnt="0"/>
      <dgm:spPr/>
    </dgm:pt>
    <dgm:pt modelId="{7176E2B3-E974-47C3-A5F6-3873B8349EBB}" type="pres">
      <dgm:prSet presAssocID="{3B1DFEFC-F474-42BD-B2C2-21ABB8088B1E}" presName="linNode" presStyleCnt="0"/>
      <dgm:spPr/>
    </dgm:pt>
    <dgm:pt modelId="{8EB4486A-3F29-4E16-8F99-EAF54E9700AA}" type="pres">
      <dgm:prSet presAssocID="{3B1DFEFC-F474-42BD-B2C2-21ABB8088B1E}" presName="parentText" presStyleLbl="node1" presStyleIdx="1" presStyleCnt="4">
        <dgm:presLayoutVars>
          <dgm:chMax val="1"/>
          <dgm:bulletEnabled val="1"/>
        </dgm:presLayoutVars>
      </dgm:prSet>
      <dgm:spPr/>
    </dgm:pt>
    <dgm:pt modelId="{804C57B6-6CF7-4A99-9A88-2E3AC3582915}" type="pres">
      <dgm:prSet presAssocID="{3B1DFEFC-F474-42BD-B2C2-21ABB8088B1E}" presName="descendantText" presStyleLbl="alignAccFollowNode1" presStyleIdx="1" presStyleCnt="4">
        <dgm:presLayoutVars>
          <dgm:bulletEnabled val="1"/>
        </dgm:presLayoutVars>
      </dgm:prSet>
      <dgm:spPr/>
    </dgm:pt>
    <dgm:pt modelId="{6DA8FC72-ADF1-4257-AA27-AE5A93B65838}" type="pres">
      <dgm:prSet presAssocID="{4D6C9F48-25BD-4CFE-AB70-688B61AC60F4}" presName="sp" presStyleCnt="0"/>
      <dgm:spPr/>
    </dgm:pt>
    <dgm:pt modelId="{EF82B910-E3DA-4D1E-B004-DCDD7F9616D2}" type="pres">
      <dgm:prSet presAssocID="{C4E69C1B-ED49-4F4E-8E33-979016BFAA47}" presName="linNode" presStyleCnt="0"/>
      <dgm:spPr/>
    </dgm:pt>
    <dgm:pt modelId="{ADD35AB4-9AE4-4054-B964-4E7024AED29A}" type="pres">
      <dgm:prSet presAssocID="{C4E69C1B-ED49-4F4E-8E33-979016BFAA47}" presName="parentText" presStyleLbl="node1" presStyleIdx="2" presStyleCnt="4">
        <dgm:presLayoutVars>
          <dgm:chMax val="1"/>
          <dgm:bulletEnabled val="1"/>
        </dgm:presLayoutVars>
      </dgm:prSet>
      <dgm:spPr/>
    </dgm:pt>
    <dgm:pt modelId="{F9071110-720D-4864-9E2F-0EFDBBDF3826}" type="pres">
      <dgm:prSet presAssocID="{C4E69C1B-ED49-4F4E-8E33-979016BFAA47}" presName="descendantText" presStyleLbl="alignAccFollowNode1" presStyleIdx="2" presStyleCnt="4">
        <dgm:presLayoutVars>
          <dgm:bulletEnabled val="1"/>
        </dgm:presLayoutVars>
      </dgm:prSet>
      <dgm:spPr/>
    </dgm:pt>
    <dgm:pt modelId="{288FCB0B-26F8-4189-8E82-B546CBAD5922}" type="pres">
      <dgm:prSet presAssocID="{D07533B8-8E9A-426C-BA19-26345EE0E672}" presName="sp" presStyleCnt="0"/>
      <dgm:spPr/>
    </dgm:pt>
    <dgm:pt modelId="{4E8972EF-123A-4826-9535-BF95B657B2E0}" type="pres">
      <dgm:prSet presAssocID="{6B635926-8A45-4CD7-8D70-93EC4E5A16C4}" presName="linNode" presStyleCnt="0"/>
      <dgm:spPr/>
    </dgm:pt>
    <dgm:pt modelId="{4FAA312C-ECC2-43CF-8CCF-B0A724DA5F10}" type="pres">
      <dgm:prSet presAssocID="{6B635926-8A45-4CD7-8D70-93EC4E5A16C4}" presName="parentText" presStyleLbl="node1" presStyleIdx="3" presStyleCnt="4">
        <dgm:presLayoutVars>
          <dgm:chMax val="1"/>
          <dgm:bulletEnabled val="1"/>
        </dgm:presLayoutVars>
      </dgm:prSet>
      <dgm:spPr/>
    </dgm:pt>
    <dgm:pt modelId="{35D9F190-5CFA-4E3E-A758-1A3881AB9B2A}" type="pres">
      <dgm:prSet presAssocID="{6B635926-8A45-4CD7-8D70-93EC4E5A16C4}" presName="descendantText" presStyleLbl="alignAccFollowNode1" presStyleIdx="3" presStyleCnt="4">
        <dgm:presLayoutVars>
          <dgm:bulletEnabled val="1"/>
        </dgm:presLayoutVars>
      </dgm:prSet>
      <dgm:spPr/>
    </dgm:pt>
  </dgm:ptLst>
  <dgm:cxnLst>
    <dgm:cxn modelId="{6DA4C001-70F6-46CB-93B4-FB85DCA8312D}" srcId="{5DE72D1F-809F-4E90-8094-2542BC2DBF45}" destId="{AB6DF444-7D73-48EA-B8A0-713FA3197A8E}" srcOrd="0" destOrd="0" parTransId="{91E22AF4-DBA6-45DF-888A-1BD215D45C75}" sibTransId="{FC356083-3A74-4574-92BC-033E95DA527A}"/>
    <dgm:cxn modelId="{E860890B-9D1B-4811-BDFA-C2266DBCF1EE}" srcId="{6B635926-8A45-4CD7-8D70-93EC4E5A16C4}" destId="{7FF78A63-7DC5-41E9-83B8-F37EBE6B9267}" srcOrd="0" destOrd="0" parTransId="{8B8A0FAA-A125-4930-A208-361611B6E082}" sibTransId="{175510DE-F022-4749-8EF4-ECF3074692D2}"/>
    <dgm:cxn modelId="{8B2BA110-85A9-4D4C-8D0D-E8A81019B8C3}" srcId="{AB6DF444-7D73-48EA-B8A0-713FA3197A8E}" destId="{084D4EC8-F3B5-4F6A-9957-4C4453E8A4F9}" srcOrd="0" destOrd="0" parTransId="{FB30EBEC-46C3-446A-A93E-64D1E505814E}" sibTransId="{684A8833-D2A6-46F7-A9D4-02EDA35F598C}"/>
    <dgm:cxn modelId="{8AF2E515-D866-44F1-B28D-D5EFE5396EA4}" type="presOf" srcId="{5DE72D1F-809F-4E90-8094-2542BC2DBF45}" destId="{442799AB-9956-43B5-84AF-44678E8191FD}" srcOrd="0" destOrd="0" presId="urn:microsoft.com/office/officeart/2005/8/layout/vList5"/>
    <dgm:cxn modelId="{7FBC081B-1D53-4228-A285-C3F5B35478B8}" type="presOf" srcId="{F7F387D6-DE8D-4700-83CE-8B4034716CD0}" destId="{804C57B6-6CF7-4A99-9A88-2E3AC3582915}" srcOrd="0" destOrd="0" presId="urn:microsoft.com/office/officeart/2005/8/layout/vList5"/>
    <dgm:cxn modelId="{1673E623-78B1-4F7D-BBE4-C33FF3755C2A}" type="presOf" srcId="{EC3D646F-59FD-46D3-A075-DEA726B3392C}" destId="{F9071110-720D-4864-9E2F-0EFDBBDF3826}" srcOrd="0" destOrd="0" presId="urn:microsoft.com/office/officeart/2005/8/layout/vList5"/>
    <dgm:cxn modelId="{D1A0322E-949B-4C9F-8546-2D7CE6332372}" srcId="{C4E69C1B-ED49-4F4E-8E33-979016BFAA47}" destId="{EC3D646F-59FD-46D3-A075-DEA726B3392C}" srcOrd="0" destOrd="0" parTransId="{3A41C078-9804-43D9-9549-3702913B22DB}" sibTransId="{81129CF6-6C49-42F3-846D-536FCAA183F6}"/>
    <dgm:cxn modelId="{75E97D43-B5BB-4A31-9966-81DCF2B0F4C4}" srcId="{3B1DFEFC-F474-42BD-B2C2-21ABB8088B1E}" destId="{F7F387D6-DE8D-4700-83CE-8B4034716CD0}" srcOrd="0" destOrd="0" parTransId="{CB067AEB-232F-4823-AC49-F97D259AD8E1}" sibTransId="{04D0475E-92ED-4B6D-8B7B-706BC3864931}"/>
    <dgm:cxn modelId="{429E9A67-314C-4CC3-B417-102CE2998553}" srcId="{5DE72D1F-809F-4E90-8094-2542BC2DBF45}" destId="{6B635926-8A45-4CD7-8D70-93EC4E5A16C4}" srcOrd="3" destOrd="0" parTransId="{4CBA30DC-9CAC-4017-9EB9-BFAB89D0DC51}" sibTransId="{6BEA60C1-4FBF-435F-A7BD-2BED3F043DFE}"/>
    <dgm:cxn modelId="{4F2A1375-2422-4530-AC39-F70FA18E076E}" srcId="{5DE72D1F-809F-4E90-8094-2542BC2DBF45}" destId="{3B1DFEFC-F474-42BD-B2C2-21ABB8088B1E}" srcOrd="1" destOrd="0" parTransId="{5BB0769D-CC94-4A65-ACAA-49C2BA6EA9C9}" sibTransId="{4D6C9F48-25BD-4CFE-AB70-688B61AC60F4}"/>
    <dgm:cxn modelId="{4321E079-08C7-4529-8D8C-C29F142DC085}" type="presOf" srcId="{6B635926-8A45-4CD7-8D70-93EC4E5A16C4}" destId="{4FAA312C-ECC2-43CF-8CCF-B0A724DA5F10}" srcOrd="0" destOrd="0" presId="urn:microsoft.com/office/officeart/2005/8/layout/vList5"/>
    <dgm:cxn modelId="{09994C7F-F3AF-4311-AA64-33E5318DFC04}" type="presOf" srcId="{3B1DFEFC-F474-42BD-B2C2-21ABB8088B1E}" destId="{8EB4486A-3F29-4E16-8F99-EAF54E9700AA}" srcOrd="0" destOrd="0" presId="urn:microsoft.com/office/officeart/2005/8/layout/vList5"/>
    <dgm:cxn modelId="{79C86283-09FA-4BFD-998A-A94D0A495C62}" type="presOf" srcId="{AB6DF444-7D73-48EA-B8A0-713FA3197A8E}" destId="{FA053070-8B92-45AD-A45D-9DCBB76FDBEC}" srcOrd="0" destOrd="0" presId="urn:microsoft.com/office/officeart/2005/8/layout/vList5"/>
    <dgm:cxn modelId="{1FE5B89F-504F-4C56-BA61-EB353757DAFA}" type="presOf" srcId="{084D4EC8-F3B5-4F6A-9957-4C4453E8A4F9}" destId="{598FE1F2-14D8-4E63-92A1-838F2C95B919}" srcOrd="0" destOrd="0" presId="urn:microsoft.com/office/officeart/2005/8/layout/vList5"/>
    <dgm:cxn modelId="{C9E99FB5-F6C1-43D0-8968-C253F117FE79}" type="presOf" srcId="{7FF78A63-7DC5-41E9-83B8-F37EBE6B9267}" destId="{35D9F190-5CFA-4E3E-A758-1A3881AB9B2A}" srcOrd="0" destOrd="0" presId="urn:microsoft.com/office/officeart/2005/8/layout/vList5"/>
    <dgm:cxn modelId="{36E98EBD-6098-43AE-80D4-5D0B8A342F5D}" type="presOf" srcId="{C4E69C1B-ED49-4F4E-8E33-979016BFAA47}" destId="{ADD35AB4-9AE4-4054-B964-4E7024AED29A}" srcOrd="0" destOrd="0" presId="urn:microsoft.com/office/officeart/2005/8/layout/vList5"/>
    <dgm:cxn modelId="{03D361D6-F205-48E4-B693-5E5EBD7B3589}" srcId="{5DE72D1F-809F-4E90-8094-2542BC2DBF45}" destId="{C4E69C1B-ED49-4F4E-8E33-979016BFAA47}" srcOrd="2" destOrd="0" parTransId="{421A0259-D6F1-4CEA-878D-0B3EF73114F5}" sibTransId="{D07533B8-8E9A-426C-BA19-26345EE0E672}"/>
    <dgm:cxn modelId="{1EEDE9A7-B17D-47FE-A070-3B062826F0D0}" type="presParOf" srcId="{442799AB-9956-43B5-84AF-44678E8191FD}" destId="{6B69DAD1-60D4-430E-AA93-A4C52AC334C3}" srcOrd="0" destOrd="0" presId="urn:microsoft.com/office/officeart/2005/8/layout/vList5"/>
    <dgm:cxn modelId="{433CB7D5-57DB-4265-8613-1C7B94ED213D}" type="presParOf" srcId="{6B69DAD1-60D4-430E-AA93-A4C52AC334C3}" destId="{FA053070-8B92-45AD-A45D-9DCBB76FDBEC}" srcOrd="0" destOrd="0" presId="urn:microsoft.com/office/officeart/2005/8/layout/vList5"/>
    <dgm:cxn modelId="{FA2971DB-25AB-4F2F-9899-24A565C8AF7E}" type="presParOf" srcId="{6B69DAD1-60D4-430E-AA93-A4C52AC334C3}" destId="{598FE1F2-14D8-4E63-92A1-838F2C95B919}" srcOrd="1" destOrd="0" presId="urn:microsoft.com/office/officeart/2005/8/layout/vList5"/>
    <dgm:cxn modelId="{FB34355D-7AC3-4E9B-ACB4-3FE2F117DD11}" type="presParOf" srcId="{442799AB-9956-43B5-84AF-44678E8191FD}" destId="{5B7A2A02-05FE-413A-B051-7721ACA86E71}" srcOrd="1" destOrd="0" presId="urn:microsoft.com/office/officeart/2005/8/layout/vList5"/>
    <dgm:cxn modelId="{F81DCC87-9AD1-4079-B98E-3032F5EC101C}" type="presParOf" srcId="{442799AB-9956-43B5-84AF-44678E8191FD}" destId="{7176E2B3-E974-47C3-A5F6-3873B8349EBB}" srcOrd="2" destOrd="0" presId="urn:microsoft.com/office/officeart/2005/8/layout/vList5"/>
    <dgm:cxn modelId="{06288C00-FBCD-4153-9A8D-102363438259}" type="presParOf" srcId="{7176E2B3-E974-47C3-A5F6-3873B8349EBB}" destId="{8EB4486A-3F29-4E16-8F99-EAF54E9700AA}" srcOrd="0" destOrd="0" presId="urn:microsoft.com/office/officeart/2005/8/layout/vList5"/>
    <dgm:cxn modelId="{6981034F-DA9E-4948-A7E6-C879DD5460D4}" type="presParOf" srcId="{7176E2B3-E974-47C3-A5F6-3873B8349EBB}" destId="{804C57B6-6CF7-4A99-9A88-2E3AC3582915}" srcOrd="1" destOrd="0" presId="urn:microsoft.com/office/officeart/2005/8/layout/vList5"/>
    <dgm:cxn modelId="{58C66A91-3C9E-44F9-8445-A2BB3D0DB8F6}" type="presParOf" srcId="{442799AB-9956-43B5-84AF-44678E8191FD}" destId="{6DA8FC72-ADF1-4257-AA27-AE5A93B65838}" srcOrd="3" destOrd="0" presId="urn:microsoft.com/office/officeart/2005/8/layout/vList5"/>
    <dgm:cxn modelId="{A6580588-D25C-4101-A263-AC2620F56DDF}" type="presParOf" srcId="{442799AB-9956-43B5-84AF-44678E8191FD}" destId="{EF82B910-E3DA-4D1E-B004-DCDD7F9616D2}" srcOrd="4" destOrd="0" presId="urn:microsoft.com/office/officeart/2005/8/layout/vList5"/>
    <dgm:cxn modelId="{70626425-2716-4AF1-BD28-35C3AF990066}" type="presParOf" srcId="{EF82B910-E3DA-4D1E-B004-DCDD7F9616D2}" destId="{ADD35AB4-9AE4-4054-B964-4E7024AED29A}" srcOrd="0" destOrd="0" presId="urn:microsoft.com/office/officeart/2005/8/layout/vList5"/>
    <dgm:cxn modelId="{A74FA009-5272-43A3-82A7-AB070E860B9F}" type="presParOf" srcId="{EF82B910-E3DA-4D1E-B004-DCDD7F9616D2}" destId="{F9071110-720D-4864-9E2F-0EFDBBDF3826}" srcOrd="1" destOrd="0" presId="urn:microsoft.com/office/officeart/2005/8/layout/vList5"/>
    <dgm:cxn modelId="{564B6F52-135D-4BAE-B485-B3C06D1F6D88}" type="presParOf" srcId="{442799AB-9956-43B5-84AF-44678E8191FD}" destId="{288FCB0B-26F8-4189-8E82-B546CBAD5922}" srcOrd="5" destOrd="0" presId="urn:microsoft.com/office/officeart/2005/8/layout/vList5"/>
    <dgm:cxn modelId="{A7E28C98-CAF8-4004-A996-7339B40B8BA6}" type="presParOf" srcId="{442799AB-9956-43B5-84AF-44678E8191FD}" destId="{4E8972EF-123A-4826-9535-BF95B657B2E0}" srcOrd="6" destOrd="0" presId="urn:microsoft.com/office/officeart/2005/8/layout/vList5"/>
    <dgm:cxn modelId="{54CAC960-C89B-4248-A6C3-113D8A92C007}" type="presParOf" srcId="{4E8972EF-123A-4826-9535-BF95B657B2E0}" destId="{4FAA312C-ECC2-43CF-8CCF-B0A724DA5F10}" srcOrd="0" destOrd="0" presId="urn:microsoft.com/office/officeart/2005/8/layout/vList5"/>
    <dgm:cxn modelId="{EC253415-51A2-4AE1-9481-A6E25FFB61DF}" type="presParOf" srcId="{4E8972EF-123A-4826-9535-BF95B657B2E0}" destId="{35D9F190-5CFA-4E3E-A758-1A3881AB9B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91371C-4E97-43C9-B771-A39C0A5431A9}"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02152D09-CA8F-49E2-98F7-EBCDAC5A5C56}">
      <dgm:prSet custT="1"/>
      <dgm:spPr>
        <a:solidFill>
          <a:srgbClr val="A5A5A5"/>
        </a:solidFill>
      </dgm:spPr>
      <dgm:t>
        <a:bodyPr/>
        <a:lstStyle/>
        <a:p>
          <a:r>
            <a:rPr lang="en-US" sz="3600"/>
            <a:t>Biological</a:t>
          </a:r>
        </a:p>
        <a:p>
          <a:r>
            <a:rPr lang="en-US" sz="2000"/>
            <a:t>Organ system function and dysfunction</a:t>
          </a:r>
        </a:p>
      </dgm:t>
    </dgm:pt>
    <dgm:pt modelId="{14199CA2-E191-4504-AB13-3CCE45089E8D}" type="parTrans" cxnId="{6A73A657-6549-476D-A15D-C4A1BE988F71}">
      <dgm:prSet/>
      <dgm:spPr/>
      <dgm:t>
        <a:bodyPr/>
        <a:lstStyle/>
        <a:p>
          <a:endParaRPr lang="en-US"/>
        </a:p>
      </dgm:t>
    </dgm:pt>
    <dgm:pt modelId="{B4108486-F735-4D74-AB38-4F97E9793F16}" type="sibTrans" cxnId="{6A73A657-6549-476D-A15D-C4A1BE988F71}">
      <dgm:prSet/>
      <dgm:spPr/>
      <dgm:t>
        <a:bodyPr/>
        <a:lstStyle/>
        <a:p>
          <a:endParaRPr lang="en-US"/>
        </a:p>
      </dgm:t>
    </dgm:pt>
    <dgm:pt modelId="{AFA3E886-D860-4F7F-B323-AABEABC15AB8}">
      <dgm:prSet custT="1"/>
      <dgm:spPr>
        <a:solidFill>
          <a:srgbClr val="AD6300"/>
        </a:solidFill>
      </dgm:spPr>
      <dgm:t>
        <a:bodyPr/>
        <a:lstStyle/>
        <a:p>
          <a:r>
            <a:rPr lang="en-US" sz="3600"/>
            <a:t>Psychological</a:t>
          </a:r>
        </a:p>
        <a:p>
          <a:r>
            <a:rPr lang="en-US" sz="2000"/>
            <a:t>Mood, knowledge, spirituality</a:t>
          </a:r>
        </a:p>
        <a:p>
          <a:r>
            <a:rPr lang="en-US" sz="2100"/>
            <a:t> </a:t>
          </a:r>
        </a:p>
      </dgm:t>
    </dgm:pt>
    <dgm:pt modelId="{B580F6BD-93B5-4F2B-A79E-83D9FA182C26}" type="parTrans" cxnId="{A4658C4E-78B3-4846-B824-33917F8A0B61}">
      <dgm:prSet/>
      <dgm:spPr/>
      <dgm:t>
        <a:bodyPr/>
        <a:lstStyle/>
        <a:p>
          <a:endParaRPr lang="en-US"/>
        </a:p>
      </dgm:t>
    </dgm:pt>
    <dgm:pt modelId="{83A93010-0B84-4566-AE0E-2D4D4C2025D0}" type="sibTrans" cxnId="{A4658C4E-78B3-4846-B824-33917F8A0B61}">
      <dgm:prSet/>
      <dgm:spPr/>
      <dgm:t>
        <a:bodyPr/>
        <a:lstStyle/>
        <a:p>
          <a:endParaRPr lang="en-US"/>
        </a:p>
      </dgm:t>
    </dgm:pt>
    <dgm:pt modelId="{6DA87914-FFEE-4ADE-8A13-B8F17119D2AA}">
      <dgm:prSet custT="1"/>
      <dgm:spPr>
        <a:solidFill>
          <a:srgbClr val="B43500"/>
        </a:solidFill>
      </dgm:spPr>
      <dgm:t>
        <a:bodyPr/>
        <a:lstStyle/>
        <a:p>
          <a:pPr>
            <a:spcAft>
              <a:spcPts val="600"/>
            </a:spcAft>
          </a:pPr>
          <a:r>
            <a:rPr lang="en-US" sz="3600"/>
            <a:t>Social</a:t>
          </a:r>
        </a:p>
        <a:p>
          <a:pPr>
            <a:spcAft>
              <a:spcPts val="0"/>
            </a:spcAft>
          </a:pPr>
          <a:r>
            <a:rPr lang="en-US" sz="2000"/>
            <a:t>Socioeconomic , Environment, Personal Safety</a:t>
          </a:r>
        </a:p>
        <a:p>
          <a:pPr>
            <a:spcAft>
              <a:spcPct val="35000"/>
            </a:spcAft>
          </a:pPr>
          <a:endParaRPr lang="en-US" sz="2000"/>
        </a:p>
      </dgm:t>
    </dgm:pt>
    <dgm:pt modelId="{A2E3B28B-FC9E-47FD-9422-AF3F9D6CEC97}" type="parTrans" cxnId="{10EEE818-B802-46A5-85F5-FFE2AE0446E6}">
      <dgm:prSet/>
      <dgm:spPr/>
      <dgm:t>
        <a:bodyPr/>
        <a:lstStyle/>
        <a:p>
          <a:endParaRPr lang="en-US"/>
        </a:p>
      </dgm:t>
    </dgm:pt>
    <dgm:pt modelId="{C1886380-FBEB-44AB-AF40-7430E8C6C4EB}" type="sibTrans" cxnId="{10EEE818-B802-46A5-85F5-FFE2AE0446E6}">
      <dgm:prSet/>
      <dgm:spPr/>
      <dgm:t>
        <a:bodyPr/>
        <a:lstStyle/>
        <a:p>
          <a:endParaRPr lang="en-US"/>
        </a:p>
      </dgm:t>
    </dgm:pt>
    <dgm:pt modelId="{7FB08569-A42A-4AFD-8EB8-2910FC49FB23}" type="pres">
      <dgm:prSet presAssocID="{A291371C-4E97-43C9-B771-A39C0A5431A9}" presName="linearFlow" presStyleCnt="0">
        <dgm:presLayoutVars>
          <dgm:dir/>
          <dgm:resizeHandles val="exact"/>
        </dgm:presLayoutVars>
      </dgm:prSet>
      <dgm:spPr/>
    </dgm:pt>
    <dgm:pt modelId="{A0BBFAD9-5143-40AD-8F62-7C227293231A}" type="pres">
      <dgm:prSet presAssocID="{02152D09-CA8F-49E2-98F7-EBCDAC5A5C56}" presName="composite" presStyleCnt="0"/>
      <dgm:spPr/>
    </dgm:pt>
    <dgm:pt modelId="{BFF53F96-EC14-4470-B6D2-6F7B1ADDE1C4}" type="pres">
      <dgm:prSet presAssocID="{02152D09-CA8F-49E2-98F7-EBCDAC5A5C5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descr="Scan of a human brain in a neurology clinic"/>
        </a:ext>
      </dgm:extLst>
    </dgm:pt>
    <dgm:pt modelId="{F96CF9B6-4BFC-43DD-B9A5-A7E3B5B1A749}" type="pres">
      <dgm:prSet presAssocID="{02152D09-CA8F-49E2-98F7-EBCDAC5A5C56}" presName="txShp" presStyleLbl="node1" presStyleIdx="0" presStyleCnt="3" custLinFactNeighborX="1617" custLinFactNeighborY="752">
        <dgm:presLayoutVars>
          <dgm:bulletEnabled val="1"/>
        </dgm:presLayoutVars>
      </dgm:prSet>
      <dgm:spPr/>
    </dgm:pt>
    <dgm:pt modelId="{B5BBA5B8-DA7C-4F41-B9A4-CC113DB339AF}" type="pres">
      <dgm:prSet presAssocID="{B4108486-F735-4D74-AB38-4F97E9793F16}" presName="spacing" presStyleCnt="0"/>
      <dgm:spPr/>
    </dgm:pt>
    <dgm:pt modelId="{F534A39D-9C8B-4E31-BF0D-FDB5FA559928}" type="pres">
      <dgm:prSet presAssocID="{AFA3E886-D860-4F7F-B323-AABEABC15AB8}" presName="composite" presStyleCnt="0"/>
      <dgm:spPr/>
    </dgm:pt>
    <dgm:pt modelId="{E3C51559-2B68-4799-BB4F-5703C4FBBF3E}" type="pres">
      <dgm:prSet presAssocID="{AFA3E886-D860-4F7F-B323-AABEABC15AB8}" presName="imgShp" presStyleLbl="fgImgPlace1" presStyleIdx="1" presStyleCnt="3"/>
      <dgm:spPr>
        <a:blipFill>
          <a:blip xmlns:r="http://schemas.openxmlformats.org/officeDocument/2006/relationships" r:embed="rId2"/>
          <a:srcRect/>
          <a:stretch>
            <a:fillRect l="-25000" r="-25000"/>
          </a:stretch>
        </a:blipFill>
      </dgm:spPr>
      <dgm:extLst>
        <a:ext uri="{E40237B7-FDA0-4F09-8148-C483321AD2D9}">
          <dgm14:cNvPr xmlns:dgm14="http://schemas.microsoft.com/office/drawing/2010/diagram" id="0" name="" descr="Silhouette of side of face"/>
        </a:ext>
      </dgm:extLst>
    </dgm:pt>
    <dgm:pt modelId="{B29DE343-F5EA-4685-986C-2B2A21511C97}" type="pres">
      <dgm:prSet presAssocID="{AFA3E886-D860-4F7F-B323-AABEABC15AB8}" presName="txShp" presStyleLbl="node1" presStyleIdx="1" presStyleCnt="3">
        <dgm:presLayoutVars>
          <dgm:bulletEnabled val="1"/>
        </dgm:presLayoutVars>
      </dgm:prSet>
      <dgm:spPr/>
    </dgm:pt>
    <dgm:pt modelId="{A73DB725-A64E-446A-9A3B-E42CAAD019FB}" type="pres">
      <dgm:prSet presAssocID="{83A93010-0B84-4566-AE0E-2D4D4C2025D0}" presName="spacing" presStyleCnt="0"/>
      <dgm:spPr/>
    </dgm:pt>
    <dgm:pt modelId="{903AF01D-7602-4394-871F-FABCE44FFFDB}" type="pres">
      <dgm:prSet presAssocID="{6DA87914-FFEE-4ADE-8A13-B8F17119D2AA}" presName="composite" presStyleCnt="0"/>
      <dgm:spPr/>
    </dgm:pt>
    <dgm:pt modelId="{905E438A-BB1D-47E5-9D83-EF0A1DE93D5C}" type="pres">
      <dgm:prSet presAssocID="{6DA87914-FFEE-4ADE-8A13-B8F17119D2AA}" presName="imgShp" presStyleLbl="fgImgPlace1" presStyleIdx="2" presStyleCnt="3"/>
      <dgm:spPr>
        <a:blipFill>
          <a:blip xmlns:r="http://schemas.openxmlformats.org/officeDocument/2006/relationships" r:embed="rId3"/>
          <a:srcRect/>
          <a:stretch>
            <a:fillRect l="-25000" r="-25000"/>
          </a:stretch>
        </a:blipFill>
      </dgm:spPr>
      <dgm:extLst>
        <a:ext uri="{E40237B7-FDA0-4F09-8148-C483321AD2D9}">
          <dgm14:cNvPr xmlns:dgm14="http://schemas.microsoft.com/office/drawing/2010/diagram" id="0" name="" descr="Friends playing foosball"/>
        </a:ext>
      </dgm:extLst>
    </dgm:pt>
    <dgm:pt modelId="{8F8BF630-E13D-4951-AE1F-92B59910976E}" type="pres">
      <dgm:prSet presAssocID="{6DA87914-FFEE-4ADE-8A13-B8F17119D2AA}" presName="txShp" presStyleLbl="node1" presStyleIdx="2" presStyleCnt="3">
        <dgm:presLayoutVars>
          <dgm:bulletEnabled val="1"/>
        </dgm:presLayoutVars>
      </dgm:prSet>
      <dgm:spPr/>
    </dgm:pt>
  </dgm:ptLst>
  <dgm:cxnLst>
    <dgm:cxn modelId="{4EC38A0D-AF7F-4D60-AD87-0F7C8B1D9381}" type="presOf" srcId="{6DA87914-FFEE-4ADE-8A13-B8F17119D2AA}" destId="{8F8BF630-E13D-4951-AE1F-92B59910976E}" srcOrd="0" destOrd="0" presId="urn:microsoft.com/office/officeart/2005/8/layout/vList3"/>
    <dgm:cxn modelId="{10EEE818-B802-46A5-85F5-FFE2AE0446E6}" srcId="{A291371C-4E97-43C9-B771-A39C0A5431A9}" destId="{6DA87914-FFEE-4ADE-8A13-B8F17119D2AA}" srcOrd="2" destOrd="0" parTransId="{A2E3B28B-FC9E-47FD-9422-AF3F9D6CEC97}" sibTransId="{C1886380-FBEB-44AB-AF40-7430E8C6C4EB}"/>
    <dgm:cxn modelId="{3EC2E446-4396-4D42-9FA2-B6E9406C78D9}" type="presOf" srcId="{02152D09-CA8F-49E2-98F7-EBCDAC5A5C56}" destId="{F96CF9B6-4BFC-43DD-B9A5-A7E3B5B1A749}" srcOrd="0" destOrd="0" presId="urn:microsoft.com/office/officeart/2005/8/layout/vList3"/>
    <dgm:cxn modelId="{A4658C4E-78B3-4846-B824-33917F8A0B61}" srcId="{A291371C-4E97-43C9-B771-A39C0A5431A9}" destId="{AFA3E886-D860-4F7F-B323-AABEABC15AB8}" srcOrd="1" destOrd="0" parTransId="{B580F6BD-93B5-4F2B-A79E-83D9FA182C26}" sibTransId="{83A93010-0B84-4566-AE0E-2D4D4C2025D0}"/>
    <dgm:cxn modelId="{6A73A657-6549-476D-A15D-C4A1BE988F71}" srcId="{A291371C-4E97-43C9-B771-A39C0A5431A9}" destId="{02152D09-CA8F-49E2-98F7-EBCDAC5A5C56}" srcOrd="0" destOrd="0" parTransId="{14199CA2-E191-4504-AB13-3CCE45089E8D}" sibTransId="{B4108486-F735-4D74-AB38-4F97E9793F16}"/>
    <dgm:cxn modelId="{96A574AF-FF3D-4CB4-B909-C399D2DC24CE}" type="presOf" srcId="{AFA3E886-D860-4F7F-B323-AABEABC15AB8}" destId="{B29DE343-F5EA-4685-986C-2B2A21511C97}" srcOrd="0" destOrd="0" presId="urn:microsoft.com/office/officeart/2005/8/layout/vList3"/>
    <dgm:cxn modelId="{2C6443F7-1FC4-47E3-9FB2-A6EF4375C6E9}" type="presOf" srcId="{A291371C-4E97-43C9-B771-A39C0A5431A9}" destId="{7FB08569-A42A-4AFD-8EB8-2910FC49FB23}" srcOrd="0" destOrd="0" presId="urn:microsoft.com/office/officeart/2005/8/layout/vList3"/>
    <dgm:cxn modelId="{6F90F60F-C26D-4A6E-9BA0-9712A52837A2}" type="presParOf" srcId="{7FB08569-A42A-4AFD-8EB8-2910FC49FB23}" destId="{A0BBFAD9-5143-40AD-8F62-7C227293231A}" srcOrd="0" destOrd="0" presId="urn:microsoft.com/office/officeart/2005/8/layout/vList3"/>
    <dgm:cxn modelId="{AAF2E7B2-0FBB-405E-AF87-BBC8BC67F5FD}" type="presParOf" srcId="{A0BBFAD9-5143-40AD-8F62-7C227293231A}" destId="{BFF53F96-EC14-4470-B6D2-6F7B1ADDE1C4}" srcOrd="0" destOrd="0" presId="urn:microsoft.com/office/officeart/2005/8/layout/vList3"/>
    <dgm:cxn modelId="{11C7B22C-3A08-46A1-BC1A-E4F5D605A8A7}" type="presParOf" srcId="{A0BBFAD9-5143-40AD-8F62-7C227293231A}" destId="{F96CF9B6-4BFC-43DD-B9A5-A7E3B5B1A749}" srcOrd="1" destOrd="0" presId="urn:microsoft.com/office/officeart/2005/8/layout/vList3"/>
    <dgm:cxn modelId="{0CB730AB-3A16-460B-8C1A-E8AD75362CB2}" type="presParOf" srcId="{7FB08569-A42A-4AFD-8EB8-2910FC49FB23}" destId="{B5BBA5B8-DA7C-4F41-B9A4-CC113DB339AF}" srcOrd="1" destOrd="0" presId="urn:microsoft.com/office/officeart/2005/8/layout/vList3"/>
    <dgm:cxn modelId="{79D3FC5E-FB33-4103-89CD-0C209E7000DD}" type="presParOf" srcId="{7FB08569-A42A-4AFD-8EB8-2910FC49FB23}" destId="{F534A39D-9C8B-4E31-BF0D-FDB5FA559928}" srcOrd="2" destOrd="0" presId="urn:microsoft.com/office/officeart/2005/8/layout/vList3"/>
    <dgm:cxn modelId="{49EECC5A-1BA9-4731-B9FE-3551E62161E3}" type="presParOf" srcId="{F534A39D-9C8B-4E31-BF0D-FDB5FA559928}" destId="{E3C51559-2B68-4799-BB4F-5703C4FBBF3E}" srcOrd="0" destOrd="0" presId="urn:microsoft.com/office/officeart/2005/8/layout/vList3"/>
    <dgm:cxn modelId="{F28C7A7D-6876-4581-826D-A7F12AF65684}" type="presParOf" srcId="{F534A39D-9C8B-4E31-BF0D-FDB5FA559928}" destId="{B29DE343-F5EA-4685-986C-2B2A21511C97}" srcOrd="1" destOrd="0" presId="urn:microsoft.com/office/officeart/2005/8/layout/vList3"/>
    <dgm:cxn modelId="{6200C57F-3A00-4B7D-8EFA-696B7512B689}" type="presParOf" srcId="{7FB08569-A42A-4AFD-8EB8-2910FC49FB23}" destId="{A73DB725-A64E-446A-9A3B-E42CAAD019FB}" srcOrd="3" destOrd="0" presId="urn:microsoft.com/office/officeart/2005/8/layout/vList3"/>
    <dgm:cxn modelId="{2A16ACD4-B2FD-4FA8-A23B-F208162B59FA}" type="presParOf" srcId="{7FB08569-A42A-4AFD-8EB8-2910FC49FB23}" destId="{903AF01D-7602-4394-871F-FABCE44FFFDB}" srcOrd="4" destOrd="0" presId="urn:microsoft.com/office/officeart/2005/8/layout/vList3"/>
    <dgm:cxn modelId="{67FEFC48-FDD0-4643-B757-FE4B5CCE5622}" type="presParOf" srcId="{903AF01D-7602-4394-871F-FABCE44FFFDB}" destId="{905E438A-BB1D-47E5-9D83-EF0A1DE93D5C}" srcOrd="0" destOrd="0" presId="urn:microsoft.com/office/officeart/2005/8/layout/vList3"/>
    <dgm:cxn modelId="{09CACA60-D85C-46C5-BC13-4B1883EF9EB0}" type="presParOf" srcId="{903AF01D-7602-4394-871F-FABCE44FFFDB}" destId="{8F8BF630-E13D-4951-AE1F-92B59910976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DBE33C-B014-4378-BE71-C553B12ABB91}" type="doc">
      <dgm:prSet loTypeId="urn:microsoft.com/office/officeart/2005/8/layout/cycle6" loCatId="cycle" qsTypeId="urn:microsoft.com/office/officeart/2005/8/quickstyle/3d1" qsCatId="3D" csTypeId="urn:microsoft.com/office/officeart/2005/8/colors/accent0_3" csCatId="mainScheme" phldr="1"/>
      <dgm:spPr/>
      <dgm:t>
        <a:bodyPr/>
        <a:lstStyle/>
        <a:p>
          <a:endParaRPr lang="en-US"/>
        </a:p>
      </dgm:t>
    </dgm:pt>
    <dgm:pt modelId="{D097233E-95A4-48BA-AB12-A8A069B93614}">
      <dgm:prSet/>
      <dgm:spPr>
        <a:solidFill>
          <a:srgbClr val="A5A5A5"/>
        </a:solidFill>
      </dgm:spPr>
      <dgm:t>
        <a:bodyPr/>
        <a:lstStyle/>
        <a:p>
          <a:r>
            <a:rPr lang="en-US"/>
            <a:t>Economic Stability</a:t>
          </a:r>
        </a:p>
      </dgm:t>
    </dgm:pt>
    <dgm:pt modelId="{C18F580A-B6D5-4EDA-8846-13507913D563}" type="parTrans" cxnId="{05902515-76BB-4947-954C-7C9A54D6189E}">
      <dgm:prSet/>
      <dgm:spPr/>
      <dgm:t>
        <a:bodyPr/>
        <a:lstStyle/>
        <a:p>
          <a:endParaRPr lang="en-US"/>
        </a:p>
      </dgm:t>
    </dgm:pt>
    <dgm:pt modelId="{4002F27F-D38E-40DC-96F8-9DDC6770D74B}" type="sibTrans" cxnId="{05902515-76BB-4947-954C-7C9A54D6189E}">
      <dgm:prSet/>
      <dgm:spPr/>
      <dgm:t>
        <a:bodyPr/>
        <a:lstStyle/>
        <a:p>
          <a:endParaRPr lang="en-US"/>
        </a:p>
      </dgm:t>
    </dgm:pt>
    <dgm:pt modelId="{0BE0FF8F-CDDC-4F06-838C-DC9A9F4406D4}">
      <dgm:prSet/>
      <dgm:spPr>
        <a:solidFill>
          <a:srgbClr val="B89253"/>
        </a:solidFill>
      </dgm:spPr>
      <dgm:t>
        <a:bodyPr/>
        <a:lstStyle/>
        <a:p>
          <a:r>
            <a:rPr lang="en-US"/>
            <a:t>Neighborhood and Built Environment</a:t>
          </a:r>
        </a:p>
      </dgm:t>
    </dgm:pt>
    <dgm:pt modelId="{A2CA5CD6-2643-4B2F-84BF-E01AFD89064F}" type="parTrans" cxnId="{E90FFC44-F90B-4FBA-9420-813FC5FA01F2}">
      <dgm:prSet/>
      <dgm:spPr/>
      <dgm:t>
        <a:bodyPr/>
        <a:lstStyle/>
        <a:p>
          <a:endParaRPr lang="en-US"/>
        </a:p>
      </dgm:t>
    </dgm:pt>
    <dgm:pt modelId="{D1280453-7B36-4036-B097-A68F193145FF}" type="sibTrans" cxnId="{E90FFC44-F90B-4FBA-9420-813FC5FA01F2}">
      <dgm:prSet/>
      <dgm:spPr/>
      <dgm:t>
        <a:bodyPr/>
        <a:lstStyle/>
        <a:p>
          <a:endParaRPr lang="en-US"/>
        </a:p>
      </dgm:t>
    </dgm:pt>
    <dgm:pt modelId="{859F8989-BE1D-4C3C-935D-6C1ED47B8462}">
      <dgm:prSet/>
      <dgm:spPr>
        <a:solidFill>
          <a:srgbClr val="B87645"/>
        </a:solidFill>
      </dgm:spPr>
      <dgm:t>
        <a:bodyPr/>
        <a:lstStyle/>
        <a:p>
          <a:r>
            <a:rPr lang="en-US"/>
            <a:t>Health and Health Care</a:t>
          </a:r>
        </a:p>
      </dgm:t>
    </dgm:pt>
    <dgm:pt modelId="{F735B171-6692-4A0C-A088-73FA2F3803C7}" type="parTrans" cxnId="{E6081C01-156F-455C-9890-9724FD80FA9A}">
      <dgm:prSet/>
      <dgm:spPr/>
      <dgm:t>
        <a:bodyPr/>
        <a:lstStyle/>
        <a:p>
          <a:endParaRPr lang="en-US"/>
        </a:p>
      </dgm:t>
    </dgm:pt>
    <dgm:pt modelId="{7CBF12B5-B45F-40EC-A2D4-A66FDCA7D090}" type="sibTrans" cxnId="{E6081C01-156F-455C-9890-9724FD80FA9A}">
      <dgm:prSet/>
      <dgm:spPr/>
      <dgm:t>
        <a:bodyPr/>
        <a:lstStyle/>
        <a:p>
          <a:endParaRPr lang="en-US"/>
        </a:p>
      </dgm:t>
    </dgm:pt>
    <dgm:pt modelId="{13B25D57-F4F0-4C74-82BF-58A47FDE1733}">
      <dgm:prSet/>
      <dgm:spPr>
        <a:solidFill>
          <a:srgbClr val="BC6345"/>
        </a:solidFill>
      </dgm:spPr>
      <dgm:t>
        <a:bodyPr/>
        <a:lstStyle/>
        <a:p>
          <a:r>
            <a:rPr lang="en-US"/>
            <a:t>Social and Community Context</a:t>
          </a:r>
        </a:p>
      </dgm:t>
    </dgm:pt>
    <dgm:pt modelId="{00C4CBDB-9B39-4A41-BEA7-571FCC44ED83}" type="parTrans" cxnId="{1930A344-3467-4D16-A5C3-3CE4FB2A4B7F}">
      <dgm:prSet/>
      <dgm:spPr/>
      <dgm:t>
        <a:bodyPr/>
        <a:lstStyle/>
        <a:p>
          <a:endParaRPr lang="en-US"/>
        </a:p>
      </dgm:t>
    </dgm:pt>
    <dgm:pt modelId="{06F2B96F-7995-4362-8D5E-B5B036A4DC3C}" type="sibTrans" cxnId="{1930A344-3467-4D16-A5C3-3CE4FB2A4B7F}">
      <dgm:prSet/>
      <dgm:spPr/>
      <dgm:t>
        <a:bodyPr/>
        <a:lstStyle/>
        <a:p>
          <a:endParaRPr lang="en-US"/>
        </a:p>
      </dgm:t>
    </dgm:pt>
    <dgm:pt modelId="{BC2E6607-9667-4723-8826-66E1F08FFDAB}">
      <dgm:prSet/>
      <dgm:spPr>
        <a:solidFill>
          <a:srgbClr val="BC6345"/>
        </a:solidFill>
      </dgm:spPr>
      <dgm:t>
        <a:bodyPr/>
        <a:lstStyle/>
        <a:p>
          <a:r>
            <a:rPr lang="en-US"/>
            <a:t>Education</a:t>
          </a:r>
        </a:p>
      </dgm:t>
    </dgm:pt>
    <dgm:pt modelId="{785A371C-1487-4CCE-95F8-9F19472E5999}" type="parTrans" cxnId="{7767DC7B-0AA5-48EB-80FC-DBAE3F89A5BC}">
      <dgm:prSet/>
      <dgm:spPr/>
      <dgm:t>
        <a:bodyPr/>
        <a:lstStyle/>
        <a:p>
          <a:endParaRPr lang="en-US"/>
        </a:p>
      </dgm:t>
    </dgm:pt>
    <dgm:pt modelId="{F4848508-722C-4344-86BF-DA51CAE34D3D}" type="sibTrans" cxnId="{7767DC7B-0AA5-48EB-80FC-DBAE3F89A5BC}">
      <dgm:prSet/>
      <dgm:spPr/>
      <dgm:t>
        <a:bodyPr/>
        <a:lstStyle/>
        <a:p>
          <a:endParaRPr lang="en-US"/>
        </a:p>
      </dgm:t>
    </dgm:pt>
    <dgm:pt modelId="{E2BCD63F-5502-4DCB-A917-1B28A74D01A7}" type="pres">
      <dgm:prSet presAssocID="{7DDBE33C-B014-4378-BE71-C553B12ABB91}" presName="cycle" presStyleCnt="0">
        <dgm:presLayoutVars>
          <dgm:dir/>
          <dgm:resizeHandles val="exact"/>
        </dgm:presLayoutVars>
      </dgm:prSet>
      <dgm:spPr/>
    </dgm:pt>
    <dgm:pt modelId="{C96CBCBC-3D00-4C8B-B054-1B730F4B409B}" type="pres">
      <dgm:prSet presAssocID="{D097233E-95A4-48BA-AB12-A8A069B93614}" presName="node" presStyleLbl="node1" presStyleIdx="0" presStyleCnt="5" custScaleX="132114" custScaleY="134360">
        <dgm:presLayoutVars>
          <dgm:bulletEnabled val="1"/>
        </dgm:presLayoutVars>
      </dgm:prSet>
      <dgm:spPr/>
    </dgm:pt>
    <dgm:pt modelId="{103E077B-9AE3-4FE0-9D51-F240E90092F9}" type="pres">
      <dgm:prSet presAssocID="{D097233E-95A4-48BA-AB12-A8A069B93614}" presName="spNode" presStyleCnt="0"/>
      <dgm:spPr/>
    </dgm:pt>
    <dgm:pt modelId="{9524B082-27E7-4DF1-AE59-CC909CE42618}" type="pres">
      <dgm:prSet presAssocID="{4002F27F-D38E-40DC-96F8-9DDC6770D74B}" presName="sibTrans" presStyleLbl="sibTrans1D1" presStyleIdx="0" presStyleCnt="5"/>
      <dgm:spPr/>
    </dgm:pt>
    <dgm:pt modelId="{BAB252E7-41F6-4BB9-B44F-88377EE0DBC1}" type="pres">
      <dgm:prSet presAssocID="{0BE0FF8F-CDDC-4F06-838C-DC9A9F4406D4}" presName="node" presStyleLbl="node1" presStyleIdx="1" presStyleCnt="5" custScaleX="132114" custScaleY="134360">
        <dgm:presLayoutVars>
          <dgm:bulletEnabled val="1"/>
        </dgm:presLayoutVars>
      </dgm:prSet>
      <dgm:spPr/>
    </dgm:pt>
    <dgm:pt modelId="{8D8A7275-81A0-48F7-912D-891683110C55}" type="pres">
      <dgm:prSet presAssocID="{0BE0FF8F-CDDC-4F06-838C-DC9A9F4406D4}" presName="spNode" presStyleCnt="0"/>
      <dgm:spPr/>
    </dgm:pt>
    <dgm:pt modelId="{DDD0A036-E654-4FB1-A701-459C1CF87915}" type="pres">
      <dgm:prSet presAssocID="{D1280453-7B36-4036-B097-A68F193145FF}" presName="sibTrans" presStyleLbl="sibTrans1D1" presStyleIdx="1" presStyleCnt="5"/>
      <dgm:spPr/>
    </dgm:pt>
    <dgm:pt modelId="{389EFE84-E5A1-42C1-8908-08ABD5E57FC8}" type="pres">
      <dgm:prSet presAssocID="{859F8989-BE1D-4C3C-935D-6C1ED47B8462}" presName="node" presStyleLbl="node1" presStyleIdx="2" presStyleCnt="5" custScaleX="132114" custScaleY="134360">
        <dgm:presLayoutVars>
          <dgm:bulletEnabled val="1"/>
        </dgm:presLayoutVars>
      </dgm:prSet>
      <dgm:spPr/>
    </dgm:pt>
    <dgm:pt modelId="{F7925DD4-BE40-4D5B-9BF9-9D5090D1D56B}" type="pres">
      <dgm:prSet presAssocID="{859F8989-BE1D-4C3C-935D-6C1ED47B8462}" presName="spNode" presStyleCnt="0"/>
      <dgm:spPr/>
    </dgm:pt>
    <dgm:pt modelId="{00560174-5ACC-4B37-97C7-EB31FFDFAF0D}" type="pres">
      <dgm:prSet presAssocID="{7CBF12B5-B45F-40EC-A2D4-A66FDCA7D090}" presName="sibTrans" presStyleLbl="sibTrans1D1" presStyleIdx="2" presStyleCnt="5"/>
      <dgm:spPr/>
    </dgm:pt>
    <dgm:pt modelId="{278B0B5A-A5DD-44DC-A0E2-1153DAFFCC12}" type="pres">
      <dgm:prSet presAssocID="{13B25D57-F4F0-4C74-82BF-58A47FDE1733}" presName="node" presStyleLbl="node1" presStyleIdx="3" presStyleCnt="5" custScaleX="132114" custScaleY="134360">
        <dgm:presLayoutVars>
          <dgm:bulletEnabled val="1"/>
        </dgm:presLayoutVars>
      </dgm:prSet>
      <dgm:spPr/>
    </dgm:pt>
    <dgm:pt modelId="{AAEB3E7C-71CF-4508-89D4-1AF7DC9B5908}" type="pres">
      <dgm:prSet presAssocID="{13B25D57-F4F0-4C74-82BF-58A47FDE1733}" presName="spNode" presStyleCnt="0"/>
      <dgm:spPr/>
    </dgm:pt>
    <dgm:pt modelId="{8BCFD1F0-6C72-479C-A6D2-1C704A108B6F}" type="pres">
      <dgm:prSet presAssocID="{06F2B96F-7995-4362-8D5E-B5B036A4DC3C}" presName="sibTrans" presStyleLbl="sibTrans1D1" presStyleIdx="3" presStyleCnt="5"/>
      <dgm:spPr/>
    </dgm:pt>
    <dgm:pt modelId="{C0E900AE-CB68-4B04-96DB-BB2C2B501B1C}" type="pres">
      <dgm:prSet presAssocID="{BC2E6607-9667-4723-8826-66E1F08FFDAB}" presName="node" presStyleLbl="node1" presStyleIdx="4" presStyleCnt="5" custScaleX="132114" custScaleY="134360">
        <dgm:presLayoutVars>
          <dgm:bulletEnabled val="1"/>
        </dgm:presLayoutVars>
      </dgm:prSet>
      <dgm:spPr/>
    </dgm:pt>
    <dgm:pt modelId="{DB634359-C38B-4C22-93B9-233A5846911B}" type="pres">
      <dgm:prSet presAssocID="{BC2E6607-9667-4723-8826-66E1F08FFDAB}" presName="spNode" presStyleCnt="0"/>
      <dgm:spPr/>
    </dgm:pt>
    <dgm:pt modelId="{C323432B-B887-4D43-A5AB-62354011C89E}" type="pres">
      <dgm:prSet presAssocID="{F4848508-722C-4344-86BF-DA51CAE34D3D}" presName="sibTrans" presStyleLbl="sibTrans1D1" presStyleIdx="4" presStyleCnt="5"/>
      <dgm:spPr/>
    </dgm:pt>
  </dgm:ptLst>
  <dgm:cxnLst>
    <dgm:cxn modelId="{E6081C01-156F-455C-9890-9724FD80FA9A}" srcId="{7DDBE33C-B014-4378-BE71-C553B12ABB91}" destId="{859F8989-BE1D-4C3C-935D-6C1ED47B8462}" srcOrd="2" destOrd="0" parTransId="{F735B171-6692-4A0C-A088-73FA2F3803C7}" sibTransId="{7CBF12B5-B45F-40EC-A2D4-A66FDCA7D090}"/>
    <dgm:cxn modelId="{9AE6A614-BEA1-439A-BABA-FF5F50B0ADD1}" type="presOf" srcId="{D1280453-7B36-4036-B097-A68F193145FF}" destId="{DDD0A036-E654-4FB1-A701-459C1CF87915}" srcOrd="0" destOrd="0" presId="urn:microsoft.com/office/officeart/2005/8/layout/cycle6"/>
    <dgm:cxn modelId="{05902515-76BB-4947-954C-7C9A54D6189E}" srcId="{7DDBE33C-B014-4378-BE71-C553B12ABB91}" destId="{D097233E-95A4-48BA-AB12-A8A069B93614}" srcOrd="0" destOrd="0" parTransId="{C18F580A-B6D5-4EDA-8846-13507913D563}" sibTransId="{4002F27F-D38E-40DC-96F8-9DDC6770D74B}"/>
    <dgm:cxn modelId="{ECF69230-162B-4525-896D-352FD20A005A}" type="presOf" srcId="{4002F27F-D38E-40DC-96F8-9DDC6770D74B}" destId="{9524B082-27E7-4DF1-AE59-CC909CE42618}" srcOrd="0" destOrd="0" presId="urn:microsoft.com/office/officeart/2005/8/layout/cycle6"/>
    <dgm:cxn modelId="{A9072C60-8F1D-4274-B096-6B4FEE1CEF04}" type="presOf" srcId="{06F2B96F-7995-4362-8D5E-B5B036A4DC3C}" destId="{8BCFD1F0-6C72-479C-A6D2-1C704A108B6F}" srcOrd="0" destOrd="0" presId="urn:microsoft.com/office/officeart/2005/8/layout/cycle6"/>
    <dgm:cxn modelId="{1930A344-3467-4D16-A5C3-3CE4FB2A4B7F}" srcId="{7DDBE33C-B014-4378-BE71-C553B12ABB91}" destId="{13B25D57-F4F0-4C74-82BF-58A47FDE1733}" srcOrd="3" destOrd="0" parTransId="{00C4CBDB-9B39-4A41-BEA7-571FCC44ED83}" sibTransId="{06F2B96F-7995-4362-8D5E-B5B036A4DC3C}"/>
    <dgm:cxn modelId="{E90FFC44-F90B-4FBA-9420-813FC5FA01F2}" srcId="{7DDBE33C-B014-4378-BE71-C553B12ABB91}" destId="{0BE0FF8F-CDDC-4F06-838C-DC9A9F4406D4}" srcOrd="1" destOrd="0" parTransId="{A2CA5CD6-2643-4B2F-84BF-E01AFD89064F}" sibTransId="{D1280453-7B36-4036-B097-A68F193145FF}"/>
    <dgm:cxn modelId="{11510D72-F198-4E3F-B1D4-EDCE1E5FE1F2}" type="presOf" srcId="{7DDBE33C-B014-4378-BE71-C553B12ABB91}" destId="{E2BCD63F-5502-4DCB-A917-1B28A74D01A7}" srcOrd="0" destOrd="0" presId="urn:microsoft.com/office/officeart/2005/8/layout/cycle6"/>
    <dgm:cxn modelId="{A378DD59-F2B3-43BA-8978-9086AFADAB07}" type="presOf" srcId="{7CBF12B5-B45F-40EC-A2D4-A66FDCA7D090}" destId="{00560174-5ACC-4B37-97C7-EB31FFDFAF0D}" srcOrd="0" destOrd="0" presId="urn:microsoft.com/office/officeart/2005/8/layout/cycle6"/>
    <dgm:cxn modelId="{7767DC7B-0AA5-48EB-80FC-DBAE3F89A5BC}" srcId="{7DDBE33C-B014-4378-BE71-C553B12ABB91}" destId="{BC2E6607-9667-4723-8826-66E1F08FFDAB}" srcOrd="4" destOrd="0" parTransId="{785A371C-1487-4CCE-95F8-9F19472E5999}" sibTransId="{F4848508-722C-4344-86BF-DA51CAE34D3D}"/>
    <dgm:cxn modelId="{B58DF07C-7FB0-40D4-80CC-5F076E8D60BA}" type="presOf" srcId="{D097233E-95A4-48BA-AB12-A8A069B93614}" destId="{C96CBCBC-3D00-4C8B-B054-1B730F4B409B}" srcOrd="0" destOrd="0" presId="urn:microsoft.com/office/officeart/2005/8/layout/cycle6"/>
    <dgm:cxn modelId="{9D722583-EE14-4F60-880B-08C270A89A34}" type="presOf" srcId="{BC2E6607-9667-4723-8826-66E1F08FFDAB}" destId="{C0E900AE-CB68-4B04-96DB-BB2C2B501B1C}" srcOrd="0" destOrd="0" presId="urn:microsoft.com/office/officeart/2005/8/layout/cycle6"/>
    <dgm:cxn modelId="{CACE89AA-E376-44AE-ADE7-A8EE1F4C05DB}" type="presOf" srcId="{13B25D57-F4F0-4C74-82BF-58A47FDE1733}" destId="{278B0B5A-A5DD-44DC-A0E2-1153DAFFCC12}" srcOrd="0" destOrd="0" presId="urn:microsoft.com/office/officeart/2005/8/layout/cycle6"/>
    <dgm:cxn modelId="{7F2D47C3-BA88-46CC-B8FB-D6A34F8380FB}" type="presOf" srcId="{0BE0FF8F-CDDC-4F06-838C-DC9A9F4406D4}" destId="{BAB252E7-41F6-4BB9-B44F-88377EE0DBC1}" srcOrd="0" destOrd="0" presId="urn:microsoft.com/office/officeart/2005/8/layout/cycle6"/>
    <dgm:cxn modelId="{59F0D1EC-9478-4EEF-8DA0-92A56A61206B}" type="presOf" srcId="{859F8989-BE1D-4C3C-935D-6C1ED47B8462}" destId="{389EFE84-E5A1-42C1-8908-08ABD5E57FC8}" srcOrd="0" destOrd="0" presId="urn:microsoft.com/office/officeart/2005/8/layout/cycle6"/>
    <dgm:cxn modelId="{7F4438FC-E9A8-48E0-812E-A81C5EE83081}" type="presOf" srcId="{F4848508-722C-4344-86BF-DA51CAE34D3D}" destId="{C323432B-B887-4D43-A5AB-62354011C89E}" srcOrd="0" destOrd="0" presId="urn:microsoft.com/office/officeart/2005/8/layout/cycle6"/>
    <dgm:cxn modelId="{F2117FAA-C04A-4C79-ADBA-CC06D6C975D4}" type="presParOf" srcId="{E2BCD63F-5502-4DCB-A917-1B28A74D01A7}" destId="{C96CBCBC-3D00-4C8B-B054-1B730F4B409B}" srcOrd="0" destOrd="0" presId="urn:microsoft.com/office/officeart/2005/8/layout/cycle6"/>
    <dgm:cxn modelId="{DF70C670-D711-4A3E-81F4-BF665BBF358D}" type="presParOf" srcId="{E2BCD63F-5502-4DCB-A917-1B28A74D01A7}" destId="{103E077B-9AE3-4FE0-9D51-F240E90092F9}" srcOrd="1" destOrd="0" presId="urn:microsoft.com/office/officeart/2005/8/layout/cycle6"/>
    <dgm:cxn modelId="{E5F5AF6B-33EB-4D88-8DEE-0B9A4A142AD8}" type="presParOf" srcId="{E2BCD63F-5502-4DCB-A917-1B28A74D01A7}" destId="{9524B082-27E7-4DF1-AE59-CC909CE42618}" srcOrd="2" destOrd="0" presId="urn:microsoft.com/office/officeart/2005/8/layout/cycle6"/>
    <dgm:cxn modelId="{63559011-B76B-43FD-870F-BB59295D13FF}" type="presParOf" srcId="{E2BCD63F-5502-4DCB-A917-1B28A74D01A7}" destId="{BAB252E7-41F6-4BB9-B44F-88377EE0DBC1}" srcOrd="3" destOrd="0" presId="urn:microsoft.com/office/officeart/2005/8/layout/cycle6"/>
    <dgm:cxn modelId="{27C62796-0931-4E7D-A599-CBA2DE05ECBE}" type="presParOf" srcId="{E2BCD63F-5502-4DCB-A917-1B28A74D01A7}" destId="{8D8A7275-81A0-48F7-912D-891683110C55}" srcOrd="4" destOrd="0" presId="urn:microsoft.com/office/officeart/2005/8/layout/cycle6"/>
    <dgm:cxn modelId="{296DF9C9-7997-4C22-9604-98DAB6184410}" type="presParOf" srcId="{E2BCD63F-5502-4DCB-A917-1B28A74D01A7}" destId="{DDD0A036-E654-4FB1-A701-459C1CF87915}" srcOrd="5" destOrd="0" presId="urn:microsoft.com/office/officeart/2005/8/layout/cycle6"/>
    <dgm:cxn modelId="{69BCDCC3-5CA4-455D-8F79-AACD92A4FA49}" type="presParOf" srcId="{E2BCD63F-5502-4DCB-A917-1B28A74D01A7}" destId="{389EFE84-E5A1-42C1-8908-08ABD5E57FC8}" srcOrd="6" destOrd="0" presId="urn:microsoft.com/office/officeart/2005/8/layout/cycle6"/>
    <dgm:cxn modelId="{F3420E3D-2F94-44CD-853E-D679519C2C66}" type="presParOf" srcId="{E2BCD63F-5502-4DCB-A917-1B28A74D01A7}" destId="{F7925DD4-BE40-4D5B-9BF9-9D5090D1D56B}" srcOrd="7" destOrd="0" presId="urn:microsoft.com/office/officeart/2005/8/layout/cycle6"/>
    <dgm:cxn modelId="{FC94BF5F-AD99-4157-8F52-B0931D177FF4}" type="presParOf" srcId="{E2BCD63F-5502-4DCB-A917-1B28A74D01A7}" destId="{00560174-5ACC-4B37-97C7-EB31FFDFAF0D}" srcOrd="8" destOrd="0" presId="urn:microsoft.com/office/officeart/2005/8/layout/cycle6"/>
    <dgm:cxn modelId="{F1A708B2-C393-4630-833E-CE8ED214F332}" type="presParOf" srcId="{E2BCD63F-5502-4DCB-A917-1B28A74D01A7}" destId="{278B0B5A-A5DD-44DC-A0E2-1153DAFFCC12}" srcOrd="9" destOrd="0" presId="urn:microsoft.com/office/officeart/2005/8/layout/cycle6"/>
    <dgm:cxn modelId="{A0A291F8-0ABA-4D5B-8328-DD34B172A6F0}" type="presParOf" srcId="{E2BCD63F-5502-4DCB-A917-1B28A74D01A7}" destId="{AAEB3E7C-71CF-4508-89D4-1AF7DC9B5908}" srcOrd="10" destOrd="0" presId="urn:microsoft.com/office/officeart/2005/8/layout/cycle6"/>
    <dgm:cxn modelId="{932F9EEC-5A8C-4E38-9112-B775B2D66104}" type="presParOf" srcId="{E2BCD63F-5502-4DCB-A917-1B28A74D01A7}" destId="{8BCFD1F0-6C72-479C-A6D2-1C704A108B6F}" srcOrd="11" destOrd="0" presId="urn:microsoft.com/office/officeart/2005/8/layout/cycle6"/>
    <dgm:cxn modelId="{FB9C5085-8254-4AA4-8023-5249E38EB559}" type="presParOf" srcId="{E2BCD63F-5502-4DCB-A917-1B28A74D01A7}" destId="{C0E900AE-CB68-4B04-96DB-BB2C2B501B1C}" srcOrd="12" destOrd="0" presId="urn:microsoft.com/office/officeart/2005/8/layout/cycle6"/>
    <dgm:cxn modelId="{EE6A8D83-1732-48A1-B233-F1042D1F0ABB}" type="presParOf" srcId="{E2BCD63F-5502-4DCB-A917-1B28A74D01A7}" destId="{DB634359-C38B-4C22-93B9-233A5846911B}" srcOrd="13" destOrd="0" presId="urn:microsoft.com/office/officeart/2005/8/layout/cycle6"/>
    <dgm:cxn modelId="{BD484D79-5941-4306-9067-5A3B8955B022}" type="presParOf" srcId="{E2BCD63F-5502-4DCB-A917-1B28A74D01A7}" destId="{C323432B-B887-4D43-A5AB-62354011C89E}"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27A3FDD-FF11-42AB-8FB5-29B989C4961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25EA63B0-D4D2-4347-A71C-9C93B33F2C9E}">
      <dgm:prSet/>
      <dgm:spPr>
        <a:solidFill>
          <a:srgbClr val="A5A5A5"/>
        </a:solidFill>
      </dgm:spPr>
      <dgm:t>
        <a:bodyPr/>
        <a:lstStyle/>
        <a:p>
          <a:r>
            <a:rPr lang="en-US"/>
            <a:t>Body Structure and Function</a:t>
          </a:r>
        </a:p>
      </dgm:t>
    </dgm:pt>
    <dgm:pt modelId="{22FE66E7-A43B-4E75-804E-4E0F2246573D}" type="parTrans" cxnId="{8A996CF8-387F-4B06-8A59-E7EBE42DDFE3}">
      <dgm:prSet/>
      <dgm:spPr/>
      <dgm:t>
        <a:bodyPr/>
        <a:lstStyle/>
        <a:p>
          <a:endParaRPr lang="en-US"/>
        </a:p>
      </dgm:t>
    </dgm:pt>
    <dgm:pt modelId="{782C9D17-FB46-4F87-B7BE-A4E0D31D8A72}" type="sibTrans" cxnId="{8A996CF8-387F-4B06-8A59-E7EBE42DDFE3}">
      <dgm:prSet/>
      <dgm:spPr/>
      <dgm:t>
        <a:bodyPr/>
        <a:lstStyle/>
        <a:p>
          <a:endParaRPr lang="en-US"/>
        </a:p>
      </dgm:t>
    </dgm:pt>
    <dgm:pt modelId="{3A4AB83C-AA13-4C00-BADB-1155B620C84E}">
      <dgm:prSet/>
      <dgm:spPr/>
      <dgm:t>
        <a:bodyPr/>
        <a:lstStyle/>
        <a:p>
          <a:r>
            <a:rPr lang="en-US"/>
            <a:t>Examples – Breath, Circulate blood, Take in food, digest it and eliminate it</a:t>
          </a:r>
        </a:p>
      </dgm:t>
    </dgm:pt>
    <dgm:pt modelId="{FEDD122D-F4DD-4672-B2F4-A2B0F8999529}" type="parTrans" cxnId="{2AB601B7-4D38-4DC3-9BE7-EE0A7CAC6C9D}">
      <dgm:prSet/>
      <dgm:spPr/>
      <dgm:t>
        <a:bodyPr/>
        <a:lstStyle/>
        <a:p>
          <a:endParaRPr lang="en-US"/>
        </a:p>
      </dgm:t>
    </dgm:pt>
    <dgm:pt modelId="{AE3A8980-C37A-44AC-9F98-18575ABA5600}" type="sibTrans" cxnId="{2AB601B7-4D38-4DC3-9BE7-EE0A7CAC6C9D}">
      <dgm:prSet/>
      <dgm:spPr/>
      <dgm:t>
        <a:bodyPr/>
        <a:lstStyle/>
        <a:p>
          <a:endParaRPr lang="en-US"/>
        </a:p>
      </dgm:t>
    </dgm:pt>
    <dgm:pt modelId="{159C11D0-AD40-40C7-B419-EDD4B700FE0B}">
      <dgm:prSet/>
      <dgm:spPr>
        <a:solidFill>
          <a:srgbClr val="AD6300"/>
        </a:solidFill>
      </dgm:spPr>
      <dgm:t>
        <a:bodyPr/>
        <a:lstStyle/>
        <a:p>
          <a:r>
            <a:rPr lang="en-US"/>
            <a:t>Activity</a:t>
          </a:r>
        </a:p>
      </dgm:t>
    </dgm:pt>
    <dgm:pt modelId="{B3509B6E-5275-450A-A740-9765BF6A41B0}" type="parTrans" cxnId="{794602BD-E09D-4878-8F33-4BB5A1B30439}">
      <dgm:prSet/>
      <dgm:spPr/>
      <dgm:t>
        <a:bodyPr/>
        <a:lstStyle/>
        <a:p>
          <a:endParaRPr lang="en-US"/>
        </a:p>
      </dgm:t>
    </dgm:pt>
    <dgm:pt modelId="{97D325CC-5D64-4BBB-90D3-6C607B36A39E}" type="sibTrans" cxnId="{794602BD-E09D-4878-8F33-4BB5A1B30439}">
      <dgm:prSet/>
      <dgm:spPr/>
      <dgm:t>
        <a:bodyPr/>
        <a:lstStyle/>
        <a:p>
          <a:endParaRPr lang="en-US"/>
        </a:p>
      </dgm:t>
    </dgm:pt>
    <dgm:pt modelId="{AA12EBB4-558D-45C9-8790-B537C3618A8A}">
      <dgm:prSet/>
      <dgm:spPr/>
      <dgm:t>
        <a:bodyPr/>
        <a:lstStyle/>
        <a:p>
          <a:r>
            <a:rPr lang="en-US"/>
            <a:t>Examples - W</a:t>
          </a:r>
          <a:r>
            <a:rPr lang="en-US" baseline="0"/>
            <a:t>alking, Talking, Reaching, Thinking</a:t>
          </a:r>
          <a:endParaRPr lang="en-US"/>
        </a:p>
      </dgm:t>
    </dgm:pt>
    <dgm:pt modelId="{FF396F92-C25E-428B-BAB4-2BEA8279A9D7}" type="parTrans" cxnId="{AD4771B6-AC7B-405A-ABA7-59B32B12716F}">
      <dgm:prSet/>
      <dgm:spPr/>
      <dgm:t>
        <a:bodyPr/>
        <a:lstStyle/>
        <a:p>
          <a:endParaRPr lang="en-US"/>
        </a:p>
      </dgm:t>
    </dgm:pt>
    <dgm:pt modelId="{0F3D6092-C95C-45E8-A51B-954E2C41211D}" type="sibTrans" cxnId="{AD4771B6-AC7B-405A-ABA7-59B32B12716F}">
      <dgm:prSet/>
      <dgm:spPr/>
      <dgm:t>
        <a:bodyPr/>
        <a:lstStyle/>
        <a:p>
          <a:endParaRPr lang="en-US"/>
        </a:p>
      </dgm:t>
    </dgm:pt>
    <dgm:pt modelId="{0FDE9AF2-116E-4DE7-AD19-FA1A6671DC0E}">
      <dgm:prSet/>
      <dgm:spPr>
        <a:solidFill>
          <a:srgbClr val="B43500"/>
        </a:solidFill>
      </dgm:spPr>
      <dgm:t>
        <a:bodyPr/>
        <a:lstStyle/>
        <a:p>
          <a:r>
            <a:rPr lang="en-US"/>
            <a:t>Participation</a:t>
          </a:r>
        </a:p>
      </dgm:t>
    </dgm:pt>
    <dgm:pt modelId="{A26B68D3-B11E-4C0D-9C1C-9B2B690488A1}" type="parTrans" cxnId="{6312CFE7-3C71-42AB-9855-DC9CD6AB9B0E}">
      <dgm:prSet/>
      <dgm:spPr/>
      <dgm:t>
        <a:bodyPr/>
        <a:lstStyle/>
        <a:p>
          <a:endParaRPr lang="en-US"/>
        </a:p>
      </dgm:t>
    </dgm:pt>
    <dgm:pt modelId="{CB2159C4-3F40-4F55-9C4F-4B9F4A7693C1}" type="sibTrans" cxnId="{6312CFE7-3C71-42AB-9855-DC9CD6AB9B0E}">
      <dgm:prSet/>
      <dgm:spPr/>
      <dgm:t>
        <a:bodyPr/>
        <a:lstStyle/>
        <a:p>
          <a:endParaRPr lang="en-US"/>
        </a:p>
      </dgm:t>
    </dgm:pt>
    <dgm:pt modelId="{EBCC0C94-913D-4049-AE19-3679A964457D}">
      <dgm:prSet/>
      <dgm:spPr/>
      <dgm:t>
        <a:bodyPr/>
        <a:lstStyle/>
        <a:p>
          <a:r>
            <a:rPr lang="en-US"/>
            <a:t>Examples - H</a:t>
          </a:r>
          <a:r>
            <a:rPr lang="en-US" baseline="0"/>
            <a:t>olding a job, Being a student, Being an athlete or</a:t>
          </a:r>
          <a:r>
            <a:rPr lang="en-US"/>
            <a:t> Travelling as a tourist</a:t>
          </a:r>
        </a:p>
      </dgm:t>
    </dgm:pt>
    <dgm:pt modelId="{E2BAF502-9373-4C1D-A3C9-DB11ED077AE0}" type="parTrans" cxnId="{B586982E-9616-42A4-A659-069A8E6ACDAD}">
      <dgm:prSet/>
      <dgm:spPr/>
      <dgm:t>
        <a:bodyPr/>
        <a:lstStyle/>
        <a:p>
          <a:endParaRPr lang="en-US"/>
        </a:p>
      </dgm:t>
    </dgm:pt>
    <dgm:pt modelId="{F6A1317D-143E-4729-82ED-F6B920670EAF}" type="sibTrans" cxnId="{B586982E-9616-42A4-A659-069A8E6ACDAD}">
      <dgm:prSet/>
      <dgm:spPr/>
      <dgm:t>
        <a:bodyPr/>
        <a:lstStyle/>
        <a:p>
          <a:endParaRPr lang="en-US"/>
        </a:p>
      </dgm:t>
    </dgm:pt>
    <dgm:pt modelId="{8136BDFF-97B3-4FE6-A074-D8E901C1A0A9}" type="pres">
      <dgm:prSet presAssocID="{E27A3FDD-FF11-42AB-8FB5-29B989C49619}" presName="linear" presStyleCnt="0">
        <dgm:presLayoutVars>
          <dgm:animLvl val="lvl"/>
          <dgm:resizeHandles val="exact"/>
        </dgm:presLayoutVars>
      </dgm:prSet>
      <dgm:spPr/>
    </dgm:pt>
    <dgm:pt modelId="{C9536C58-B743-4B31-ACB3-1BD0B131E76C}" type="pres">
      <dgm:prSet presAssocID="{25EA63B0-D4D2-4347-A71C-9C93B33F2C9E}" presName="parentText" presStyleLbl="node1" presStyleIdx="0" presStyleCnt="3">
        <dgm:presLayoutVars>
          <dgm:chMax val="0"/>
          <dgm:bulletEnabled val="1"/>
        </dgm:presLayoutVars>
      </dgm:prSet>
      <dgm:spPr/>
    </dgm:pt>
    <dgm:pt modelId="{FA73AF3F-E7C0-4C7B-A490-04C3A6EEC1E9}" type="pres">
      <dgm:prSet presAssocID="{25EA63B0-D4D2-4347-A71C-9C93B33F2C9E}" presName="childText" presStyleLbl="revTx" presStyleIdx="0" presStyleCnt="3">
        <dgm:presLayoutVars>
          <dgm:bulletEnabled val="1"/>
        </dgm:presLayoutVars>
      </dgm:prSet>
      <dgm:spPr/>
    </dgm:pt>
    <dgm:pt modelId="{A09D358A-3FAE-4D28-980F-E20543A106F5}" type="pres">
      <dgm:prSet presAssocID="{159C11D0-AD40-40C7-B419-EDD4B700FE0B}" presName="parentText" presStyleLbl="node1" presStyleIdx="1" presStyleCnt="3">
        <dgm:presLayoutVars>
          <dgm:chMax val="0"/>
          <dgm:bulletEnabled val="1"/>
        </dgm:presLayoutVars>
      </dgm:prSet>
      <dgm:spPr/>
    </dgm:pt>
    <dgm:pt modelId="{41307F3B-18C4-459A-BBA5-16BD7D916777}" type="pres">
      <dgm:prSet presAssocID="{159C11D0-AD40-40C7-B419-EDD4B700FE0B}" presName="childText" presStyleLbl="revTx" presStyleIdx="1" presStyleCnt="3">
        <dgm:presLayoutVars>
          <dgm:bulletEnabled val="1"/>
        </dgm:presLayoutVars>
      </dgm:prSet>
      <dgm:spPr/>
    </dgm:pt>
    <dgm:pt modelId="{7314F894-85EF-448B-91CD-8A1CB77CB6E4}" type="pres">
      <dgm:prSet presAssocID="{0FDE9AF2-116E-4DE7-AD19-FA1A6671DC0E}" presName="parentText" presStyleLbl="node1" presStyleIdx="2" presStyleCnt="3">
        <dgm:presLayoutVars>
          <dgm:chMax val="0"/>
          <dgm:bulletEnabled val="1"/>
        </dgm:presLayoutVars>
      </dgm:prSet>
      <dgm:spPr/>
    </dgm:pt>
    <dgm:pt modelId="{4E971FE5-872D-4641-99FE-77B417D2CB65}" type="pres">
      <dgm:prSet presAssocID="{0FDE9AF2-116E-4DE7-AD19-FA1A6671DC0E}" presName="childText" presStyleLbl="revTx" presStyleIdx="2" presStyleCnt="3">
        <dgm:presLayoutVars>
          <dgm:bulletEnabled val="1"/>
        </dgm:presLayoutVars>
      </dgm:prSet>
      <dgm:spPr/>
    </dgm:pt>
  </dgm:ptLst>
  <dgm:cxnLst>
    <dgm:cxn modelId="{86927E0A-4A72-472B-9950-C72B31635C4D}" type="presOf" srcId="{EBCC0C94-913D-4049-AE19-3679A964457D}" destId="{4E971FE5-872D-4641-99FE-77B417D2CB65}" srcOrd="0" destOrd="0" presId="urn:microsoft.com/office/officeart/2005/8/layout/vList2"/>
    <dgm:cxn modelId="{B586982E-9616-42A4-A659-069A8E6ACDAD}" srcId="{0FDE9AF2-116E-4DE7-AD19-FA1A6671DC0E}" destId="{EBCC0C94-913D-4049-AE19-3679A964457D}" srcOrd="0" destOrd="0" parTransId="{E2BAF502-9373-4C1D-A3C9-DB11ED077AE0}" sibTransId="{F6A1317D-143E-4729-82ED-F6B920670EAF}"/>
    <dgm:cxn modelId="{F1718669-F72F-4D10-B042-0CBCBBE28463}" type="presOf" srcId="{3A4AB83C-AA13-4C00-BADB-1155B620C84E}" destId="{FA73AF3F-E7C0-4C7B-A490-04C3A6EEC1E9}" srcOrd="0" destOrd="0" presId="urn:microsoft.com/office/officeart/2005/8/layout/vList2"/>
    <dgm:cxn modelId="{138F1F6E-067C-4E98-9F97-B109F4B290C3}" type="presOf" srcId="{0FDE9AF2-116E-4DE7-AD19-FA1A6671DC0E}" destId="{7314F894-85EF-448B-91CD-8A1CB77CB6E4}" srcOrd="0" destOrd="0" presId="urn:microsoft.com/office/officeart/2005/8/layout/vList2"/>
    <dgm:cxn modelId="{8A8C7656-7473-4E11-8074-445154449A67}" type="presOf" srcId="{159C11D0-AD40-40C7-B419-EDD4B700FE0B}" destId="{A09D358A-3FAE-4D28-980F-E20543A106F5}" srcOrd="0" destOrd="0" presId="urn:microsoft.com/office/officeart/2005/8/layout/vList2"/>
    <dgm:cxn modelId="{62D52EA9-CB24-4882-BB10-CF0CFEAD8058}" type="presOf" srcId="{AA12EBB4-558D-45C9-8790-B537C3618A8A}" destId="{41307F3B-18C4-459A-BBA5-16BD7D916777}" srcOrd="0" destOrd="0" presId="urn:microsoft.com/office/officeart/2005/8/layout/vList2"/>
    <dgm:cxn modelId="{AD4771B6-AC7B-405A-ABA7-59B32B12716F}" srcId="{159C11D0-AD40-40C7-B419-EDD4B700FE0B}" destId="{AA12EBB4-558D-45C9-8790-B537C3618A8A}" srcOrd="0" destOrd="0" parTransId="{FF396F92-C25E-428B-BAB4-2BEA8279A9D7}" sibTransId="{0F3D6092-C95C-45E8-A51B-954E2C41211D}"/>
    <dgm:cxn modelId="{2AB601B7-4D38-4DC3-9BE7-EE0A7CAC6C9D}" srcId="{25EA63B0-D4D2-4347-A71C-9C93B33F2C9E}" destId="{3A4AB83C-AA13-4C00-BADB-1155B620C84E}" srcOrd="0" destOrd="0" parTransId="{FEDD122D-F4DD-4672-B2F4-A2B0F8999529}" sibTransId="{AE3A8980-C37A-44AC-9F98-18575ABA5600}"/>
    <dgm:cxn modelId="{794602BD-E09D-4878-8F33-4BB5A1B30439}" srcId="{E27A3FDD-FF11-42AB-8FB5-29B989C49619}" destId="{159C11D0-AD40-40C7-B419-EDD4B700FE0B}" srcOrd="1" destOrd="0" parTransId="{B3509B6E-5275-450A-A740-9765BF6A41B0}" sibTransId="{97D325CC-5D64-4BBB-90D3-6C607B36A39E}"/>
    <dgm:cxn modelId="{E258FDD5-A1ED-4595-B397-5433E6B1D769}" type="presOf" srcId="{E27A3FDD-FF11-42AB-8FB5-29B989C49619}" destId="{8136BDFF-97B3-4FE6-A074-D8E901C1A0A9}" srcOrd="0" destOrd="0" presId="urn:microsoft.com/office/officeart/2005/8/layout/vList2"/>
    <dgm:cxn modelId="{6312CFE7-3C71-42AB-9855-DC9CD6AB9B0E}" srcId="{E27A3FDD-FF11-42AB-8FB5-29B989C49619}" destId="{0FDE9AF2-116E-4DE7-AD19-FA1A6671DC0E}" srcOrd="2" destOrd="0" parTransId="{A26B68D3-B11E-4C0D-9C1C-9B2B690488A1}" sibTransId="{CB2159C4-3F40-4F55-9C4F-4B9F4A7693C1}"/>
    <dgm:cxn modelId="{8A996CF8-387F-4B06-8A59-E7EBE42DDFE3}" srcId="{E27A3FDD-FF11-42AB-8FB5-29B989C49619}" destId="{25EA63B0-D4D2-4347-A71C-9C93B33F2C9E}" srcOrd="0" destOrd="0" parTransId="{22FE66E7-A43B-4E75-804E-4E0F2246573D}" sibTransId="{782C9D17-FB46-4F87-B7BE-A4E0D31D8A72}"/>
    <dgm:cxn modelId="{1235CFF9-4105-42C8-A9C5-8C9A0B22AE84}" type="presOf" srcId="{25EA63B0-D4D2-4347-A71C-9C93B33F2C9E}" destId="{C9536C58-B743-4B31-ACB3-1BD0B131E76C}" srcOrd="0" destOrd="0" presId="urn:microsoft.com/office/officeart/2005/8/layout/vList2"/>
    <dgm:cxn modelId="{069C17F3-C2DC-49E5-A730-FB1782410503}" type="presParOf" srcId="{8136BDFF-97B3-4FE6-A074-D8E901C1A0A9}" destId="{C9536C58-B743-4B31-ACB3-1BD0B131E76C}" srcOrd="0" destOrd="0" presId="urn:microsoft.com/office/officeart/2005/8/layout/vList2"/>
    <dgm:cxn modelId="{CE2EC48F-D774-4493-B7CD-DFE5B937C417}" type="presParOf" srcId="{8136BDFF-97B3-4FE6-A074-D8E901C1A0A9}" destId="{FA73AF3F-E7C0-4C7B-A490-04C3A6EEC1E9}" srcOrd="1" destOrd="0" presId="urn:microsoft.com/office/officeart/2005/8/layout/vList2"/>
    <dgm:cxn modelId="{B82DD451-857C-4A11-AACD-3B23A2F29A21}" type="presParOf" srcId="{8136BDFF-97B3-4FE6-A074-D8E901C1A0A9}" destId="{A09D358A-3FAE-4D28-980F-E20543A106F5}" srcOrd="2" destOrd="0" presId="urn:microsoft.com/office/officeart/2005/8/layout/vList2"/>
    <dgm:cxn modelId="{B82E4A31-EEE4-4D1F-B0D4-4063705FCDE7}" type="presParOf" srcId="{8136BDFF-97B3-4FE6-A074-D8E901C1A0A9}" destId="{41307F3B-18C4-459A-BBA5-16BD7D916777}" srcOrd="3" destOrd="0" presId="urn:microsoft.com/office/officeart/2005/8/layout/vList2"/>
    <dgm:cxn modelId="{518FAAD8-185F-4AFD-A868-DA48A24AE364}" type="presParOf" srcId="{8136BDFF-97B3-4FE6-A074-D8E901C1A0A9}" destId="{7314F894-85EF-448B-91CD-8A1CB77CB6E4}" srcOrd="4" destOrd="0" presId="urn:microsoft.com/office/officeart/2005/8/layout/vList2"/>
    <dgm:cxn modelId="{1730C48D-E60C-4D56-89FD-01E3815FAF6C}" type="presParOf" srcId="{8136BDFF-97B3-4FE6-A074-D8E901C1A0A9}" destId="{4E971FE5-872D-4641-99FE-77B417D2CB65}"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98B2F-4B86-4370-AD97-E0A8F8244D28}">
      <dsp:nvSpPr>
        <dsp:cNvPr id="0" name=""/>
        <dsp:cNvSpPr/>
      </dsp:nvSpPr>
      <dsp:spPr>
        <a:xfrm>
          <a:off x="1780288" y="0"/>
          <a:ext cx="2753230" cy="27531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(IPEC) Core Competencies</a:t>
          </a:r>
        </a:p>
      </dsp:txBody>
      <dsp:txXfrm>
        <a:off x="2183489" y="403195"/>
        <a:ext cx="1946828" cy="1946800"/>
      </dsp:txXfrm>
    </dsp:sp>
    <dsp:sp modelId="{62AD5539-61ED-490A-90AE-8961D916DE00}">
      <dsp:nvSpPr>
        <dsp:cNvPr id="0" name=""/>
        <dsp:cNvSpPr/>
      </dsp:nvSpPr>
      <dsp:spPr>
        <a:xfrm>
          <a:off x="2845702" y="1836225"/>
          <a:ext cx="2753230" cy="27531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WHO International Classification of Functioning, Disability &amp; Health</a:t>
          </a:r>
        </a:p>
      </dsp:txBody>
      <dsp:txXfrm>
        <a:off x="3248903" y="2239420"/>
        <a:ext cx="1946828" cy="1946800"/>
      </dsp:txXfrm>
    </dsp:sp>
    <dsp:sp modelId="{B7473AD6-2907-4637-BA3B-8315FADEAF16}">
      <dsp:nvSpPr>
        <dsp:cNvPr id="0" name=""/>
        <dsp:cNvSpPr/>
      </dsp:nvSpPr>
      <dsp:spPr>
        <a:xfrm>
          <a:off x="3928548" y="0"/>
          <a:ext cx="2753230" cy="27531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Triple or Quadruple Aim</a:t>
          </a:r>
        </a:p>
      </dsp:txBody>
      <dsp:txXfrm>
        <a:off x="4331749" y="403195"/>
        <a:ext cx="1946828" cy="1946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FE1F2-14D8-4E63-92A1-838F2C95B919}">
      <dsp:nvSpPr>
        <dsp:cNvPr id="0" name=""/>
        <dsp:cNvSpPr/>
      </dsp:nvSpPr>
      <dsp:spPr>
        <a:xfrm rot="5400000">
          <a:off x="3564468" y="38770"/>
          <a:ext cx="4403750" cy="542714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85750" lvl="1" indent="-285750" algn="l" defTabSz="2000250" rtl="0">
            <a:lnSpc>
              <a:spcPct val="90000"/>
            </a:lnSpc>
            <a:spcBef>
              <a:spcPct val="0"/>
            </a:spcBef>
            <a:spcAft>
              <a:spcPct val="15000"/>
            </a:spcAft>
            <a:buFontTx/>
            <a:buNone/>
          </a:pPr>
          <a:r>
            <a:rPr lang="en-US" sz="4500" kern="1200"/>
            <a:t>  Work with individuals of other professions to maintain a climate of mutual respect and shared values.</a:t>
          </a:r>
        </a:p>
      </dsp:txBody>
      <dsp:txXfrm rot="-5400000">
        <a:off x="3052771" y="765441"/>
        <a:ext cx="5212173" cy="3973804"/>
      </dsp:txXfrm>
    </dsp:sp>
    <dsp:sp modelId="{FA053070-8B92-45AD-A45D-9DCBB76FDBEC}">
      <dsp:nvSpPr>
        <dsp:cNvPr id="0" name=""/>
        <dsp:cNvSpPr/>
      </dsp:nvSpPr>
      <dsp:spPr>
        <a:xfrm>
          <a:off x="0" y="0"/>
          <a:ext cx="3052770" cy="55046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rtl="0">
            <a:lnSpc>
              <a:spcPct val="90000"/>
            </a:lnSpc>
            <a:spcBef>
              <a:spcPct val="0"/>
            </a:spcBef>
            <a:spcAft>
              <a:spcPct val="35000"/>
            </a:spcAft>
            <a:buNone/>
          </a:pPr>
          <a:r>
            <a:rPr lang="en-US" sz="3500" b="1" kern="1200"/>
            <a:t>Values/Ethics</a:t>
          </a:r>
        </a:p>
      </dsp:txBody>
      <dsp:txXfrm>
        <a:off x="149024" y="149024"/>
        <a:ext cx="2754722" cy="5206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C57B6-6CF7-4A99-9A88-2E3AC3582915}">
      <dsp:nvSpPr>
        <dsp:cNvPr id="0" name=""/>
        <dsp:cNvSpPr/>
      </dsp:nvSpPr>
      <dsp:spPr>
        <a:xfrm rot="5400000">
          <a:off x="3564468" y="-38295"/>
          <a:ext cx="4403750" cy="542714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FontTx/>
            <a:buNone/>
          </a:pPr>
          <a:r>
            <a:rPr lang="en-US" sz="3400" kern="1200"/>
            <a:t>  Use the knowledge of one’s own role and those of other professions to appropriately assess and address the health care needs of patients and to promote and advance the health of populations</a:t>
          </a:r>
        </a:p>
      </dsp:txBody>
      <dsp:txXfrm rot="-5400000">
        <a:off x="3052771" y="688376"/>
        <a:ext cx="5212173" cy="3973804"/>
      </dsp:txXfrm>
    </dsp:sp>
    <dsp:sp modelId="{8EB4486A-3F29-4E16-8F99-EAF54E9700AA}">
      <dsp:nvSpPr>
        <dsp:cNvPr id="0" name=""/>
        <dsp:cNvSpPr/>
      </dsp:nvSpPr>
      <dsp:spPr>
        <a:xfrm>
          <a:off x="0" y="0"/>
          <a:ext cx="3052770" cy="5504687"/>
        </a:xfrm>
        <a:prstGeom prst="roundRect">
          <a:avLst/>
        </a:prstGeom>
        <a:solidFill>
          <a:srgbClr val="146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en-US" sz="3000" b="1" kern="1200"/>
            <a:t>Roles &amp; Responsibilities</a:t>
          </a:r>
        </a:p>
      </dsp:txBody>
      <dsp:txXfrm>
        <a:off x="149024" y="149024"/>
        <a:ext cx="2754722" cy="5206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71110-720D-4864-9E2F-0EFDBBDF3826}">
      <dsp:nvSpPr>
        <dsp:cNvPr id="0" name=""/>
        <dsp:cNvSpPr/>
      </dsp:nvSpPr>
      <dsp:spPr>
        <a:xfrm rot="5400000">
          <a:off x="3564468" y="38770"/>
          <a:ext cx="4403750" cy="542714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FontTx/>
            <a:buNone/>
          </a:pPr>
          <a:r>
            <a:rPr lang="en-US" sz="2800" kern="1200"/>
            <a:t>   Communicate with patients, families, communities and professionals in health and other fields in a responsive and responsible manner that supports a team approach to the promotion and maintenance of health and the prevention and treatment of disease.</a:t>
          </a:r>
        </a:p>
      </dsp:txBody>
      <dsp:txXfrm rot="-5400000">
        <a:off x="3052771" y="765441"/>
        <a:ext cx="5212173" cy="3973804"/>
      </dsp:txXfrm>
    </dsp:sp>
    <dsp:sp modelId="{ADD35AB4-9AE4-4054-B964-4E7024AED29A}">
      <dsp:nvSpPr>
        <dsp:cNvPr id="0" name=""/>
        <dsp:cNvSpPr/>
      </dsp:nvSpPr>
      <dsp:spPr>
        <a:xfrm>
          <a:off x="0" y="0"/>
          <a:ext cx="3052770" cy="5504687"/>
        </a:xfrm>
        <a:prstGeom prst="roundRect">
          <a:avLst/>
        </a:prstGeom>
        <a:solidFill>
          <a:srgbClr val="1C76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t>Interprofessional Communication</a:t>
          </a:r>
        </a:p>
      </dsp:txBody>
      <dsp:txXfrm>
        <a:off x="149024" y="149024"/>
        <a:ext cx="2754722" cy="5206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9F190-5CFA-4E3E-A758-1A3881AB9B2A}">
      <dsp:nvSpPr>
        <dsp:cNvPr id="0" name=""/>
        <dsp:cNvSpPr/>
      </dsp:nvSpPr>
      <dsp:spPr>
        <a:xfrm rot="5400000">
          <a:off x="3564468" y="38770"/>
          <a:ext cx="4403750" cy="542714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0" lvl="1" indent="0" algn="l" defTabSz="1289050" rtl="0">
            <a:lnSpc>
              <a:spcPct val="90000"/>
            </a:lnSpc>
            <a:spcBef>
              <a:spcPct val="0"/>
            </a:spcBef>
            <a:spcAft>
              <a:spcPct val="15000"/>
            </a:spcAft>
            <a:buFontTx/>
            <a:buNone/>
          </a:pPr>
          <a:r>
            <a:rPr lang="en-US" sz="2900" kern="1200"/>
            <a:t>Apply relationship-building values and the principles of team dynamics to perform effectively in different team roles to plan, deliver, and evaluation patient/population centered care and population health programs and policies that are safe, timely, efficient, effective and equitable.</a:t>
          </a:r>
        </a:p>
      </dsp:txBody>
      <dsp:txXfrm rot="-5400000">
        <a:off x="3052771" y="765441"/>
        <a:ext cx="5212173" cy="3973804"/>
      </dsp:txXfrm>
    </dsp:sp>
    <dsp:sp modelId="{4FAA312C-ECC2-43CF-8CCF-B0A724DA5F10}">
      <dsp:nvSpPr>
        <dsp:cNvPr id="0" name=""/>
        <dsp:cNvSpPr/>
      </dsp:nvSpPr>
      <dsp:spPr>
        <a:xfrm>
          <a:off x="0" y="0"/>
          <a:ext cx="3052770" cy="5504687"/>
        </a:xfrm>
        <a:prstGeom prst="roundRect">
          <a:avLst/>
        </a:prstGeom>
        <a:solidFill>
          <a:srgbClr val="2683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rtl="0">
            <a:lnSpc>
              <a:spcPct val="90000"/>
            </a:lnSpc>
            <a:spcBef>
              <a:spcPct val="0"/>
            </a:spcBef>
            <a:spcAft>
              <a:spcPct val="35000"/>
            </a:spcAft>
            <a:buNone/>
          </a:pPr>
          <a:r>
            <a:rPr lang="en-US" sz="4400" b="1" kern="1200"/>
            <a:t>Teams and Teamwork</a:t>
          </a:r>
        </a:p>
      </dsp:txBody>
      <dsp:txXfrm>
        <a:off x="149024" y="149024"/>
        <a:ext cx="2754722" cy="52066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FE1F2-14D8-4E63-92A1-838F2C95B919}">
      <dsp:nvSpPr>
        <dsp:cNvPr id="0" name=""/>
        <dsp:cNvSpPr/>
      </dsp:nvSpPr>
      <dsp:spPr>
        <a:xfrm rot="5400000">
          <a:off x="5236302" y="-2048266"/>
          <a:ext cx="1060082" cy="5427146"/>
        </a:xfrm>
        <a:prstGeom prst="round2SameRect">
          <a:avLst/>
        </a:prstGeom>
        <a:solidFill>
          <a:srgbClr val="CCD1D5">
            <a:alpha val="89804"/>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a:t>Work with individuals of other professions to maintain a climate of mutual respect and shared values.</a:t>
          </a:r>
        </a:p>
      </dsp:txBody>
      <dsp:txXfrm rot="-5400000">
        <a:off x="3052771" y="187014"/>
        <a:ext cx="5375397" cy="956584"/>
      </dsp:txXfrm>
    </dsp:sp>
    <dsp:sp modelId="{FA053070-8B92-45AD-A45D-9DCBB76FDBEC}">
      <dsp:nvSpPr>
        <dsp:cNvPr id="0" name=""/>
        <dsp:cNvSpPr/>
      </dsp:nvSpPr>
      <dsp:spPr>
        <a:xfrm>
          <a:off x="0" y="2755"/>
          <a:ext cx="3052770" cy="13251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t>Values/Ethics</a:t>
          </a:r>
        </a:p>
      </dsp:txBody>
      <dsp:txXfrm>
        <a:off x="64686" y="67441"/>
        <a:ext cx="2923398" cy="1195731"/>
      </dsp:txXfrm>
    </dsp:sp>
    <dsp:sp modelId="{804C57B6-6CF7-4A99-9A88-2E3AC3582915}">
      <dsp:nvSpPr>
        <dsp:cNvPr id="0" name=""/>
        <dsp:cNvSpPr/>
      </dsp:nvSpPr>
      <dsp:spPr>
        <a:xfrm rot="5400000">
          <a:off x="5236302" y="-656908"/>
          <a:ext cx="1060082" cy="5427146"/>
        </a:xfrm>
        <a:prstGeom prst="round2SameRect">
          <a:avLst/>
        </a:prstGeom>
        <a:solidFill>
          <a:srgbClr val="CBD4DD">
            <a:alpha val="89804"/>
          </a:srgbClr>
        </a:solidFill>
        <a:ln w="12700" cap="flat" cmpd="sng" algn="ctr">
          <a:solidFill>
            <a:schemeClr val="accent5">
              <a:tint val="40000"/>
              <a:alpha val="90000"/>
              <a:hueOff val="176848"/>
              <a:satOff val="10545"/>
              <a:lumOff val="14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a:t>Use the knowledge of one’s own role and those of other professions to appropriately assess and address the health care needs of patients and to promote and advance the health of populations</a:t>
          </a:r>
        </a:p>
      </dsp:txBody>
      <dsp:txXfrm rot="-5400000">
        <a:off x="3052771" y="1578372"/>
        <a:ext cx="5375397" cy="956584"/>
      </dsp:txXfrm>
    </dsp:sp>
    <dsp:sp modelId="{8EB4486A-3F29-4E16-8F99-EAF54E9700AA}">
      <dsp:nvSpPr>
        <dsp:cNvPr id="0" name=""/>
        <dsp:cNvSpPr/>
      </dsp:nvSpPr>
      <dsp:spPr>
        <a:xfrm>
          <a:off x="0" y="1394113"/>
          <a:ext cx="3052770" cy="1325103"/>
        </a:xfrm>
        <a:prstGeom prst="roundRect">
          <a:avLst/>
        </a:prstGeom>
        <a:solidFill>
          <a:srgbClr val="1467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t>Roles &amp; Responsibilities</a:t>
          </a:r>
        </a:p>
      </dsp:txBody>
      <dsp:txXfrm>
        <a:off x="64686" y="1458799"/>
        <a:ext cx="2923398" cy="1195731"/>
      </dsp:txXfrm>
    </dsp:sp>
    <dsp:sp modelId="{F9071110-720D-4864-9E2F-0EFDBBDF3826}">
      <dsp:nvSpPr>
        <dsp:cNvPr id="0" name=""/>
        <dsp:cNvSpPr/>
      </dsp:nvSpPr>
      <dsp:spPr>
        <a:xfrm rot="5400000">
          <a:off x="5236302" y="734449"/>
          <a:ext cx="1060082" cy="5427146"/>
        </a:xfrm>
        <a:prstGeom prst="round2SameRect">
          <a:avLst/>
        </a:prstGeom>
        <a:solidFill>
          <a:schemeClr val="accent5">
            <a:tint val="40000"/>
            <a:alpha val="90000"/>
            <a:hueOff val="353696"/>
            <a:satOff val="21089"/>
            <a:lumOff val="2881"/>
            <a:alphaOff val="0"/>
          </a:schemeClr>
        </a:solidFill>
        <a:ln w="12700" cap="flat" cmpd="sng" algn="ctr">
          <a:solidFill>
            <a:schemeClr val="accent5">
              <a:tint val="40000"/>
              <a:alpha val="90000"/>
              <a:hueOff val="353696"/>
              <a:satOff val="21089"/>
              <a:lumOff val="28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a:t>Communicate with patients, families, communities and professionals in health and other fields in a responsive and responsible manner that supports a team approach to the promotion and maintenance of health and the prevention and treatment of disease.</a:t>
          </a:r>
        </a:p>
      </dsp:txBody>
      <dsp:txXfrm rot="-5400000">
        <a:off x="3052771" y="2969730"/>
        <a:ext cx="5375397" cy="956584"/>
      </dsp:txXfrm>
    </dsp:sp>
    <dsp:sp modelId="{ADD35AB4-9AE4-4054-B964-4E7024AED29A}">
      <dsp:nvSpPr>
        <dsp:cNvPr id="0" name=""/>
        <dsp:cNvSpPr/>
      </dsp:nvSpPr>
      <dsp:spPr>
        <a:xfrm>
          <a:off x="0" y="2785471"/>
          <a:ext cx="3052770" cy="1325103"/>
        </a:xfrm>
        <a:prstGeom prst="roundRect">
          <a:avLst/>
        </a:prstGeom>
        <a:solidFill>
          <a:srgbClr val="1C76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t>Interprofessional Communication</a:t>
          </a:r>
        </a:p>
      </dsp:txBody>
      <dsp:txXfrm>
        <a:off x="64686" y="2850157"/>
        <a:ext cx="2923398" cy="1195731"/>
      </dsp:txXfrm>
    </dsp:sp>
    <dsp:sp modelId="{35D9F190-5CFA-4E3E-A758-1A3881AB9B2A}">
      <dsp:nvSpPr>
        <dsp:cNvPr id="0" name=""/>
        <dsp:cNvSpPr/>
      </dsp:nvSpPr>
      <dsp:spPr>
        <a:xfrm rot="5400000">
          <a:off x="5236302" y="2125807"/>
          <a:ext cx="1060082" cy="5427146"/>
        </a:xfrm>
        <a:prstGeom prst="round2SameRect">
          <a:avLst/>
        </a:prstGeom>
        <a:solidFill>
          <a:schemeClr val="accent5">
            <a:tint val="40000"/>
            <a:alpha val="90000"/>
            <a:hueOff val="530544"/>
            <a:satOff val="31634"/>
            <a:lumOff val="4321"/>
            <a:alphaOff val="0"/>
          </a:schemeClr>
        </a:solidFill>
        <a:ln w="12700" cap="flat" cmpd="sng" algn="ctr">
          <a:solidFill>
            <a:schemeClr val="accent5">
              <a:tint val="40000"/>
              <a:alpha val="90000"/>
              <a:hueOff val="530544"/>
              <a:satOff val="31634"/>
              <a:lumOff val="43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0" lvl="1" indent="0" algn="l" defTabSz="577850" rtl="0">
            <a:lnSpc>
              <a:spcPct val="90000"/>
            </a:lnSpc>
            <a:spcBef>
              <a:spcPct val="0"/>
            </a:spcBef>
            <a:spcAft>
              <a:spcPct val="15000"/>
            </a:spcAft>
            <a:buChar char="•"/>
          </a:pPr>
          <a:r>
            <a:rPr lang="en-US" sz="1300" kern="1200"/>
            <a:t>Apply relationship-building values and the principles of team dynamics to perform effectively in different team roles to plan, deliver, and evaluation patient/population centered care and population health programs and policies that are safe, timely, efficient, effective and equitable.</a:t>
          </a:r>
        </a:p>
      </dsp:txBody>
      <dsp:txXfrm rot="-5400000">
        <a:off x="3052771" y="4361088"/>
        <a:ext cx="5375397" cy="956584"/>
      </dsp:txXfrm>
    </dsp:sp>
    <dsp:sp modelId="{4FAA312C-ECC2-43CF-8CCF-B0A724DA5F10}">
      <dsp:nvSpPr>
        <dsp:cNvPr id="0" name=""/>
        <dsp:cNvSpPr/>
      </dsp:nvSpPr>
      <dsp:spPr>
        <a:xfrm>
          <a:off x="0" y="4176829"/>
          <a:ext cx="3052770" cy="1325103"/>
        </a:xfrm>
        <a:prstGeom prst="roundRect">
          <a:avLst/>
        </a:prstGeom>
        <a:solidFill>
          <a:srgbClr val="2683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kern="1200"/>
            <a:t>Teams and Teamwork</a:t>
          </a:r>
        </a:p>
      </dsp:txBody>
      <dsp:txXfrm>
        <a:off x="64686" y="4241515"/>
        <a:ext cx="2923398" cy="11957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CF9B6-4BFC-43DD-B9A5-A7E3B5B1A749}">
      <dsp:nvSpPr>
        <dsp:cNvPr id="0" name=""/>
        <dsp:cNvSpPr/>
      </dsp:nvSpPr>
      <dsp:spPr>
        <a:xfrm rot="10800000">
          <a:off x="1740863" y="14999"/>
          <a:ext cx="4997296" cy="1605356"/>
        </a:xfrm>
        <a:prstGeom prst="homePlate">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91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a:t>Biological</a:t>
          </a:r>
        </a:p>
        <a:p>
          <a:pPr marL="0" lvl="0" indent="0" algn="ctr" defTabSz="1600200">
            <a:lnSpc>
              <a:spcPct val="90000"/>
            </a:lnSpc>
            <a:spcBef>
              <a:spcPct val="0"/>
            </a:spcBef>
            <a:spcAft>
              <a:spcPct val="35000"/>
            </a:spcAft>
            <a:buNone/>
          </a:pPr>
          <a:r>
            <a:rPr lang="en-US" sz="2000" kern="1200"/>
            <a:t>Organ system function and dysfunction</a:t>
          </a:r>
        </a:p>
      </dsp:txBody>
      <dsp:txXfrm rot="10800000">
        <a:off x="2142202" y="14999"/>
        <a:ext cx="4595957" cy="1605356"/>
      </dsp:txXfrm>
    </dsp:sp>
    <dsp:sp modelId="{BFF53F96-EC14-4470-B6D2-6F7B1ADDE1C4}">
      <dsp:nvSpPr>
        <dsp:cNvPr id="0" name=""/>
        <dsp:cNvSpPr/>
      </dsp:nvSpPr>
      <dsp:spPr>
        <a:xfrm>
          <a:off x="857378" y="2927"/>
          <a:ext cx="1605356" cy="16053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9DE343-F5EA-4685-986C-2B2A21511C97}">
      <dsp:nvSpPr>
        <dsp:cNvPr id="0" name=""/>
        <dsp:cNvSpPr/>
      </dsp:nvSpPr>
      <dsp:spPr>
        <a:xfrm rot="10800000">
          <a:off x="1660056" y="2087495"/>
          <a:ext cx="4997296" cy="1605356"/>
        </a:xfrm>
        <a:prstGeom prst="homePlate">
          <a:avLst/>
        </a:prstGeom>
        <a:solidFill>
          <a:srgbClr val="AD6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91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a:t>Psychological</a:t>
          </a:r>
        </a:p>
        <a:p>
          <a:pPr marL="0" lvl="0" indent="0" algn="ctr" defTabSz="1600200">
            <a:lnSpc>
              <a:spcPct val="90000"/>
            </a:lnSpc>
            <a:spcBef>
              <a:spcPct val="0"/>
            </a:spcBef>
            <a:spcAft>
              <a:spcPct val="35000"/>
            </a:spcAft>
            <a:buNone/>
          </a:pPr>
          <a:r>
            <a:rPr lang="en-US" sz="2000" kern="1200"/>
            <a:t>Mood, knowledge, spirituality</a:t>
          </a:r>
        </a:p>
        <a:p>
          <a:pPr marL="0" lvl="0" indent="0" algn="ctr" defTabSz="1600200">
            <a:lnSpc>
              <a:spcPct val="90000"/>
            </a:lnSpc>
            <a:spcBef>
              <a:spcPct val="0"/>
            </a:spcBef>
            <a:spcAft>
              <a:spcPct val="35000"/>
            </a:spcAft>
            <a:buNone/>
          </a:pPr>
          <a:r>
            <a:rPr lang="en-US" sz="2100" kern="1200"/>
            <a:t> </a:t>
          </a:r>
        </a:p>
      </dsp:txBody>
      <dsp:txXfrm rot="10800000">
        <a:off x="2061395" y="2087495"/>
        <a:ext cx="4595957" cy="1605356"/>
      </dsp:txXfrm>
    </dsp:sp>
    <dsp:sp modelId="{E3C51559-2B68-4799-BB4F-5703C4FBBF3E}">
      <dsp:nvSpPr>
        <dsp:cNvPr id="0" name=""/>
        <dsp:cNvSpPr/>
      </dsp:nvSpPr>
      <dsp:spPr>
        <a:xfrm>
          <a:off x="857378" y="2087495"/>
          <a:ext cx="1605356" cy="1605356"/>
        </a:xfrm>
        <a:prstGeom prst="ellipse">
          <a:avLst/>
        </a:prstGeom>
        <a:blipFill>
          <a:blip xmlns:r="http://schemas.openxmlformats.org/officeDocument/2006/relationships" r:embed="rId2"/>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8BF630-E13D-4951-AE1F-92B59910976E}">
      <dsp:nvSpPr>
        <dsp:cNvPr id="0" name=""/>
        <dsp:cNvSpPr/>
      </dsp:nvSpPr>
      <dsp:spPr>
        <a:xfrm rot="10800000">
          <a:off x="1660056" y="4172062"/>
          <a:ext cx="4997296" cy="1605356"/>
        </a:xfrm>
        <a:prstGeom prst="homePlate">
          <a:avLst/>
        </a:prstGeom>
        <a:solidFill>
          <a:srgbClr val="B43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918" tIns="137160" rIns="256032" bIns="137160" numCol="1" spcCol="1270" anchor="ctr" anchorCtr="0">
          <a:noAutofit/>
        </a:bodyPr>
        <a:lstStyle/>
        <a:p>
          <a:pPr marL="0" lvl="0" indent="0" algn="ctr" defTabSz="1600200">
            <a:lnSpc>
              <a:spcPct val="90000"/>
            </a:lnSpc>
            <a:spcBef>
              <a:spcPct val="0"/>
            </a:spcBef>
            <a:spcAft>
              <a:spcPts val="600"/>
            </a:spcAft>
            <a:buNone/>
          </a:pPr>
          <a:r>
            <a:rPr lang="en-US" sz="3600" kern="1200"/>
            <a:t>Social</a:t>
          </a:r>
        </a:p>
        <a:p>
          <a:pPr marL="0" lvl="0" indent="0" algn="ctr" defTabSz="1600200">
            <a:lnSpc>
              <a:spcPct val="90000"/>
            </a:lnSpc>
            <a:spcBef>
              <a:spcPct val="0"/>
            </a:spcBef>
            <a:spcAft>
              <a:spcPts val="0"/>
            </a:spcAft>
            <a:buNone/>
          </a:pPr>
          <a:r>
            <a:rPr lang="en-US" sz="2000" kern="1200"/>
            <a:t>Socioeconomic , Environment, Personal Safety</a:t>
          </a:r>
        </a:p>
        <a:p>
          <a:pPr marL="0" lvl="0" indent="0" algn="ctr" defTabSz="1600200">
            <a:lnSpc>
              <a:spcPct val="90000"/>
            </a:lnSpc>
            <a:spcBef>
              <a:spcPct val="0"/>
            </a:spcBef>
            <a:spcAft>
              <a:spcPct val="35000"/>
            </a:spcAft>
            <a:buNone/>
          </a:pPr>
          <a:endParaRPr lang="en-US" sz="2000" kern="1200"/>
        </a:p>
      </dsp:txBody>
      <dsp:txXfrm rot="10800000">
        <a:off x="2061395" y="4172062"/>
        <a:ext cx="4595957" cy="1605356"/>
      </dsp:txXfrm>
    </dsp:sp>
    <dsp:sp modelId="{905E438A-BB1D-47E5-9D83-EF0A1DE93D5C}">
      <dsp:nvSpPr>
        <dsp:cNvPr id="0" name=""/>
        <dsp:cNvSpPr/>
      </dsp:nvSpPr>
      <dsp:spPr>
        <a:xfrm>
          <a:off x="857378" y="4172062"/>
          <a:ext cx="1605356" cy="1605356"/>
        </a:xfrm>
        <a:prstGeom prst="ellipse">
          <a:avLst/>
        </a:prstGeom>
        <a:blipFill>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CBCBC-3D00-4C8B-B054-1B730F4B409B}">
      <dsp:nvSpPr>
        <dsp:cNvPr id="0" name=""/>
        <dsp:cNvSpPr/>
      </dsp:nvSpPr>
      <dsp:spPr>
        <a:xfrm>
          <a:off x="2634359" y="-158162"/>
          <a:ext cx="2381017" cy="1573972"/>
        </a:xfrm>
        <a:prstGeom prst="roundRect">
          <a:avLst/>
        </a:prstGeom>
        <a:solidFill>
          <a:srgbClr val="A5A5A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Economic Stability</a:t>
          </a:r>
        </a:p>
      </dsp:txBody>
      <dsp:txXfrm>
        <a:off x="2711194" y="-81327"/>
        <a:ext cx="2227347" cy="1420302"/>
      </dsp:txXfrm>
    </dsp:sp>
    <dsp:sp modelId="{9524B082-27E7-4DF1-AE59-CC909CE42618}">
      <dsp:nvSpPr>
        <dsp:cNvPr id="0" name=""/>
        <dsp:cNvSpPr/>
      </dsp:nvSpPr>
      <dsp:spPr>
        <a:xfrm>
          <a:off x="1484245" y="628824"/>
          <a:ext cx="4681244" cy="4681244"/>
        </a:xfrm>
        <a:custGeom>
          <a:avLst/>
          <a:gdLst/>
          <a:ahLst/>
          <a:cxnLst/>
          <a:rect l="0" t="0" r="0" b="0"/>
          <a:pathLst>
            <a:path>
              <a:moveTo>
                <a:pt x="3537861" y="329370"/>
              </a:moveTo>
              <a:arcTo wR="2340622" hR="2340622" stAng="18045846" swAng="1131613"/>
            </a:path>
          </a:pathLst>
        </a:custGeom>
        <a:noFill/>
        <a:ln w="6350" cap="flat" cmpd="sng" algn="ctr">
          <a:solidFill>
            <a:schemeClr val="dk2">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AB252E7-41F6-4BB9-B44F-88377EE0DBC1}">
      <dsp:nvSpPr>
        <dsp:cNvPr id="0" name=""/>
        <dsp:cNvSpPr/>
      </dsp:nvSpPr>
      <dsp:spPr>
        <a:xfrm>
          <a:off x="4860423" y="1459168"/>
          <a:ext cx="2381017" cy="1573972"/>
        </a:xfrm>
        <a:prstGeom prst="roundRect">
          <a:avLst/>
        </a:prstGeom>
        <a:solidFill>
          <a:srgbClr val="B8925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Neighborhood and Built Environment</a:t>
          </a:r>
        </a:p>
      </dsp:txBody>
      <dsp:txXfrm>
        <a:off x="4937258" y="1536003"/>
        <a:ext cx="2227347" cy="1420302"/>
      </dsp:txXfrm>
    </dsp:sp>
    <dsp:sp modelId="{DDD0A036-E654-4FB1-A701-459C1CF87915}">
      <dsp:nvSpPr>
        <dsp:cNvPr id="0" name=""/>
        <dsp:cNvSpPr/>
      </dsp:nvSpPr>
      <dsp:spPr>
        <a:xfrm>
          <a:off x="1484245" y="628824"/>
          <a:ext cx="4681244" cy="4681244"/>
        </a:xfrm>
        <a:custGeom>
          <a:avLst/>
          <a:gdLst/>
          <a:ahLst/>
          <a:cxnLst/>
          <a:rect l="0" t="0" r="0" b="0"/>
          <a:pathLst>
            <a:path>
              <a:moveTo>
                <a:pt x="4680059" y="2415103"/>
              </a:moveTo>
              <a:arcTo wR="2340622" hR="2340622" stAng="109411" swAng="1567663"/>
            </a:path>
          </a:pathLst>
        </a:custGeom>
        <a:noFill/>
        <a:ln w="6350" cap="flat" cmpd="sng" algn="ctr">
          <a:solidFill>
            <a:schemeClr val="dk2">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89EFE84-E5A1-42C1-8908-08ABD5E57FC8}">
      <dsp:nvSpPr>
        <dsp:cNvPr id="0" name=""/>
        <dsp:cNvSpPr/>
      </dsp:nvSpPr>
      <dsp:spPr>
        <a:xfrm>
          <a:off x="4010142" y="4076063"/>
          <a:ext cx="2381017" cy="1573972"/>
        </a:xfrm>
        <a:prstGeom prst="roundRect">
          <a:avLst/>
        </a:prstGeom>
        <a:solidFill>
          <a:srgbClr val="B876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Health and Health Care</a:t>
          </a:r>
        </a:p>
      </dsp:txBody>
      <dsp:txXfrm>
        <a:off x="4086977" y="4152898"/>
        <a:ext cx="2227347" cy="1420302"/>
      </dsp:txXfrm>
    </dsp:sp>
    <dsp:sp modelId="{00560174-5ACC-4B37-97C7-EB31FFDFAF0D}">
      <dsp:nvSpPr>
        <dsp:cNvPr id="0" name=""/>
        <dsp:cNvSpPr/>
      </dsp:nvSpPr>
      <dsp:spPr>
        <a:xfrm>
          <a:off x="1484245" y="628824"/>
          <a:ext cx="4681244" cy="4681244"/>
        </a:xfrm>
        <a:custGeom>
          <a:avLst/>
          <a:gdLst/>
          <a:ahLst/>
          <a:cxnLst/>
          <a:rect l="0" t="0" r="0" b="0"/>
          <a:pathLst>
            <a:path>
              <a:moveTo>
                <a:pt x="2522202" y="4674190"/>
              </a:moveTo>
              <a:arcTo wR="2340622" hR="2340622" stAng="5133039" swAng="533922"/>
            </a:path>
          </a:pathLst>
        </a:custGeom>
        <a:noFill/>
        <a:ln w="6350" cap="flat" cmpd="sng" algn="ctr">
          <a:solidFill>
            <a:schemeClr val="dk2">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78B0B5A-A5DD-44DC-A0E2-1153DAFFCC12}">
      <dsp:nvSpPr>
        <dsp:cNvPr id="0" name=""/>
        <dsp:cNvSpPr/>
      </dsp:nvSpPr>
      <dsp:spPr>
        <a:xfrm>
          <a:off x="1258575" y="4076063"/>
          <a:ext cx="2381017" cy="1573972"/>
        </a:xfrm>
        <a:prstGeom prst="roundRect">
          <a:avLst/>
        </a:prstGeom>
        <a:solidFill>
          <a:srgbClr val="BC63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Social and Community Context</a:t>
          </a:r>
        </a:p>
      </dsp:txBody>
      <dsp:txXfrm>
        <a:off x="1335410" y="4152898"/>
        <a:ext cx="2227347" cy="1420302"/>
      </dsp:txXfrm>
    </dsp:sp>
    <dsp:sp modelId="{8BCFD1F0-6C72-479C-A6D2-1C704A108B6F}">
      <dsp:nvSpPr>
        <dsp:cNvPr id="0" name=""/>
        <dsp:cNvSpPr/>
      </dsp:nvSpPr>
      <dsp:spPr>
        <a:xfrm>
          <a:off x="1484245" y="628824"/>
          <a:ext cx="4681244" cy="4681244"/>
        </a:xfrm>
        <a:custGeom>
          <a:avLst/>
          <a:gdLst/>
          <a:ahLst/>
          <a:cxnLst/>
          <a:rect l="0" t="0" r="0" b="0"/>
          <a:pathLst>
            <a:path>
              <a:moveTo>
                <a:pt x="273040" y="3437718"/>
              </a:moveTo>
              <a:arcTo wR="2340622" hR="2340622" stAng="9122926" swAng="1567663"/>
            </a:path>
          </a:pathLst>
        </a:custGeom>
        <a:noFill/>
        <a:ln w="6350" cap="flat" cmpd="sng" algn="ctr">
          <a:solidFill>
            <a:schemeClr val="dk2">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0E900AE-CB68-4B04-96DB-BB2C2B501B1C}">
      <dsp:nvSpPr>
        <dsp:cNvPr id="0" name=""/>
        <dsp:cNvSpPr/>
      </dsp:nvSpPr>
      <dsp:spPr>
        <a:xfrm>
          <a:off x="408295" y="1459168"/>
          <a:ext cx="2381017" cy="1573972"/>
        </a:xfrm>
        <a:prstGeom prst="roundRect">
          <a:avLst/>
        </a:prstGeom>
        <a:solidFill>
          <a:srgbClr val="BC63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Education</a:t>
          </a:r>
        </a:p>
      </dsp:txBody>
      <dsp:txXfrm>
        <a:off x="485130" y="1536003"/>
        <a:ext cx="2227347" cy="1420302"/>
      </dsp:txXfrm>
    </dsp:sp>
    <dsp:sp modelId="{C323432B-B887-4D43-A5AB-62354011C89E}">
      <dsp:nvSpPr>
        <dsp:cNvPr id="0" name=""/>
        <dsp:cNvSpPr/>
      </dsp:nvSpPr>
      <dsp:spPr>
        <a:xfrm>
          <a:off x="1484245" y="628824"/>
          <a:ext cx="4681244" cy="4681244"/>
        </a:xfrm>
        <a:custGeom>
          <a:avLst/>
          <a:gdLst/>
          <a:ahLst/>
          <a:cxnLst/>
          <a:rect l="0" t="0" r="0" b="0"/>
          <a:pathLst>
            <a:path>
              <a:moveTo>
                <a:pt x="557505" y="824374"/>
              </a:moveTo>
              <a:arcTo wR="2340622" hR="2340622" stAng="13222541" swAng="1131613"/>
            </a:path>
          </a:pathLst>
        </a:custGeom>
        <a:noFill/>
        <a:ln w="6350" cap="flat" cmpd="sng" algn="ctr">
          <a:solidFill>
            <a:schemeClr val="dk2">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36C58-B743-4B31-ACB3-1BD0B131E76C}">
      <dsp:nvSpPr>
        <dsp:cNvPr id="0" name=""/>
        <dsp:cNvSpPr/>
      </dsp:nvSpPr>
      <dsp:spPr>
        <a:xfrm>
          <a:off x="0" y="250013"/>
          <a:ext cx="5916603" cy="743535"/>
        </a:xfrm>
        <a:prstGeom prst="roundRect">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Body Structure and Function</a:t>
          </a:r>
        </a:p>
      </dsp:txBody>
      <dsp:txXfrm>
        <a:off x="36296" y="286309"/>
        <a:ext cx="5844011" cy="670943"/>
      </dsp:txXfrm>
    </dsp:sp>
    <dsp:sp modelId="{FA73AF3F-E7C0-4C7B-A490-04C3A6EEC1E9}">
      <dsp:nvSpPr>
        <dsp:cNvPr id="0" name=""/>
        <dsp:cNvSpPr/>
      </dsp:nvSpPr>
      <dsp:spPr>
        <a:xfrm>
          <a:off x="0" y="993548"/>
          <a:ext cx="5916603"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85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Examples – Breath, Circulate blood, Take in food, digest it and eliminate it</a:t>
          </a:r>
        </a:p>
      </dsp:txBody>
      <dsp:txXfrm>
        <a:off x="0" y="993548"/>
        <a:ext cx="5916603" cy="753997"/>
      </dsp:txXfrm>
    </dsp:sp>
    <dsp:sp modelId="{A09D358A-3FAE-4D28-980F-E20543A106F5}">
      <dsp:nvSpPr>
        <dsp:cNvPr id="0" name=""/>
        <dsp:cNvSpPr/>
      </dsp:nvSpPr>
      <dsp:spPr>
        <a:xfrm>
          <a:off x="0" y="1747545"/>
          <a:ext cx="5916603" cy="743535"/>
        </a:xfrm>
        <a:prstGeom prst="roundRect">
          <a:avLst/>
        </a:prstGeom>
        <a:solidFill>
          <a:srgbClr val="AD6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Activity</a:t>
          </a:r>
        </a:p>
      </dsp:txBody>
      <dsp:txXfrm>
        <a:off x="36296" y="1783841"/>
        <a:ext cx="5844011" cy="670943"/>
      </dsp:txXfrm>
    </dsp:sp>
    <dsp:sp modelId="{41307F3B-18C4-459A-BBA5-16BD7D916777}">
      <dsp:nvSpPr>
        <dsp:cNvPr id="0" name=""/>
        <dsp:cNvSpPr/>
      </dsp:nvSpPr>
      <dsp:spPr>
        <a:xfrm>
          <a:off x="0" y="2491080"/>
          <a:ext cx="5916603"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85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Examples - W</a:t>
          </a:r>
          <a:r>
            <a:rPr lang="en-US" sz="2400" kern="1200" baseline="0"/>
            <a:t>alking, Talking, Reaching, Thinking</a:t>
          </a:r>
          <a:endParaRPr lang="en-US" sz="2400" kern="1200"/>
        </a:p>
      </dsp:txBody>
      <dsp:txXfrm>
        <a:off x="0" y="2491080"/>
        <a:ext cx="5916603" cy="753997"/>
      </dsp:txXfrm>
    </dsp:sp>
    <dsp:sp modelId="{7314F894-85EF-448B-91CD-8A1CB77CB6E4}">
      <dsp:nvSpPr>
        <dsp:cNvPr id="0" name=""/>
        <dsp:cNvSpPr/>
      </dsp:nvSpPr>
      <dsp:spPr>
        <a:xfrm>
          <a:off x="0" y="3245078"/>
          <a:ext cx="5916603" cy="743535"/>
        </a:xfrm>
        <a:prstGeom prst="roundRect">
          <a:avLst/>
        </a:prstGeom>
        <a:solidFill>
          <a:srgbClr val="B43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Participation</a:t>
          </a:r>
        </a:p>
      </dsp:txBody>
      <dsp:txXfrm>
        <a:off x="36296" y="3281374"/>
        <a:ext cx="5844011" cy="670943"/>
      </dsp:txXfrm>
    </dsp:sp>
    <dsp:sp modelId="{4E971FE5-872D-4641-99FE-77B417D2CB65}">
      <dsp:nvSpPr>
        <dsp:cNvPr id="0" name=""/>
        <dsp:cNvSpPr/>
      </dsp:nvSpPr>
      <dsp:spPr>
        <a:xfrm>
          <a:off x="0" y="3988613"/>
          <a:ext cx="5916603"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85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Examples - H</a:t>
          </a:r>
          <a:r>
            <a:rPr lang="en-US" sz="2400" kern="1200" baseline="0"/>
            <a:t>olding a job, Being a student, Being an athlete or</a:t>
          </a:r>
          <a:r>
            <a:rPr lang="en-US" sz="2400" kern="1200"/>
            <a:t> Travelling as a tourist</a:t>
          </a:r>
        </a:p>
      </dsp:txBody>
      <dsp:txXfrm>
        <a:off x="0" y="3988613"/>
        <a:ext cx="5916603" cy="75399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r>
              <a:rPr lang="en-US"/>
              <a:t>Part 3</a:t>
            </a:r>
          </a:p>
        </p:txBody>
      </p:sp>
      <p:sp>
        <p:nvSpPr>
          <p:cNvPr id="3" name="Date Placeholder 2"/>
          <p:cNvSpPr>
            <a:spLocks noGrp="1"/>
          </p:cNvSpPr>
          <p:nvPr>
            <p:ph type="dt" sz="quarter" idx="1"/>
          </p:nvPr>
        </p:nvSpPr>
        <p:spPr>
          <a:xfrm>
            <a:off x="3884613" y="0"/>
            <a:ext cx="2971800" cy="463647"/>
          </a:xfrm>
          <a:prstGeom prst="rect">
            <a:avLst/>
          </a:prstGeom>
        </p:spPr>
        <p:txBody>
          <a:bodyPr vert="horz" lIns="91440" tIns="45720" rIns="91440" bIns="45720" rtlCol="0"/>
          <a:lstStyle>
            <a:lvl1pPr algn="r">
              <a:defRPr sz="1200"/>
            </a:lvl1pPr>
          </a:lstStyle>
          <a:p>
            <a:fld id="{5B6BFE99-D7F8-440D-B384-6C8F2AFD7C56}" type="datetimeFigureOut">
              <a:rPr lang="en-US" smtClean="0"/>
              <a:t>11/16/2020</a:t>
            </a:fld>
            <a:endParaRPr lang="en-US"/>
          </a:p>
        </p:txBody>
      </p:sp>
      <p:sp>
        <p:nvSpPr>
          <p:cNvPr id="4" name="Footer Placeholder 3"/>
          <p:cNvSpPr>
            <a:spLocks noGrp="1"/>
          </p:cNvSpPr>
          <p:nvPr>
            <p:ph type="ftr" sz="quarter" idx="2"/>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193"/>
            <a:ext cx="2971800" cy="463646"/>
          </a:xfrm>
          <a:prstGeom prst="rect">
            <a:avLst/>
          </a:prstGeom>
        </p:spPr>
        <p:txBody>
          <a:bodyPr vert="horz" lIns="91440" tIns="45720" rIns="91440" bIns="45720" rtlCol="0" anchor="b"/>
          <a:lstStyle>
            <a:lvl1pPr algn="r">
              <a:defRPr sz="1200"/>
            </a:lvl1pPr>
          </a:lstStyle>
          <a:p>
            <a:fld id="{AEF3A32B-296C-4D86-9DFF-F9C09F30655E}" type="slidenum">
              <a:rPr lang="en-US" smtClean="0"/>
              <a:t>‹#›</a:t>
            </a:fld>
            <a:endParaRPr lang="en-US"/>
          </a:p>
        </p:txBody>
      </p:sp>
    </p:spTree>
    <p:extLst>
      <p:ext uri="{BB962C8B-B14F-4D97-AF65-F5344CB8AC3E}">
        <p14:creationId xmlns:p14="http://schemas.microsoft.com/office/powerpoint/2010/main" val="225511910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r>
              <a:rPr lang="en-US"/>
              <a:t>Part 3</a:t>
            </a:r>
          </a:p>
        </p:txBody>
      </p:sp>
      <p:sp>
        <p:nvSpPr>
          <p:cNvPr id="3" name="Date Placeholder 2"/>
          <p:cNvSpPr>
            <a:spLocks noGrp="1"/>
          </p:cNvSpPr>
          <p:nvPr>
            <p:ph type="dt" idx="1"/>
          </p:nvPr>
        </p:nvSpPr>
        <p:spPr>
          <a:xfrm>
            <a:off x="3884613" y="0"/>
            <a:ext cx="2971800" cy="463647"/>
          </a:xfrm>
          <a:prstGeom prst="rect">
            <a:avLst/>
          </a:prstGeom>
        </p:spPr>
        <p:txBody>
          <a:bodyPr vert="horz" lIns="91440" tIns="45720" rIns="91440" bIns="45720" rtlCol="0"/>
          <a:lstStyle>
            <a:lvl1pPr algn="r">
              <a:defRPr sz="1200"/>
            </a:lvl1pPr>
          </a:lstStyle>
          <a:p>
            <a:fld id="{B0BD7924-565D-4E18-8A24-F5A645E891DD}" type="datetimeFigureOut">
              <a:rPr lang="en-US" smtClean="0"/>
              <a:t>11/16/2020</a:t>
            </a:fld>
            <a:endParaRPr lang="en-US"/>
          </a:p>
        </p:txBody>
      </p:sp>
      <p:sp>
        <p:nvSpPr>
          <p:cNvPr id="4" name="Slide Image Placeholder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7153"/>
            <a:ext cx="5486400" cy="36385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7193"/>
            <a:ext cx="2971800" cy="463646"/>
          </a:xfrm>
          <a:prstGeom prst="rect">
            <a:avLst/>
          </a:prstGeom>
        </p:spPr>
        <p:txBody>
          <a:bodyPr vert="horz" lIns="91440" tIns="45720" rIns="91440" bIns="45720" rtlCol="0" anchor="b"/>
          <a:lstStyle>
            <a:lvl1pPr algn="r">
              <a:defRPr sz="1200"/>
            </a:lvl1pPr>
          </a:lstStyle>
          <a:p>
            <a:fld id="{F8AA3092-E682-4090-BC92-EBF7993452ED}" type="slidenum">
              <a:rPr lang="en-US" smtClean="0"/>
              <a:t>‹#›</a:t>
            </a:fld>
            <a:endParaRPr lang="en-US"/>
          </a:p>
        </p:txBody>
      </p:sp>
    </p:spTree>
    <p:extLst>
      <p:ext uri="{BB962C8B-B14F-4D97-AF65-F5344CB8AC3E}">
        <p14:creationId xmlns:p14="http://schemas.microsoft.com/office/powerpoint/2010/main" val="405601580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6463" y="654050"/>
            <a:ext cx="5683250" cy="3197225"/>
          </a:xfrm>
        </p:spPr>
      </p:sp>
      <p:sp>
        <p:nvSpPr>
          <p:cNvPr id="3" name="Notes Placeholder 2"/>
          <p:cNvSpPr>
            <a:spLocks noGrp="1"/>
          </p:cNvSpPr>
          <p:nvPr>
            <p:ph type="body" idx="1"/>
          </p:nvPr>
        </p:nvSpPr>
        <p:spPr>
          <a:xfrm>
            <a:off x="647699" y="4196881"/>
            <a:ext cx="6111240" cy="3729544"/>
          </a:xfrm>
        </p:spPr>
        <p:txBody>
          <a:bodyPr/>
          <a:lstStyle/>
          <a:p>
            <a:pPr marL="0" marR="0" algn="just">
              <a:lnSpc>
                <a:spcPct val="107000"/>
              </a:lnSpc>
              <a:spcBef>
                <a:spcPts val="0"/>
              </a:spcBef>
              <a:spcAft>
                <a:spcPts val="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Hello – My name is Mary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Keehn</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and I am introducing the topic of Interprofessional Collaborative practice as a way of practicing and providing health care services that has gained a great deal of worldwide support over the past 20 years.</a:t>
            </a:r>
          </a:p>
          <a:p>
            <a:pPr marL="0" marR="0" algn="just">
              <a:lnSpc>
                <a:spcPct val="107000"/>
              </a:lnSpc>
              <a:spcBef>
                <a:spcPts val="0"/>
              </a:spcBef>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learners viewing these presentations come from different health professions education programs and some concepts will be less familiar to learners from some programs than for others.  In those cases, we have provided links to supplement materials so you can fill in any gaps in your understanding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2296BDD-A156-4703-B5FF-6F5AA2B5DE21}" type="slidenum">
              <a:rPr lang="en-US" smtClean="0"/>
              <a:pPr/>
              <a:t>1</a:t>
            </a:fld>
            <a:endParaRPr lang="en-US"/>
          </a:p>
        </p:txBody>
      </p:sp>
      <p:sp>
        <p:nvSpPr>
          <p:cNvPr id="5" name="Header Placeholder 4"/>
          <p:cNvSpPr>
            <a:spLocks noGrp="1"/>
          </p:cNvSpPr>
          <p:nvPr>
            <p:ph type="hdr" sz="quarter" idx="11"/>
          </p:nvPr>
        </p:nvSpPr>
        <p:spPr/>
        <p:txBody>
          <a:bodyPr/>
          <a:lstStyle/>
          <a:p>
            <a:r>
              <a:rPr lang="en-US"/>
              <a:t>Part 3</a:t>
            </a:r>
          </a:p>
        </p:txBody>
      </p:sp>
    </p:spTree>
    <p:extLst>
      <p:ext uri="{BB962C8B-B14F-4D97-AF65-F5344CB8AC3E}">
        <p14:creationId xmlns:p14="http://schemas.microsoft.com/office/powerpoint/2010/main" val="3486152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558332"/>
            <a:ext cx="5958840" cy="4335974"/>
          </a:xfrm>
        </p:spPr>
        <p:txBody>
          <a:bodyPr>
            <a:normAutofit/>
          </a:bodyPr>
          <a:lstStyle/>
          <a:p>
            <a:r>
              <a:rPr lang="en-US" dirty="0"/>
              <a:t>It is important to note that the revisions made to the competencies in 2016 were prompted in part by the groups collective belief that there was a need to be more explicit about population health and you can clearly see that emphasis reflected in these descriptions. </a:t>
            </a:r>
          </a:p>
          <a:p>
            <a:endParaRPr lang="en-US" dirty="0"/>
          </a:p>
          <a:p>
            <a:endParaRPr lang="en-US" dirty="0"/>
          </a:p>
        </p:txBody>
      </p:sp>
      <p:sp>
        <p:nvSpPr>
          <p:cNvPr id="4" name="Slide Number Placeholder 3"/>
          <p:cNvSpPr>
            <a:spLocks noGrp="1"/>
          </p:cNvSpPr>
          <p:nvPr>
            <p:ph type="sldNum" sz="quarter" idx="10"/>
          </p:nvPr>
        </p:nvSpPr>
        <p:spPr/>
        <p:txBody>
          <a:bodyPr/>
          <a:lstStyle/>
          <a:p>
            <a:fld id="{52296BDD-A156-4703-B5FF-6F5AA2B5DE21}" type="slidenum">
              <a:rPr lang="en-US" smtClean="0"/>
              <a:pPr/>
              <a:t>10</a:t>
            </a:fld>
            <a:endParaRPr lang="en-US"/>
          </a:p>
        </p:txBody>
      </p:sp>
      <p:sp>
        <p:nvSpPr>
          <p:cNvPr id="5" name="Header Placeholder 4"/>
          <p:cNvSpPr>
            <a:spLocks noGrp="1"/>
          </p:cNvSpPr>
          <p:nvPr>
            <p:ph type="hdr" sz="quarter" idx="11"/>
          </p:nvPr>
        </p:nvSpPr>
        <p:spPr/>
        <p:txBody>
          <a:bodyPr/>
          <a:lstStyle/>
          <a:p>
            <a:r>
              <a:rPr lang="en-US"/>
              <a:t>Part 3</a:t>
            </a:r>
          </a:p>
        </p:txBody>
      </p:sp>
    </p:spTree>
    <p:extLst>
      <p:ext uri="{BB962C8B-B14F-4D97-AF65-F5344CB8AC3E}">
        <p14:creationId xmlns:p14="http://schemas.microsoft.com/office/powerpoint/2010/main" val="81465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731838"/>
            <a:ext cx="5616575" cy="3160712"/>
          </a:xfrm>
        </p:spPr>
      </p:sp>
      <p:sp>
        <p:nvSpPr>
          <p:cNvPr id="3" name="Notes Placeholder 2"/>
          <p:cNvSpPr>
            <a:spLocks noGrp="1"/>
          </p:cNvSpPr>
          <p:nvPr>
            <p:ph type="body" idx="1"/>
          </p:nvPr>
        </p:nvSpPr>
        <p:spPr>
          <a:xfrm>
            <a:off x="685800" y="4169647"/>
            <a:ext cx="5486400" cy="4940872"/>
          </a:xfrm>
        </p:spPr>
        <p:txBody>
          <a:bodyPr>
            <a:normAutofit/>
          </a:bodyPr>
          <a:lstStyle/>
          <a:p>
            <a:endParaRPr lang="en-US" baseline="0"/>
          </a:p>
          <a:p>
            <a:r>
              <a:rPr lang="en-US"/>
              <a:t>Moving on from the IPEC Core Competencies, let’s talk about </a:t>
            </a:r>
            <a:r>
              <a:rPr lang="en-US" baseline="0"/>
              <a:t>the Institute for Healthcare </a:t>
            </a:r>
            <a:r>
              <a:rPr lang="en-US"/>
              <a:t>Improvement's </a:t>
            </a:r>
            <a:r>
              <a:rPr lang="en-US" baseline="0"/>
              <a:t>Triple Aim Framework. </a:t>
            </a:r>
          </a:p>
          <a:p>
            <a:endParaRPr lang="en-US" baseline="0"/>
          </a:p>
          <a:p>
            <a:r>
              <a:rPr lang="en-US" baseline="0"/>
              <a:t>The Triple Aim Framework is a widely recognized way of depicting the ultimate goals for health care in the US. The </a:t>
            </a:r>
            <a:r>
              <a:rPr lang="en-US"/>
              <a:t>IHI advocates for individual health care organizations and the government to simultaneously look at all the aims in redesigning the US health care system to address the significant problems that we face in health care today.  Among the things that are needed to achieve the Triple Aim are uniform measurement of health and health care outcomes, the integration of behavioral health into models of primary care and increased focus on particularly vulnerable populations such as the fragile elderly and people with disabilities. </a:t>
            </a:r>
            <a:endParaRPr lang="en-US" baseline="0"/>
          </a:p>
          <a:p>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In 2014, Thomas Bodenheimer – a family physician, advocated for the addition of a 4</a:t>
            </a:r>
            <a:r>
              <a:rPr lang="en-US" baseline="30000"/>
              <a:t>th</a:t>
            </a:r>
            <a:r>
              <a:rPr lang="en-US" baseline="0"/>
              <a:t> Aim – and that was provider well-being.  His focus was on physician burnout but subsequently the idea of provider has been broadened to include “Care Team Well-Being”.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Increased use of Interprofessional Collaborative Practice models is a perfect fit for achieving the Quadruple AIM. </a:t>
            </a:r>
          </a:p>
          <a:p>
            <a:endParaRPr lang="en-US"/>
          </a:p>
          <a:p>
            <a:endParaRPr lang="en-US" baseline="0"/>
          </a:p>
        </p:txBody>
      </p:sp>
      <p:sp>
        <p:nvSpPr>
          <p:cNvPr id="4" name="Slide Number Placeholder 3"/>
          <p:cNvSpPr>
            <a:spLocks noGrp="1"/>
          </p:cNvSpPr>
          <p:nvPr>
            <p:ph type="sldNum" sz="quarter" idx="10"/>
          </p:nvPr>
        </p:nvSpPr>
        <p:spPr/>
        <p:txBody>
          <a:bodyPr/>
          <a:lstStyle/>
          <a:p>
            <a:fld id="{BE05BF79-94EE-477E-99EC-CFBA2E9454B0}" type="slidenum">
              <a:rPr lang="en-US" smtClean="0"/>
              <a:pPr/>
              <a:t>11</a:t>
            </a:fld>
            <a:endParaRPr lang="en-US"/>
          </a:p>
        </p:txBody>
      </p:sp>
      <p:sp>
        <p:nvSpPr>
          <p:cNvPr id="5" name="Header Placeholder 4"/>
          <p:cNvSpPr>
            <a:spLocks noGrp="1"/>
          </p:cNvSpPr>
          <p:nvPr>
            <p:ph type="hdr" sz="quarter" idx="11"/>
          </p:nvPr>
        </p:nvSpPr>
        <p:spPr/>
        <p:txBody>
          <a:bodyPr/>
          <a:lstStyle/>
          <a:p>
            <a:r>
              <a:rPr lang="en-US"/>
              <a:t>Part 3</a:t>
            </a:r>
          </a:p>
        </p:txBody>
      </p:sp>
    </p:spTree>
    <p:extLst>
      <p:ext uri="{BB962C8B-B14F-4D97-AF65-F5344CB8AC3E}">
        <p14:creationId xmlns:p14="http://schemas.microsoft.com/office/powerpoint/2010/main" val="1833411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731838"/>
            <a:ext cx="5616575" cy="3160712"/>
          </a:xfrm>
        </p:spPr>
      </p:sp>
      <p:sp>
        <p:nvSpPr>
          <p:cNvPr id="3" name="Notes Placeholder 2"/>
          <p:cNvSpPr>
            <a:spLocks noGrp="1"/>
          </p:cNvSpPr>
          <p:nvPr>
            <p:ph type="body" idx="1"/>
          </p:nvPr>
        </p:nvSpPr>
        <p:spPr>
          <a:xfrm>
            <a:off x="685800" y="4169647"/>
            <a:ext cx="5486400" cy="4940872"/>
          </a:xfrm>
        </p:spPr>
        <p:txBody>
          <a:bodyPr>
            <a:normAutofit/>
          </a:bodyPr>
          <a:lstStyle/>
          <a:p>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2014, Thomas Bodenheimer – a family physician, advocated for the addition of a 4</a:t>
            </a:r>
            <a:r>
              <a:rPr lang="en-US" baseline="30000" dirty="0"/>
              <a:t>th</a:t>
            </a:r>
            <a:r>
              <a:rPr lang="en-US" baseline="0" dirty="0"/>
              <a:t> Aim – and that was provider well-being.  His focus was on physician burnout but subsequently the idea of provider has been broadened to include “Care Team Well-Being”.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Increased use of Interprofessional Collaborative Practice models is a perfect fit for achieving the Quadruple AIM. </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BE05BF79-94EE-477E-99EC-CFBA2E9454B0}" type="slidenum">
              <a:rPr lang="en-US" smtClean="0"/>
              <a:pPr/>
              <a:t>12</a:t>
            </a:fld>
            <a:endParaRPr lang="en-US"/>
          </a:p>
        </p:txBody>
      </p:sp>
      <p:sp>
        <p:nvSpPr>
          <p:cNvPr id="5" name="Header Placeholder 4"/>
          <p:cNvSpPr>
            <a:spLocks noGrp="1"/>
          </p:cNvSpPr>
          <p:nvPr>
            <p:ph type="hdr" sz="quarter" idx="11"/>
          </p:nvPr>
        </p:nvSpPr>
        <p:spPr/>
        <p:txBody>
          <a:bodyPr/>
          <a:lstStyle/>
          <a:p>
            <a:r>
              <a:rPr lang="en-US"/>
              <a:t>Part 3</a:t>
            </a:r>
          </a:p>
        </p:txBody>
      </p:sp>
    </p:spTree>
    <p:extLst>
      <p:ext uri="{BB962C8B-B14F-4D97-AF65-F5344CB8AC3E}">
        <p14:creationId xmlns:p14="http://schemas.microsoft.com/office/powerpoint/2010/main" val="27285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423863"/>
            <a:ext cx="5683250" cy="3197225"/>
          </a:xfrm>
        </p:spPr>
      </p:sp>
      <p:sp>
        <p:nvSpPr>
          <p:cNvPr id="3" name="Notes Placeholder 2"/>
          <p:cNvSpPr>
            <a:spLocks noGrp="1"/>
          </p:cNvSpPr>
          <p:nvPr>
            <p:ph type="body" idx="1"/>
          </p:nvPr>
        </p:nvSpPr>
        <p:spPr>
          <a:xfrm>
            <a:off x="345031" y="3913054"/>
            <a:ext cx="6035040" cy="5056775"/>
          </a:xfrm>
        </p:spPr>
        <p:txBody>
          <a:bodyPr>
            <a:normAutofit lnSpcReduction="1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following conceptual framework comes from the World Health Organization </a:t>
            </a:r>
            <a:endParaRPr lang="en-US" sz="1000" dirty="0"/>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 full name is the International Classification of Functioning, Disability and Health, but it is commonly referred to as the ICF Model or just the ICF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Historically, health care was narrowly focused – based in a biomedical model of health which assumed that health is primarily dependent on biological processes and medical care.  As state at the bottom of the diagram, the ICF is based  on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biopsychosocial framework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depicts health as being derived from biological, psychological and social factors.  </a:t>
            </a:r>
          </a:p>
        </p:txBody>
      </p:sp>
      <p:sp>
        <p:nvSpPr>
          <p:cNvPr id="4" name="Slide Number Placeholder 3"/>
          <p:cNvSpPr>
            <a:spLocks noGrp="1"/>
          </p:cNvSpPr>
          <p:nvPr>
            <p:ph type="sldNum" sz="quarter" idx="10"/>
          </p:nvPr>
        </p:nvSpPr>
        <p:spPr/>
        <p:txBody>
          <a:bodyPr/>
          <a:lstStyle/>
          <a:p>
            <a:fld id="{52296BDD-A156-4703-B5FF-6F5AA2B5DE21}" type="slidenum">
              <a:rPr lang="en-US" smtClean="0"/>
              <a:pPr/>
              <a:t>13</a:t>
            </a:fld>
            <a:endParaRPr lang="en-US"/>
          </a:p>
        </p:txBody>
      </p:sp>
      <p:sp>
        <p:nvSpPr>
          <p:cNvPr id="5" name="Header Placeholder 4"/>
          <p:cNvSpPr>
            <a:spLocks noGrp="1"/>
          </p:cNvSpPr>
          <p:nvPr>
            <p:ph type="hdr" sz="quarter" idx="11"/>
          </p:nvPr>
        </p:nvSpPr>
        <p:spPr/>
        <p:txBody>
          <a:bodyPr/>
          <a:lstStyle/>
          <a:p>
            <a:r>
              <a:rPr lang="en-US"/>
              <a:t>Part 3</a:t>
            </a:r>
          </a:p>
        </p:txBody>
      </p:sp>
    </p:spTree>
    <p:extLst>
      <p:ext uri="{BB962C8B-B14F-4D97-AF65-F5344CB8AC3E}">
        <p14:creationId xmlns:p14="http://schemas.microsoft.com/office/powerpoint/2010/main" val="40572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Biological factors include not only the condition of the person’s body but also the impact of pathogens, injuries and abnormalities on organ systems and tissues.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Psychological components of health , such as mood, knowledge, spirituality and attitude are given equal importance to biological factors as determinants of health.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social factors such as socioeconomic conditions, environmental conditions and exposure to adverse or traumatic events  are recognized as having great impact on a person’s health. </a:t>
            </a:r>
          </a:p>
          <a:p>
            <a:endParaRPr lang="en-US" dirty="0"/>
          </a:p>
        </p:txBody>
      </p:sp>
      <p:sp>
        <p:nvSpPr>
          <p:cNvPr id="4" name="Slide Number Placeholder 3"/>
          <p:cNvSpPr>
            <a:spLocks noGrp="1"/>
          </p:cNvSpPr>
          <p:nvPr>
            <p:ph type="sldNum" sz="quarter" idx="5"/>
          </p:nvPr>
        </p:nvSpPr>
        <p:spPr/>
        <p:txBody>
          <a:bodyPr/>
          <a:lstStyle/>
          <a:p>
            <a:fld id="{23141ED7-B949-487A-BDEE-BD7A99C9B8BC}" type="slidenum">
              <a:rPr lang="en-US" smtClean="0"/>
              <a:t>14</a:t>
            </a:fld>
            <a:endParaRPr lang="en-US"/>
          </a:p>
        </p:txBody>
      </p:sp>
    </p:spTree>
    <p:extLst>
      <p:ext uri="{BB962C8B-B14F-4D97-AF65-F5344CB8AC3E}">
        <p14:creationId xmlns:p14="http://schemas.microsoft.com/office/powerpoint/2010/main" val="623341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currently an increasing focus on the importance of the Social Determinants of Health in looking at overall health care outcomes.  If the SDH are a new concept for you , click on the link https://www.healthypeople.gov/2020/topics-objectives/topic/social-determinants-of-health to get more information. </a:t>
            </a:r>
          </a:p>
          <a:p>
            <a:endParaRPr lang="en-US" dirty="0"/>
          </a:p>
        </p:txBody>
      </p:sp>
      <p:sp>
        <p:nvSpPr>
          <p:cNvPr id="4" name="Slide Number Placeholder 3"/>
          <p:cNvSpPr>
            <a:spLocks noGrp="1"/>
          </p:cNvSpPr>
          <p:nvPr>
            <p:ph type="sldNum" sz="quarter" idx="5"/>
          </p:nvPr>
        </p:nvSpPr>
        <p:spPr/>
        <p:txBody>
          <a:bodyPr/>
          <a:lstStyle/>
          <a:p>
            <a:fld id="{23141ED7-B949-487A-BDEE-BD7A99C9B8BC}" type="slidenum">
              <a:rPr lang="en-US" smtClean="0"/>
              <a:t>15</a:t>
            </a:fld>
            <a:endParaRPr lang="en-US"/>
          </a:p>
        </p:txBody>
      </p:sp>
    </p:spTree>
    <p:extLst>
      <p:ext uri="{BB962C8B-B14F-4D97-AF65-F5344CB8AC3E}">
        <p14:creationId xmlns:p14="http://schemas.microsoft.com/office/powerpoint/2010/main" val="3181928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look at the center of the diagram you will see three terms- body functions and structures, activities and participation.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Body function and structures are straightforward – it is the ability to do such things as  breath, to circulate blood, to take in food, to digest it and to eliminate it.  Activities are things that a person does in daily activities such as walking, talking, reaching, thinking. Finally Participation refers to a person’s engagement in society or life –things such as holding a job, being a student, being an athlete or travelling as a tourist.  When someone has impaired body function and structures – an illness or injury – they come to the health care system for help with the biological problem. However, in many cases unless psychological and social issues are also recognized and addressed,  health (as defined by the WHO) will not be restored.  </a:t>
            </a:r>
          </a:p>
          <a:p>
            <a:endParaRPr lang="en-US" dirty="0"/>
          </a:p>
        </p:txBody>
      </p:sp>
      <p:sp>
        <p:nvSpPr>
          <p:cNvPr id="4" name="Slide Number Placeholder 3"/>
          <p:cNvSpPr>
            <a:spLocks noGrp="1"/>
          </p:cNvSpPr>
          <p:nvPr>
            <p:ph type="sldNum" sz="quarter" idx="5"/>
          </p:nvPr>
        </p:nvSpPr>
        <p:spPr/>
        <p:txBody>
          <a:bodyPr/>
          <a:lstStyle/>
          <a:p>
            <a:fld id="{23141ED7-B949-487A-BDEE-BD7A99C9B8BC}" type="slidenum">
              <a:rPr lang="en-US" smtClean="0"/>
              <a:t>16</a:t>
            </a:fld>
            <a:endParaRPr lang="en-US"/>
          </a:p>
        </p:txBody>
      </p:sp>
    </p:spTree>
    <p:extLst>
      <p:ext uri="{BB962C8B-B14F-4D97-AF65-F5344CB8AC3E}">
        <p14:creationId xmlns:p14="http://schemas.microsoft.com/office/powerpoint/2010/main" val="232864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going to look at conceptual frameworks that support interprofessional collaborative practice. </a:t>
            </a:r>
          </a:p>
        </p:txBody>
      </p:sp>
      <p:sp>
        <p:nvSpPr>
          <p:cNvPr id="4" name="Slide Number Placeholder 3"/>
          <p:cNvSpPr>
            <a:spLocks noGrp="1"/>
          </p:cNvSpPr>
          <p:nvPr>
            <p:ph type="sldNum" sz="quarter" idx="10"/>
          </p:nvPr>
        </p:nvSpPr>
        <p:spPr/>
        <p:txBody>
          <a:bodyPr/>
          <a:lstStyle/>
          <a:p>
            <a:fld id="{52296BDD-A156-4703-B5FF-6F5AA2B5DE21}" type="slidenum">
              <a:rPr lang="en-US" smtClean="0"/>
              <a:pPr/>
              <a:t>2</a:t>
            </a:fld>
            <a:endParaRPr lang="en-US"/>
          </a:p>
        </p:txBody>
      </p:sp>
      <p:sp>
        <p:nvSpPr>
          <p:cNvPr id="5" name="Header Placeholder 4"/>
          <p:cNvSpPr>
            <a:spLocks noGrp="1"/>
          </p:cNvSpPr>
          <p:nvPr>
            <p:ph type="hdr" sz="quarter" idx="11"/>
          </p:nvPr>
        </p:nvSpPr>
        <p:spPr/>
        <p:txBody>
          <a:bodyPr/>
          <a:lstStyle/>
          <a:p>
            <a:r>
              <a:rPr lang="en-US"/>
              <a:t>Part 3</a:t>
            </a:r>
          </a:p>
        </p:txBody>
      </p:sp>
    </p:spTree>
    <p:extLst>
      <p:ext uri="{BB962C8B-B14F-4D97-AF65-F5344CB8AC3E}">
        <p14:creationId xmlns:p14="http://schemas.microsoft.com/office/powerpoint/2010/main" val="334763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Conceptual frameworks are useful when we try to understand a complicated concept – they help to present the elements that are most critical to the concept and how they are related.  </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3 conceptual frameworks that we will explore in this video and those are the IPEC Core Competencies for Interprofessional Collaborative Practice, the Triple Aim – now expanded to the Quadruple AIM and the WHO International Classification of Functioning, Disability and Health.</a:t>
            </a:r>
          </a:p>
        </p:txBody>
      </p:sp>
      <p:sp>
        <p:nvSpPr>
          <p:cNvPr id="4" name="Slide Number Placeholder 3"/>
          <p:cNvSpPr>
            <a:spLocks noGrp="1"/>
          </p:cNvSpPr>
          <p:nvPr>
            <p:ph type="sldNum" sz="quarter" idx="10"/>
          </p:nvPr>
        </p:nvSpPr>
        <p:spPr/>
        <p:txBody>
          <a:bodyPr/>
          <a:lstStyle/>
          <a:p>
            <a:fld id="{52296BDD-A156-4703-B5FF-6F5AA2B5DE21}" type="slidenum">
              <a:rPr lang="en-US" smtClean="0"/>
              <a:pPr/>
              <a:t>3</a:t>
            </a:fld>
            <a:endParaRPr lang="en-US"/>
          </a:p>
        </p:txBody>
      </p:sp>
      <p:sp>
        <p:nvSpPr>
          <p:cNvPr id="5" name="Header Placeholder 4"/>
          <p:cNvSpPr>
            <a:spLocks noGrp="1"/>
          </p:cNvSpPr>
          <p:nvPr>
            <p:ph type="hdr" sz="quarter" idx="11"/>
          </p:nvPr>
        </p:nvSpPr>
        <p:spPr/>
        <p:txBody>
          <a:bodyPr/>
          <a:lstStyle/>
          <a:p>
            <a:r>
              <a:rPr lang="en-US"/>
              <a:t>Part 3</a:t>
            </a:r>
          </a:p>
        </p:txBody>
      </p:sp>
    </p:spTree>
    <p:extLst>
      <p:ext uri="{BB962C8B-B14F-4D97-AF65-F5344CB8AC3E}">
        <p14:creationId xmlns:p14="http://schemas.microsoft.com/office/powerpoint/2010/main" val="325494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Core Competencies for Interprofessional Collaborative Practice were originally described by the Interprofessional Education Collaborative or IPEC in 2011 through a consensus-based process that was sponsored by 6 academic associations.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competencies were updated in July 2016 to include a greater focus on population health.  Over time, additional groups have endorsed the competencies  and now there are 21 academic associations who are part of IPEC.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Core Competency framework put together by IPEC has been used to promote understanding of ICP and there are several research groups working  to validate the competencies and to develop methods to use them in developing Interprofessional education curriculum and in assessing collaborative competence. </a:t>
            </a:r>
            <a:endParaRPr lang="en-US" dirty="0"/>
          </a:p>
        </p:txBody>
      </p:sp>
      <p:sp>
        <p:nvSpPr>
          <p:cNvPr id="4" name="Slide Number Placeholder 3"/>
          <p:cNvSpPr>
            <a:spLocks noGrp="1"/>
          </p:cNvSpPr>
          <p:nvPr>
            <p:ph type="sldNum" sz="quarter" idx="10"/>
          </p:nvPr>
        </p:nvSpPr>
        <p:spPr/>
        <p:txBody>
          <a:bodyPr/>
          <a:lstStyle/>
          <a:p>
            <a:fld id="{F8AA3092-E682-4090-BC92-EBF7993452ED}" type="slidenum">
              <a:rPr lang="en-US" smtClean="0"/>
              <a:t>4</a:t>
            </a:fld>
            <a:endParaRPr lang="en-US"/>
          </a:p>
        </p:txBody>
      </p:sp>
      <p:sp>
        <p:nvSpPr>
          <p:cNvPr id="5" name="Header Placeholder 4"/>
          <p:cNvSpPr>
            <a:spLocks noGrp="1"/>
          </p:cNvSpPr>
          <p:nvPr>
            <p:ph type="hdr" sz="quarter" idx="11"/>
          </p:nvPr>
        </p:nvSpPr>
        <p:spPr/>
        <p:txBody>
          <a:bodyPr/>
          <a:lstStyle/>
          <a:p>
            <a:r>
              <a:rPr lang="en-US"/>
              <a:t>Part 3</a:t>
            </a:r>
          </a:p>
        </p:txBody>
      </p:sp>
    </p:spTree>
    <p:extLst>
      <p:ext uri="{BB962C8B-B14F-4D97-AF65-F5344CB8AC3E}">
        <p14:creationId xmlns:p14="http://schemas.microsoft.com/office/powerpoint/2010/main" val="2646359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660" y="4558332"/>
            <a:ext cx="5669280" cy="4489988"/>
          </a:xfrm>
        </p:spPr>
        <p:txBody>
          <a:bodyPr>
            <a:normAutofit fontScale="6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look closely at this diagram of the framework which is included in the 2011 report.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see that the development of competence in interprofessional collaborative practice s a lifelong process – this is represented by the arrow at the bottom of the diagram.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also note that interprofessional collaborative competence is shown as having four competency areas within the overall domain of Interprofessional Collaboration.  These are - Interprofessional Teamwork and Team-based Practice, Interprofessional Communication Practices, Role and Responsibilities for Collaborative Competence and Values/Ethics for Interprofessional Practice. Within each of these areas of competence are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subcompetencies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provide very helpful detail about the behaviors that are foundational to interprofessional collaboration.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competencies have been widely adopted and provide a very robust picture of what it takes to be competent to collaborate as part of an interprofessional team.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you will see that Competence in interprofessional collaboration occurs with the context of patient and family centered care that is community and population oriented.  This is represented by the concentric rings which surround the four competency areas</a:t>
            </a:r>
          </a:p>
          <a:p>
            <a:endParaRPr lang="en-US" dirty="0"/>
          </a:p>
          <a:p>
            <a:r>
              <a:rPr lang="en-US"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2296BDD-A156-4703-B5FF-6F5AA2B5DE21}" type="slidenum">
              <a:rPr lang="en-US" smtClean="0"/>
              <a:pPr/>
              <a:t>5</a:t>
            </a:fld>
            <a:endParaRPr lang="en-US"/>
          </a:p>
        </p:txBody>
      </p:sp>
      <p:sp>
        <p:nvSpPr>
          <p:cNvPr id="5" name="Header Placeholder 4"/>
          <p:cNvSpPr>
            <a:spLocks noGrp="1"/>
          </p:cNvSpPr>
          <p:nvPr>
            <p:ph type="hdr" sz="quarter" idx="11"/>
          </p:nvPr>
        </p:nvSpPr>
        <p:spPr/>
        <p:txBody>
          <a:bodyPr/>
          <a:lstStyle/>
          <a:p>
            <a:r>
              <a:rPr lang="en-US"/>
              <a:t>Part 3</a:t>
            </a:r>
          </a:p>
        </p:txBody>
      </p:sp>
    </p:spTree>
    <p:extLst>
      <p:ext uri="{BB962C8B-B14F-4D97-AF65-F5344CB8AC3E}">
        <p14:creationId xmlns:p14="http://schemas.microsoft.com/office/powerpoint/2010/main" val="404144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558332"/>
            <a:ext cx="5958840" cy="433597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look at how IPEC  explains each competency area.</a:t>
            </a:r>
            <a:r>
              <a:rPr lang="en-US" dirty="0">
                <a:solidFill>
                  <a:srgbClr val="FF0000"/>
                </a:solidFill>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Values &amp; ethics</a:t>
            </a:r>
            <a:r>
              <a:rPr lang="en-US" dirty="0"/>
              <a:t> competency require</a:t>
            </a:r>
            <a:r>
              <a:rPr lang="en-US" baseline="0" dirty="0"/>
              <a:t> t</a:t>
            </a:r>
            <a:r>
              <a:rPr lang="en-US" dirty="0"/>
              <a:t>he ability to w</a:t>
            </a:r>
            <a:r>
              <a:rPr lang="en-US" sz="1200" dirty="0"/>
              <a:t>ork with individuals of other professions to maintain a climate of mutual respect and shared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2296BDD-A156-4703-B5FF-6F5AA2B5DE21}" type="slidenum">
              <a:rPr lang="en-US" smtClean="0"/>
              <a:pPr/>
              <a:t>6</a:t>
            </a:fld>
            <a:endParaRPr lang="en-US"/>
          </a:p>
        </p:txBody>
      </p:sp>
      <p:sp>
        <p:nvSpPr>
          <p:cNvPr id="5" name="Header Placeholder 4"/>
          <p:cNvSpPr>
            <a:spLocks noGrp="1"/>
          </p:cNvSpPr>
          <p:nvPr>
            <p:ph type="hdr" sz="quarter" idx="11"/>
          </p:nvPr>
        </p:nvSpPr>
        <p:spPr/>
        <p:txBody>
          <a:bodyPr/>
          <a:lstStyle/>
          <a:p>
            <a:r>
              <a:rPr lang="en-US"/>
              <a:t>Part 3</a:t>
            </a:r>
          </a:p>
        </p:txBody>
      </p:sp>
    </p:spTree>
    <p:extLst>
      <p:ext uri="{BB962C8B-B14F-4D97-AF65-F5344CB8AC3E}">
        <p14:creationId xmlns:p14="http://schemas.microsoft.com/office/powerpoint/2010/main" val="134631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558332"/>
            <a:ext cx="5958840" cy="433597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Competence in the area </a:t>
            </a:r>
            <a:r>
              <a:rPr lang="en-US" sz="1200" b="1" dirty="0"/>
              <a:t>of Roles</a:t>
            </a:r>
            <a:r>
              <a:rPr lang="en-US" sz="1200" b="1" baseline="0" dirty="0"/>
              <a:t> &amp; Responsibilities </a:t>
            </a:r>
            <a:r>
              <a:rPr lang="en-US" sz="1200" baseline="0" dirty="0"/>
              <a:t>includes using the </a:t>
            </a:r>
            <a:r>
              <a:rPr lang="en-US" sz="1200" dirty="0"/>
              <a:t>knowledge of one’s own role and the roles of other professions within a specific team to appropriately assess and address the health care needs of patients and to promote and advance the health of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2296BDD-A156-4703-B5FF-6F5AA2B5DE21}" type="slidenum">
              <a:rPr lang="en-US" smtClean="0"/>
              <a:pPr/>
              <a:t>7</a:t>
            </a:fld>
            <a:endParaRPr lang="en-US"/>
          </a:p>
        </p:txBody>
      </p:sp>
      <p:sp>
        <p:nvSpPr>
          <p:cNvPr id="5" name="Header Placeholder 4"/>
          <p:cNvSpPr>
            <a:spLocks noGrp="1"/>
          </p:cNvSpPr>
          <p:nvPr>
            <p:ph type="hdr" sz="quarter" idx="11"/>
          </p:nvPr>
        </p:nvSpPr>
        <p:spPr/>
        <p:txBody>
          <a:bodyPr/>
          <a:lstStyle/>
          <a:p>
            <a:r>
              <a:rPr lang="en-US"/>
              <a:t>Part 3</a:t>
            </a:r>
          </a:p>
        </p:txBody>
      </p:sp>
    </p:spTree>
    <p:extLst>
      <p:ext uri="{BB962C8B-B14F-4D97-AF65-F5344CB8AC3E}">
        <p14:creationId xmlns:p14="http://schemas.microsoft.com/office/powerpoint/2010/main" val="469855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558332"/>
            <a:ext cx="5958840" cy="433597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b="1" dirty="0"/>
              <a:t>Interprofessional Communication </a:t>
            </a:r>
            <a:r>
              <a:rPr lang="en-US" dirty="0"/>
              <a:t>competence requires communication with patients, families, communities and professionals in health and other fields in a responsive and responsible manner that supports a team approach to the promotion and maintenance of health and the prevention and treatment of disease.</a:t>
            </a:r>
          </a:p>
          <a:p>
            <a:pPr lvl="0"/>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2296BDD-A156-4703-B5FF-6F5AA2B5DE21}" type="slidenum">
              <a:rPr lang="en-US" smtClean="0"/>
              <a:pPr/>
              <a:t>8</a:t>
            </a:fld>
            <a:endParaRPr lang="en-US"/>
          </a:p>
        </p:txBody>
      </p:sp>
      <p:sp>
        <p:nvSpPr>
          <p:cNvPr id="5" name="Header Placeholder 4"/>
          <p:cNvSpPr>
            <a:spLocks noGrp="1"/>
          </p:cNvSpPr>
          <p:nvPr>
            <p:ph type="hdr" sz="quarter" idx="11"/>
          </p:nvPr>
        </p:nvSpPr>
        <p:spPr/>
        <p:txBody>
          <a:bodyPr/>
          <a:lstStyle/>
          <a:p>
            <a:r>
              <a:rPr lang="en-US"/>
              <a:t>Part 3</a:t>
            </a:r>
          </a:p>
        </p:txBody>
      </p:sp>
    </p:spTree>
    <p:extLst>
      <p:ext uri="{BB962C8B-B14F-4D97-AF65-F5344CB8AC3E}">
        <p14:creationId xmlns:p14="http://schemas.microsoft.com/office/powerpoint/2010/main" val="3691961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558332"/>
            <a:ext cx="5958840" cy="4335974"/>
          </a:xfrm>
        </p:spPr>
        <p:txBody>
          <a:bodyPr>
            <a:normAutofit/>
          </a:bodyPr>
          <a:lstStyle/>
          <a:p>
            <a:pPr lvl="0"/>
            <a:endParaRPr lang="en-US" dirty="0"/>
          </a:p>
          <a:p>
            <a:pPr lvl="0"/>
            <a:r>
              <a:rPr lang="en-US" dirty="0"/>
              <a:t>And finally, competence in the areas of </a:t>
            </a:r>
            <a:r>
              <a:rPr lang="en-US" b="1" dirty="0"/>
              <a:t>teams and teamwork </a:t>
            </a:r>
            <a:r>
              <a:rPr lang="en-US" dirty="0"/>
              <a:t>is the ability to apply relationship-building values and the principles of team dynamics to perform effectively in different team roles to plan, deliver, and evaluate patient/population centered care and population health programs and policies that are safe, timely, efficient, effective and equitable.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2296BDD-A156-4703-B5FF-6F5AA2B5DE21}" type="slidenum">
              <a:rPr lang="en-US" smtClean="0"/>
              <a:pPr/>
              <a:t>9</a:t>
            </a:fld>
            <a:endParaRPr lang="en-US"/>
          </a:p>
        </p:txBody>
      </p:sp>
      <p:sp>
        <p:nvSpPr>
          <p:cNvPr id="5" name="Header Placeholder 4"/>
          <p:cNvSpPr>
            <a:spLocks noGrp="1"/>
          </p:cNvSpPr>
          <p:nvPr>
            <p:ph type="hdr" sz="quarter" idx="11"/>
          </p:nvPr>
        </p:nvSpPr>
        <p:spPr/>
        <p:txBody>
          <a:bodyPr/>
          <a:lstStyle/>
          <a:p>
            <a:r>
              <a:rPr lang="en-US"/>
              <a:t>Part 3</a:t>
            </a:r>
          </a:p>
        </p:txBody>
      </p:sp>
    </p:spTree>
    <p:extLst>
      <p:ext uri="{BB962C8B-B14F-4D97-AF65-F5344CB8AC3E}">
        <p14:creationId xmlns:p14="http://schemas.microsoft.com/office/powerpoint/2010/main" val="364350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B6D6B1E5-8A56-4AA0-86CE-424B76857504}" type="datetimeFigureOut">
              <a:rPr lang="en-US" smtClean="0"/>
              <a:pPr/>
              <a:t>11/16/2020</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66BEAA-0498-4151-B692-337BCF39D58B}" type="slidenum">
              <a:rPr lang="en-US" smtClean="0"/>
              <a:pPr/>
              <a:t>‹#›</a:t>
            </a:fld>
            <a:endParaRPr lang="en-US"/>
          </a:p>
        </p:txBody>
      </p:sp>
    </p:spTree>
    <p:extLst>
      <p:ext uri="{BB962C8B-B14F-4D97-AF65-F5344CB8AC3E}">
        <p14:creationId xmlns:p14="http://schemas.microsoft.com/office/powerpoint/2010/main" val="523695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32473-B81F-4FD1-91B9-F3A822E2E8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07F744-190A-4C33-8F65-4D5B6F9BC2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4DF1D3-4869-4FE3-820E-18C6F9756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D1ED2F-7EC1-4DC0-979C-3258BCE77745}"/>
              </a:ext>
            </a:extLst>
          </p:cNvPr>
          <p:cNvSpPr>
            <a:spLocks noGrp="1"/>
          </p:cNvSpPr>
          <p:nvPr>
            <p:ph type="dt" sz="half" idx="10"/>
          </p:nvPr>
        </p:nvSpPr>
        <p:spPr/>
        <p:txBody>
          <a:bodyPr/>
          <a:lstStyle/>
          <a:p>
            <a:fld id="{46E6C46C-6508-4357-ABF4-FD328A73BD49}" type="datetimeFigureOut">
              <a:rPr lang="en-US" smtClean="0"/>
              <a:t>11/16/2020</a:t>
            </a:fld>
            <a:endParaRPr lang="en-US"/>
          </a:p>
        </p:txBody>
      </p:sp>
      <p:sp>
        <p:nvSpPr>
          <p:cNvPr id="6" name="Footer Placeholder 5">
            <a:extLst>
              <a:ext uri="{FF2B5EF4-FFF2-40B4-BE49-F238E27FC236}">
                <a16:creationId xmlns:a16="http://schemas.microsoft.com/office/drawing/2014/main" id="{EFAF2239-FADE-4976-9364-089F40ED4A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88220-925C-4282-815F-2A36181583CF}"/>
              </a:ext>
            </a:extLst>
          </p:cNvPr>
          <p:cNvSpPr>
            <a:spLocks noGrp="1"/>
          </p:cNvSpPr>
          <p:nvPr>
            <p:ph type="sldNum" sz="quarter" idx="12"/>
          </p:nvPr>
        </p:nvSpPr>
        <p:spPr/>
        <p:txBody>
          <a:bodyPr/>
          <a:lstStyle/>
          <a:p>
            <a:fld id="{045426FA-DB31-47F7-B390-0AF083E3EA58}" type="slidenum">
              <a:rPr lang="en-US" smtClean="0"/>
              <a:t>‹#›</a:t>
            </a:fld>
            <a:endParaRPr lang="en-US"/>
          </a:p>
        </p:txBody>
      </p:sp>
    </p:spTree>
    <p:extLst>
      <p:ext uri="{BB962C8B-B14F-4D97-AF65-F5344CB8AC3E}">
        <p14:creationId xmlns:p14="http://schemas.microsoft.com/office/powerpoint/2010/main" val="288016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D584-949F-495D-9EB6-A0F57B3C4E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2AC2E4-449F-4263-9015-A96F479644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8143C-25FF-41AB-8AA5-B3E88D65AF34}"/>
              </a:ext>
            </a:extLst>
          </p:cNvPr>
          <p:cNvSpPr>
            <a:spLocks noGrp="1"/>
          </p:cNvSpPr>
          <p:nvPr>
            <p:ph type="dt" sz="half" idx="10"/>
          </p:nvPr>
        </p:nvSpPr>
        <p:spPr/>
        <p:txBody>
          <a:bodyPr/>
          <a:lstStyle/>
          <a:p>
            <a:fld id="{46E6C46C-6508-4357-ABF4-FD328A73BD49}" type="datetimeFigureOut">
              <a:rPr lang="en-US" smtClean="0"/>
              <a:t>11/16/2020</a:t>
            </a:fld>
            <a:endParaRPr lang="en-US"/>
          </a:p>
        </p:txBody>
      </p:sp>
      <p:sp>
        <p:nvSpPr>
          <p:cNvPr id="5" name="Footer Placeholder 4">
            <a:extLst>
              <a:ext uri="{FF2B5EF4-FFF2-40B4-BE49-F238E27FC236}">
                <a16:creationId xmlns:a16="http://schemas.microsoft.com/office/drawing/2014/main" id="{2F230463-E5AC-4334-95EB-C6B9A5E12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5676E-4045-4CBB-B052-BB58829A1F5A}"/>
              </a:ext>
            </a:extLst>
          </p:cNvPr>
          <p:cNvSpPr>
            <a:spLocks noGrp="1"/>
          </p:cNvSpPr>
          <p:nvPr>
            <p:ph type="sldNum" sz="quarter" idx="12"/>
          </p:nvPr>
        </p:nvSpPr>
        <p:spPr/>
        <p:txBody>
          <a:bodyPr/>
          <a:lstStyle/>
          <a:p>
            <a:fld id="{045426FA-DB31-47F7-B390-0AF083E3EA58}" type="slidenum">
              <a:rPr lang="en-US" smtClean="0"/>
              <a:t>‹#›</a:t>
            </a:fld>
            <a:endParaRPr lang="en-US"/>
          </a:p>
        </p:txBody>
      </p:sp>
    </p:spTree>
    <p:extLst>
      <p:ext uri="{BB962C8B-B14F-4D97-AF65-F5344CB8AC3E}">
        <p14:creationId xmlns:p14="http://schemas.microsoft.com/office/powerpoint/2010/main" val="143315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7076BE-3183-4F05-A26F-11E2D5286A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EC5141-6B26-4D33-9348-1CF74C1837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1D9BB-142C-4EF5-AF34-E245C762529B}"/>
              </a:ext>
            </a:extLst>
          </p:cNvPr>
          <p:cNvSpPr>
            <a:spLocks noGrp="1"/>
          </p:cNvSpPr>
          <p:nvPr>
            <p:ph type="dt" sz="half" idx="10"/>
          </p:nvPr>
        </p:nvSpPr>
        <p:spPr/>
        <p:txBody>
          <a:bodyPr/>
          <a:lstStyle/>
          <a:p>
            <a:fld id="{46E6C46C-6508-4357-ABF4-FD328A73BD49}" type="datetimeFigureOut">
              <a:rPr lang="en-US" smtClean="0"/>
              <a:t>11/16/2020</a:t>
            </a:fld>
            <a:endParaRPr lang="en-US"/>
          </a:p>
        </p:txBody>
      </p:sp>
      <p:sp>
        <p:nvSpPr>
          <p:cNvPr id="5" name="Footer Placeholder 4">
            <a:extLst>
              <a:ext uri="{FF2B5EF4-FFF2-40B4-BE49-F238E27FC236}">
                <a16:creationId xmlns:a16="http://schemas.microsoft.com/office/drawing/2014/main" id="{4A875E85-15EE-4335-A268-3AE61B3AD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E8E97-1030-4B29-9D22-3F4F6F18BA81}"/>
              </a:ext>
            </a:extLst>
          </p:cNvPr>
          <p:cNvSpPr>
            <a:spLocks noGrp="1"/>
          </p:cNvSpPr>
          <p:nvPr>
            <p:ph type="sldNum" sz="quarter" idx="12"/>
          </p:nvPr>
        </p:nvSpPr>
        <p:spPr/>
        <p:txBody>
          <a:bodyPr/>
          <a:lstStyle/>
          <a:p>
            <a:fld id="{045426FA-DB31-47F7-B390-0AF083E3EA58}" type="slidenum">
              <a:rPr lang="en-US" smtClean="0"/>
              <a:t>‹#›</a:t>
            </a:fld>
            <a:endParaRPr lang="en-US"/>
          </a:p>
        </p:txBody>
      </p:sp>
    </p:spTree>
    <p:extLst>
      <p:ext uri="{BB962C8B-B14F-4D97-AF65-F5344CB8AC3E}">
        <p14:creationId xmlns:p14="http://schemas.microsoft.com/office/powerpoint/2010/main" val="393510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 pati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BFF99C-F60E-3F47-9B9F-4A44C055F187}" type="datetimeFigureOut">
              <a:rPr lang="en-US" smtClean="0"/>
              <a:t>11/16/2020</a:t>
            </a:fld>
            <a:endParaRPr lang="en-US"/>
          </a:p>
        </p:txBody>
      </p:sp>
      <p:sp>
        <p:nvSpPr>
          <p:cNvPr id="6" name="Title 1"/>
          <p:cNvSpPr>
            <a:spLocks noGrp="1"/>
          </p:cNvSpPr>
          <p:nvPr>
            <p:ph type="title" hasCustomPrompt="1"/>
          </p:nvPr>
        </p:nvSpPr>
        <p:spPr>
          <a:xfrm>
            <a:off x="838200" y="3293707"/>
            <a:ext cx="9772851" cy="1143000"/>
          </a:xfrm>
        </p:spPr>
        <p:txBody>
          <a:bodyPr>
            <a:noAutofit/>
          </a:bodyPr>
          <a:lstStyle>
            <a:lvl1pPr algn="l">
              <a:defRPr sz="4400" cap="none" baseline="0">
                <a:solidFill>
                  <a:schemeClr val="bg1"/>
                </a:solidFill>
              </a:defRPr>
            </a:lvl1pPr>
          </a:lstStyle>
          <a:p>
            <a:r>
              <a:rPr lang="en-US" sz="3500" kern="1200">
                <a:solidFill>
                  <a:srgbClr val="FFFFFF"/>
                </a:solidFill>
                <a:latin typeface="+mj-lt"/>
                <a:ea typeface="+mj-ea"/>
                <a:cs typeface="+mj-cs"/>
              </a:rPr>
              <a:t>An Introduction to Interprofessional Collaborative Practice</a:t>
            </a:r>
            <a:endParaRPr lang="en-US"/>
          </a:p>
        </p:txBody>
      </p:sp>
      <p:sp>
        <p:nvSpPr>
          <p:cNvPr id="5" name="Rectangle 4"/>
          <p:cNvSpPr/>
          <p:nvPr userDrawn="1"/>
        </p:nvSpPr>
        <p:spPr>
          <a:xfrm>
            <a:off x="0" y="0"/>
            <a:ext cx="12192000" cy="6858000"/>
          </a:xfrm>
          <a:prstGeom prst="rect">
            <a:avLst/>
          </a:prstGeom>
          <a:noFill/>
          <a:ln w="444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404" y="18661"/>
            <a:ext cx="12133545" cy="3275046"/>
          </a:xfrm>
          <a:prstGeom prst="rect">
            <a:avLst/>
          </a:prstGeom>
          <a:ln w="15875">
            <a:solidFill>
              <a:schemeClr val="bg1"/>
            </a:solidFill>
          </a:ln>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745480" y="5929060"/>
            <a:ext cx="5400944" cy="854581"/>
          </a:xfrm>
          <a:prstGeom prst="rect">
            <a:avLst/>
          </a:prstGeom>
          <a:solidFill>
            <a:srgbClr val="00B0F0"/>
          </a:solidFill>
        </p:spPr>
      </p:pic>
    </p:spTree>
    <p:extLst>
      <p:ext uri="{BB962C8B-B14F-4D97-AF65-F5344CB8AC3E}">
        <p14:creationId xmlns:p14="http://schemas.microsoft.com/office/powerpoint/2010/main" val="22381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6E9A-2BCD-469C-82A9-A612BAEB09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B90CBD-58A8-4CE5-BFA8-6B82C3EAD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8AD92C-27D1-4350-B66C-1BD074F59665}"/>
              </a:ext>
            </a:extLst>
          </p:cNvPr>
          <p:cNvSpPr>
            <a:spLocks noGrp="1"/>
          </p:cNvSpPr>
          <p:nvPr>
            <p:ph type="dt" sz="half" idx="10"/>
          </p:nvPr>
        </p:nvSpPr>
        <p:spPr/>
        <p:txBody>
          <a:bodyPr/>
          <a:lstStyle/>
          <a:p>
            <a:fld id="{46E6C46C-6508-4357-ABF4-FD328A73BD49}" type="datetimeFigureOut">
              <a:rPr lang="en-US" smtClean="0"/>
              <a:t>11/16/2020</a:t>
            </a:fld>
            <a:endParaRPr lang="en-US"/>
          </a:p>
        </p:txBody>
      </p:sp>
      <p:sp>
        <p:nvSpPr>
          <p:cNvPr id="5" name="Footer Placeholder 4">
            <a:extLst>
              <a:ext uri="{FF2B5EF4-FFF2-40B4-BE49-F238E27FC236}">
                <a16:creationId xmlns:a16="http://schemas.microsoft.com/office/drawing/2014/main" id="{8FBC0C7F-89DF-4F3D-88AA-7443C39C1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100B6-6311-4DFC-AF89-425FF74FD2CC}"/>
              </a:ext>
            </a:extLst>
          </p:cNvPr>
          <p:cNvSpPr>
            <a:spLocks noGrp="1"/>
          </p:cNvSpPr>
          <p:nvPr>
            <p:ph type="sldNum" sz="quarter" idx="12"/>
          </p:nvPr>
        </p:nvSpPr>
        <p:spPr/>
        <p:txBody>
          <a:bodyPr/>
          <a:lstStyle/>
          <a:p>
            <a:fld id="{045426FA-DB31-47F7-B390-0AF083E3EA58}" type="slidenum">
              <a:rPr lang="en-US" smtClean="0"/>
              <a:t>‹#›</a:t>
            </a:fld>
            <a:endParaRPr lang="en-US"/>
          </a:p>
        </p:txBody>
      </p:sp>
    </p:spTree>
    <p:extLst>
      <p:ext uri="{BB962C8B-B14F-4D97-AF65-F5344CB8AC3E}">
        <p14:creationId xmlns:p14="http://schemas.microsoft.com/office/powerpoint/2010/main" val="117355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ABA0-E399-4801-8836-BE81FE0AF3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A8A2A-9D9D-48E7-A483-DBA56F3CE9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EA5CB-C419-4508-A476-9FA018EFC4DA}"/>
              </a:ext>
            </a:extLst>
          </p:cNvPr>
          <p:cNvSpPr>
            <a:spLocks noGrp="1"/>
          </p:cNvSpPr>
          <p:nvPr>
            <p:ph type="dt" sz="half" idx="10"/>
          </p:nvPr>
        </p:nvSpPr>
        <p:spPr/>
        <p:txBody>
          <a:bodyPr/>
          <a:lstStyle/>
          <a:p>
            <a:fld id="{46E6C46C-6508-4357-ABF4-FD328A73BD49}" type="datetimeFigureOut">
              <a:rPr lang="en-US" smtClean="0"/>
              <a:t>11/16/2020</a:t>
            </a:fld>
            <a:endParaRPr lang="en-US"/>
          </a:p>
        </p:txBody>
      </p:sp>
      <p:sp>
        <p:nvSpPr>
          <p:cNvPr id="5" name="Footer Placeholder 4">
            <a:extLst>
              <a:ext uri="{FF2B5EF4-FFF2-40B4-BE49-F238E27FC236}">
                <a16:creationId xmlns:a16="http://schemas.microsoft.com/office/drawing/2014/main" id="{A199547E-DB51-41FC-851F-51212AF1C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540D2-761F-4B25-BFC4-6DA28044DA75}"/>
              </a:ext>
            </a:extLst>
          </p:cNvPr>
          <p:cNvSpPr>
            <a:spLocks noGrp="1"/>
          </p:cNvSpPr>
          <p:nvPr>
            <p:ph type="sldNum" sz="quarter" idx="12"/>
          </p:nvPr>
        </p:nvSpPr>
        <p:spPr/>
        <p:txBody>
          <a:bodyPr/>
          <a:lstStyle/>
          <a:p>
            <a:fld id="{045426FA-DB31-47F7-B390-0AF083E3EA58}" type="slidenum">
              <a:rPr lang="en-US" smtClean="0"/>
              <a:t>‹#›</a:t>
            </a:fld>
            <a:endParaRPr lang="en-US"/>
          </a:p>
        </p:txBody>
      </p:sp>
    </p:spTree>
    <p:extLst>
      <p:ext uri="{BB962C8B-B14F-4D97-AF65-F5344CB8AC3E}">
        <p14:creationId xmlns:p14="http://schemas.microsoft.com/office/powerpoint/2010/main" val="406567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232F-1B5C-41A8-94C7-11A3C894D5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C0CFD2-8F4E-4514-A060-A96FEE415D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4DB4AE-9ADC-4BA5-B85D-A817C73CCB5E}"/>
              </a:ext>
            </a:extLst>
          </p:cNvPr>
          <p:cNvSpPr>
            <a:spLocks noGrp="1"/>
          </p:cNvSpPr>
          <p:nvPr>
            <p:ph type="dt" sz="half" idx="10"/>
          </p:nvPr>
        </p:nvSpPr>
        <p:spPr/>
        <p:txBody>
          <a:bodyPr/>
          <a:lstStyle/>
          <a:p>
            <a:fld id="{46E6C46C-6508-4357-ABF4-FD328A73BD49}" type="datetimeFigureOut">
              <a:rPr lang="en-US" smtClean="0"/>
              <a:t>11/16/2020</a:t>
            </a:fld>
            <a:endParaRPr lang="en-US"/>
          </a:p>
        </p:txBody>
      </p:sp>
      <p:sp>
        <p:nvSpPr>
          <p:cNvPr id="5" name="Footer Placeholder 4">
            <a:extLst>
              <a:ext uri="{FF2B5EF4-FFF2-40B4-BE49-F238E27FC236}">
                <a16:creationId xmlns:a16="http://schemas.microsoft.com/office/drawing/2014/main" id="{B6BE57E7-A1D7-449D-AD54-75E44ADE1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D348D-3B66-4606-8645-B7C3662073CE}"/>
              </a:ext>
            </a:extLst>
          </p:cNvPr>
          <p:cNvSpPr>
            <a:spLocks noGrp="1"/>
          </p:cNvSpPr>
          <p:nvPr>
            <p:ph type="sldNum" sz="quarter" idx="12"/>
          </p:nvPr>
        </p:nvSpPr>
        <p:spPr/>
        <p:txBody>
          <a:bodyPr/>
          <a:lstStyle/>
          <a:p>
            <a:fld id="{045426FA-DB31-47F7-B390-0AF083E3EA58}" type="slidenum">
              <a:rPr lang="en-US" smtClean="0"/>
              <a:t>‹#›</a:t>
            </a:fld>
            <a:endParaRPr lang="en-US"/>
          </a:p>
        </p:txBody>
      </p:sp>
    </p:spTree>
    <p:extLst>
      <p:ext uri="{BB962C8B-B14F-4D97-AF65-F5344CB8AC3E}">
        <p14:creationId xmlns:p14="http://schemas.microsoft.com/office/powerpoint/2010/main" val="337039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B68D-B7CD-46B6-8874-F9E59E2902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5E1CED-C408-4BC1-BBC8-62F168C18C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09C1E5-89E3-42A5-B785-50821A3CE8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685EC5-BC24-4B32-86A8-CA44E3EA5592}"/>
              </a:ext>
            </a:extLst>
          </p:cNvPr>
          <p:cNvSpPr>
            <a:spLocks noGrp="1"/>
          </p:cNvSpPr>
          <p:nvPr>
            <p:ph type="dt" sz="half" idx="10"/>
          </p:nvPr>
        </p:nvSpPr>
        <p:spPr/>
        <p:txBody>
          <a:bodyPr/>
          <a:lstStyle/>
          <a:p>
            <a:fld id="{46E6C46C-6508-4357-ABF4-FD328A73BD49}" type="datetimeFigureOut">
              <a:rPr lang="en-US" smtClean="0"/>
              <a:t>11/16/2020</a:t>
            </a:fld>
            <a:endParaRPr lang="en-US"/>
          </a:p>
        </p:txBody>
      </p:sp>
      <p:sp>
        <p:nvSpPr>
          <p:cNvPr id="6" name="Footer Placeholder 5">
            <a:extLst>
              <a:ext uri="{FF2B5EF4-FFF2-40B4-BE49-F238E27FC236}">
                <a16:creationId xmlns:a16="http://schemas.microsoft.com/office/drawing/2014/main" id="{D15EC3D5-BA32-4F19-A0EA-1316DDD6B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1D093-14C7-40BF-995F-45ABF94BCB64}"/>
              </a:ext>
            </a:extLst>
          </p:cNvPr>
          <p:cNvSpPr>
            <a:spLocks noGrp="1"/>
          </p:cNvSpPr>
          <p:nvPr>
            <p:ph type="sldNum" sz="quarter" idx="12"/>
          </p:nvPr>
        </p:nvSpPr>
        <p:spPr/>
        <p:txBody>
          <a:bodyPr/>
          <a:lstStyle/>
          <a:p>
            <a:fld id="{045426FA-DB31-47F7-B390-0AF083E3EA58}" type="slidenum">
              <a:rPr lang="en-US" smtClean="0"/>
              <a:t>‹#›</a:t>
            </a:fld>
            <a:endParaRPr lang="en-US"/>
          </a:p>
        </p:txBody>
      </p:sp>
    </p:spTree>
    <p:extLst>
      <p:ext uri="{BB962C8B-B14F-4D97-AF65-F5344CB8AC3E}">
        <p14:creationId xmlns:p14="http://schemas.microsoft.com/office/powerpoint/2010/main" val="205433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8D5E-3F9B-4ADD-AAC1-5E103E26AF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08CC1B-D3A8-4713-8413-A187D48212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47F84B-A6F1-41FF-B105-04EAED9DFA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94DA29-D547-4BA1-B49E-80C6CA1CC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AB0B40-60F8-4038-AE19-C64CF797C8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1040B-0D45-4C34-80B3-CD7534D64B7F}"/>
              </a:ext>
            </a:extLst>
          </p:cNvPr>
          <p:cNvSpPr>
            <a:spLocks noGrp="1"/>
          </p:cNvSpPr>
          <p:nvPr>
            <p:ph type="dt" sz="half" idx="10"/>
          </p:nvPr>
        </p:nvSpPr>
        <p:spPr/>
        <p:txBody>
          <a:bodyPr/>
          <a:lstStyle/>
          <a:p>
            <a:fld id="{46E6C46C-6508-4357-ABF4-FD328A73BD49}" type="datetimeFigureOut">
              <a:rPr lang="en-US" smtClean="0"/>
              <a:t>11/16/2020</a:t>
            </a:fld>
            <a:endParaRPr lang="en-US"/>
          </a:p>
        </p:txBody>
      </p:sp>
      <p:sp>
        <p:nvSpPr>
          <p:cNvPr id="8" name="Footer Placeholder 7">
            <a:extLst>
              <a:ext uri="{FF2B5EF4-FFF2-40B4-BE49-F238E27FC236}">
                <a16:creationId xmlns:a16="http://schemas.microsoft.com/office/drawing/2014/main" id="{EFD53554-FE21-4BEB-BA3B-2F2C792536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54981F-B433-40B7-8300-B84666E92C6F}"/>
              </a:ext>
            </a:extLst>
          </p:cNvPr>
          <p:cNvSpPr>
            <a:spLocks noGrp="1"/>
          </p:cNvSpPr>
          <p:nvPr>
            <p:ph type="sldNum" sz="quarter" idx="12"/>
          </p:nvPr>
        </p:nvSpPr>
        <p:spPr/>
        <p:txBody>
          <a:bodyPr/>
          <a:lstStyle/>
          <a:p>
            <a:fld id="{045426FA-DB31-47F7-B390-0AF083E3EA58}" type="slidenum">
              <a:rPr lang="en-US" smtClean="0"/>
              <a:t>‹#›</a:t>
            </a:fld>
            <a:endParaRPr lang="en-US"/>
          </a:p>
        </p:txBody>
      </p:sp>
    </p:spTree>
    <p:extLst>
      <p:ext uri="{BB962C8B-B14F-4D97-AF65-F5344CB8AC3E}">
        <p14:creationId xmlns:p14="http://schemas.microsoft.com/office/powerpoint/2010/main" val="359668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4B5F-701E-41FC-8496-13E933240A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7E74A4-F7E2-4F0A-8ABF-5CFDAC580BD2}"/>
              </a:ext>
            </a:extLst>
          </p:cNvPr>
          <p:cNvSpPr>
            <a:spLocks noGrp="1"/>
          </p:cNvSpPr>
          <p:nvPr>
            <p:ph type="dt" sz="half" idx="10"/>
          </p:nvPr>
        </p:nvSpPr>
        <p:spPr/>
        <p:txBody>
          <a:bodyPr/>
          <a:lstStyle/>
          <a:p>
            <a:fld id="{46E6C46C-6508-4357-ABF4-FD328A73BD49}" type="datetimeFigureOut">
              <a:rPr lang="en-US" smtClean="0"/>
              <a:t>11/16/2020</a:t>
            </a:fld>
            <a:endParaRPr lang="en-US"/>
          </a:p>
        </p:txBody>
      </p:sp>
      <p:sp>
        <p:nvSpPr>
          <p:cNvPr id="4" name="Footer Placeholder 3">
            <a:extLst>
              <a:ext uri="{FF2B5EF4-FFF2-40B4-BE49-F238E27FC236}">
                <a16:creationId xmlns:a16="http://schemas.microsoft.com/office/drawing/2014/main" id="{1DF1A3F5-80F1-4193-9043-9013A2D677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EE3C16-6C06-4157-B0EA-59E24D085D86}"/>
              </a:ext>
            </a:extLst>
          </p:cNvPr>
          <p:cNvSpPr>
            <a:spLocks noGrp="1"/>
          </p:cNvSpPr>
          <p:nvPr>
            <p:ph type="sldNum" sz="quarter" idx="12"/>
          </p:nvPr>
        </p:nvSpPr>
        <p:spPr/>
        <p:txBody>
          <a:bodyPr/>
          <a:lstStyle/>
          <a:p>
            <a:fld id="{045426FA-DB31-47F7-B390-0AF083E3EA58}" type="slidenum">
              <a:rPr lang="en-US" smtClean="0"/>
              <a:t>‹#›</a:t>
            </a:fld>
            <a:endParaRPr lang="en-US"/>
          </a:p>
        </p:txBody>
      </p:sp>
    </p:spTree>
    <p:extLst>
      <p:ext uri="{BB962C8B-B14F-4D97-AF65-F5344CB8AC3E}">
        <p14:creationId xmlns:p14="http://schemas.microsoft.com/office/powerpoint/2010/main" val="163519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E0EBFB-DC6E-47BC-B785-B160B0F9C961}"/>
              </a:ext>
            </a:extLst>
          </p:cNvPr>
          <p:cNvSpPr>
            <a:spLocks noGrp="1"/>
          </p:cNvSpPr>
          <p:nvPr>
            <p:ph type="dt" sz="half" idx="10"/>
          </p:nvPr>
        </p:nvSpPr>
        <p:spPr/>
        <p:txBody>
          <a:bodyPr/>
          <a:lstStyle/>
          <a:p>
            <a:fld id="{46E6C46C-6508-4357-ABF4-FD328A73BD49}" type="datetimeFigureOut">
              <a:rPr lang="en-US" smtClean="0"/>
              <a:t>11/16/2020</a:t>
            </a:fld>
            <a:endParaRPr lang="en-US"/>
          </a:p>
        </p:txBody>
      </p:sp>
      <p:sp>
        <p:nvSpPr>
          <p:cNvPr id="3" name="Footer Placeholder 2">
            <a:extLst>
              <a:ext uri="{FF2B5EF4-FFF2-40B4-BE49-F238E27FC236}">
                <a16:creationId xmlns:a16="http://schemas.microsoft.com/office/drawing/2014/main" id="{115586E2-3889-46A8-AB4E-29D5F00E34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52C0BF-DBE4-4C4D-A74C-B5AE537675EE}"/>
              </a:ext>
            </a:extLst>
          </p:cNvPr>
          <p:cNvSpPr>
            <a:spLocks noGrp="1"/>
          </p:cNvSpPr>
          <p:nvPr>
            <p:ph type="sldNum" sz="quarter" idx="12"/>
          </p:nvPr>
        </p:nvSpPr>
        <p:spPr/>
        <p:txBody>
          <a:bodyPr/>
          <a:lstStyle/>
          <a:p>
            <a:fld id="{045426FA-DB31-47F7-B390-0AF083E3EA58}" type="slidenum">
              <a:rPr lang="en-US" smtClean="0"/>
              <a:t>‹#›</a:t>
            </a:fld>
            <a:endParaRPr lang="en-US"/>
          </a:p>
        </p:txBody>
      </p:sp>
    </p:spTree>
    <p:extLst>
      <p:ext uri="{BB962C8B-B14F-4D97-AF65-F5344CB8AC3E}">
        <p14:creationId xmlns:p14="http://schemas.microsoft.com/office/powerpoint/2010/main" val="378663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F2B6-45B7-4900-AF6A-8A82FBC6C7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E1F2CB-44CE-4C81-A8CA-F1268E39CF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2972B2-4C23-44B3-A51A-C8356B26B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FA1125-8076-4DC7-9271-A238B576397D}"/>
              </a:ext>
            </a:extLst>
          </p:cNvPr>
          <p:cNvSpPr>
            <a:spLocks noGrp="1"/>
          </p:cNvSpPr>
          <p:nvPr>
            <p:ph type="dt" sz="half" idx="10"/>
          </p:nvPr>
        </p:nvSpPr>
        <p:spPr/>
        <p:txBody>
          <a:bodyPr/>
          <a:lstStyle/>
          <a:p>
            <a:fld id="{46E6C46C-6508-4357-ABF4-FD328A73BD49}" type="datetimeFigureOut">
              <a:rPr lang="en-US" smtClean="0"/>
              <a:t>11/16/2020</a:t>
            </a:fld>
            <a:endParaRPr lang="en-US"/>
          </a:p>
        </p:txBody>
      </p:sp>
      <p:sp>
        <p:nvSpPr>
          <p:cNvPr id="6" name="Footer Placeholder 5">
            <a:extLst>
              <a:ext uri="{FF2B5EF4-FFF2-40B4-BE49-F238E27FC236}">
                <a16:creationId xmlns:a16="http://schemas.microsoft.com/office/drawing/2014/main" id="{6FF587F4-1575-4F65-A5C7-98C594C71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DD867-6B78-4DCF-BDDB-C5E06C86131A}"/>
              </a:ext>
            </a:extLst>
          </p:cNvPr>
          <p:cNvSpPr>
            <a:spLocks noGrp="1"/>
          </p:cNvSpPr>
          <p:nvPr>
            <p:ph type="sldNum" sz="quarter" idx="12"/>
          </p:nvPr>
        </p:nvSpPr>
        <p:spPr/>
        <p:txBody>
          <a:bodyPr/>
          <a:lstStyle/>
          <a:p>
            <a:fld id="{045426FA-DB31-47F7-B390-0AF083E3EA58}" type="slidenum">
              <a:rPr lang="en-US" smtClean="0"/>
              <a:t>‹#›</a:t>
            </a:fld>
            <a:endParaRPr lang="en-US"/>
          </a:p>
        </p:txBody>
      </p:sp>
    </p:spTree>
    <p:extLst>
      <p:ext uri="{BB962C8B-B14F-4D97-AF65-F5344CB8AC3E}">
        <p14:creationId xmlns:p14="http://schemas.microsoft.com/office/powerpoint/2010/main" val="148306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AD6FB2-2500-48C1-91AB-1054A9CF90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A23AE8-CC2A-4110-93F2-9F4E8C94FE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22C72-1E7E-4BB7-8BC4-9F4F57C64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6C46C-6508-4357-ABF4-FD328A73BD49}" type="datetimeFigureOut">
              <a:rPr lang="en-US" smtClean="0"/>
              <a:t>11/16/2020</a:t>
            </a:fld>
            <a:endParaRPr lang="en-US"/>
          </a:p>
        </p:txBody>
      </p:sp>
      <p:sp>
        <p:nvSpPr>
          <p:cNvPr id="5" name="Footer Placeholder 4">
            <a:extLst>
              <a:ext uri="{FF2B5EF4-FFF2-40B4-BE49-F238E27FC236}">
                <a16:creationId xmlns:a16="http://schemas.microsoft.com/office/drawing/2014/main" id="{7FD57C78-46AE-42B6-A53E-4B8842AA24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E41DCA-5114-4080-AED1-6B9D2D2EB3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426FA-DB31-47F7-B390-0AF083E3EA58}" type="slidenum">
              <a:rPr lang="en-US" smtClean="0"/>
              <a:t>‹#›</a:t>
            </a:fld>
            <a:endParaRPr lang="en-US"/>
          </a:p>
        </p:txBody>
      </p:sp>
    </p:spTree>
    <p:extLst>
      <p:ext uri="{BB962C8B-B14F-4D97-AF65-F5344CB8AC3E}">
        <p14:creationId xmlns:p14="http://schemas.microsoft.com/office/powerpoint/2010/main" val="218446194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0.xml"/><Relationship Id="rId7" Type="http://schemas.openxmlformats.org/officeDocument/2006/relationships/diagramColors" Target="../diagrams/colors6.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7.jpeg"/><Relationship Id="rId5" Type="http://schemas.openxmlformats.org/officeDocument/2006/relationships/hyperlink" Target="https://www.healthypeople.gov/2020/topics-objectives/topic/social-determinants-of-health" TargetMode="External"/><Relationship Id="rId4" Type="http://schemas.openxmlformats.org/officeDocument/2006/relationships/hyperlink" Target="http://www.who.int/classifications/icf/en/"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4.xml"/><Relationship Id="rId7" Type="http://schemas.openxmlformats.org/officeDocument/2006/relationships/diagramColors" Target="../diagrams/colors7.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5.xml"/><Relationship Id="rId7" Type="http://schemas.openxmlformats.org/officeDocument/2006/relationships/diagramColors" Target="../diagrams/colors8.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6.xml"/><Relationship Id="rId7" Type="http://schemas.openxmlformats.org/officeDocument/2006/relationships/diagramColors" Target="../diagrams/colors9.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8.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9.xml"/><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25400" cap="sq">
            <a:solidFill>
              <a:srgbClr val="FFFFFF"/>
            </a:solidFill>
            <a:miter lim="800000"/>
          </a:ln>
        </p:spPr>
        <p:txBody>
          <a:bodyPr vert="horz" lIns="91440" tIns="45720" rIns="91440" bIns="45720" rtlCol="0" anchor="ctr">
            <a:normAutofit/>
          </a:bodyPr>
          <a:lstStyle/>
          <a:p>
            <a:pPr algn="ctr"/>
            <a:br>
              <a:rPr lang="en-US" sz="900" kern="1200">
                <a:solidFill>
                  <a:srgbClr val="FFFFFF"/>
                </a:solidFill>
                <a:latin typeface="+mj-lt"/>
                <a:ea typeface="+mj-ea"/>
                <a:cs typeface="+mj-cs"/>
              </a:rPr>
            </a:br>
            <a:br>
              <a:rPr lang="en-US" sz="900" kern="1200">
                <a:solidFill>
                  <a:srgbClr val="FFFFFF"/>
                </a:solidFill>
                <a:latin typeface="+mj-lt"/>
                <a:ea typeface="+mj-ea"/>
                <a:cs typeface="+mj-cs"/>
              </a:rPr>
            </a:br>
            <a:br>
              <a:rPr lang="en-US" sz="900" kern="1200">
                <a:solidFill>
                  <a:srgbClr val="FFFFFF"/>
                </a:solidFill>
                <a:latin typeface="+mj-lt"/>
                <a:ea typeface="+mj-ea"/>
                <a:cs typeface="+mj-cs"/>
              </a:rPr>
            </a:br>
            <a:br>
              <a:rPr lang="en-US" sz="900" kern="1200">
                <a:solidFill>
                  <a:srgbClr val="FFFFFF"/>
                </a:solidFill>
                <a:latin typeface="+mj-lt"/>
                <a:ea typeface="+mj-ea"/>
                <a:cs typeface="+mj-cs"/>
              </a:rPr>
            </a:br>
            <a:endParaRPr lang="en-US" sz="900" kern="1200">
              <a:solidFill>
                <a:srgbClr val="FFFFFF"/>
              </a:solidFill>
              <a:latin typeface="+mj-lt"/>
              <a:ea typeface="+mj-ea"/>
              <a:cs typeface="+mj-cs"/>
            </a:endParaRPr>
          </a:p>
        </p:txBody>
      </p:sp>
      <p:sp>
        <p:nvSpPr>
          <p:cNvPr id="6" name="TextBox 5"/>
          <p:cNvSpPr txBox="1"/>
          <p:nvPr/>
        </p:nvSpPr>
        <p:spPr>
          <a:xfrm>
            <a:off x="56772" y="4574760"/>
            <a:ext cx="5057396" cy="2205996"/>
          </a:xfrm>
          <a:prstGeom prst="rect">
            <a:avLst/>
          </a:prstGeom>
        </p:spPr>
        <p:txBody>
          <a:bodyPr vert="horz" lIns="91440" tIns="45720" rIns="91440" bIns="45720" rtlCol="0" anchor="ctr">
            <a:normAutofit/>
          </a:bodyPr>
          <a:lstStyle/>
          <a:p>
            <a:r>
              <a:rPr lang="en-US" sz="2000">
                <a:solidFill>
                  <a:srgbClr val="000000"/>
                </a:solidFill>
              </a:rPr>
              <a:t>Mary T. Keehn, PT, DPT, MHPE</a:t>
            </a:r>
          </a:p>
          <a:p>
            <a:r>
              <a:rPr lang="en-US">
                <a:solidFill>
                  <a:srgbClr val="000000"/>
                </a:solidFill>
              </a:rPr>
              <a:t>Director of Interprofessional Education – Office of the Vice Chancellor for Health Affairs </a:t>
            </a:r>
          </a:p>
          <a:p>
            <a:r>
              <a:rPr lang="en-US">
                <a:solidFill>
                  <a:srgbClr val="000000"/>
                </a:solidFill>
              </a:rPr>
              <a:t>Associate Dean for Clinical Affairs – College of Applied Health Sciences</a:t>
            </a:r>
          </a:p>
          <a:p>
            <a:r>
              <a:rPr lang="en-US">
                <a:solidFill>
                  <a:srgbClr val="000000"/>
                </a:solidFill>
              </a:rPr>
              <a:t>University of Illinois at Chicago</a:t>
            </a:r>
            <a:endParaRPr lang="en-US">
              <a:solidFill>
                <a:schemeClr val="tx1">
                  <a:lumMod val="85000"/>
                  <a:lumOff val="15000"/>
                </a:schemeClr>
              </a:solidFill>
            </a:endParaRPr>
          </a:p>
        </p:txBody>
      </p:sp>
      <p:sp>
        <p:nvSpPr>
          <p:cNvPr id="4" name="Rectangle 3"/>
          <p:cNvSpPr/>
          <p:nvPr/>
        </p:nvSpPr>
        <p:spPr>
          <a:xfrm>
            <a:off x="1759527" y="3431968"/>
            <a:ext cx="8939892" cy="1077218"/>
          </a:xfrm>
          <a:prstGeom prst="rect">
            <a:avLst/>
          </a:prstGeom>
        </p:spPr>
        <p:txBody>
          <a:bodyPr wrap="square" lIns="91440" tIns="45720" rIns="91440" bIns="45720" anchor="t">
            <a:spAutoFit/>
          </a:bodyPr>
          <a:lstStyle/>
          <a:p>
            <a:pPr algn="ctr"/>
            <a:r>
              <a:rPr lang="en-US" sz="3200" dirty="0">
                <a:latin typeface="Arial Black"/>
              </a:rPr>
              <a:t>An Introduction to Interprofessional Collaborative Practice</a:t>
            </a:r>
            <a:endParaRPr lang="en-US" sz="3200" dirty="0">
              <a:latin typeface="Arial Black"/>
              <a:cs typeface="Calibri" panose="020F0502020204030204"/>
            </a:endParaRPr>
          </a:p>
        </p:txBody>
      </p:sp>
    </p:spTree>
    <p:custDataLst>
      <p:tags r:id="rId1"/>
    </p:custDataLst>
    <p:extLst>
      <p:ext uri="{BB962C8B-B14F-4D97-AF65-F5344CB8AC3E}">
        <p14:creationId xmlns:p14="http://schemas.microsoft.com/office/powerpoint/2010/main" val="29038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20392"/>
            <a:ext cx="2924175" cy="5504688"/>
          </a:xfrm>
        </p:spPr>
        <p:txBody>
          <a:bodyPr>
            <a:normAutofit/>
          </a:bodyPr>
          <a:lstStyle/>
          <a:p>
            <a:r>
              <a:rPr lang="en-US" sz="3700" b="1">
                <a:effectLst>
                  <a:outerShdw blurRad="38100" dist="38100" dir="2700000" algn="tl">
                    <a:srgbClr val="000000">
                      <a:alpha val="43137"/>
                    </a:srgbClr>
                  </a:outerShdw>
                </a:effectLst>
              </a:rPr>
              <a:t> </a:t>
            </a:r>
            <a:r>
              <a:rPr lang="en-US" sz="3200" b="1">
                <a:effectLst>
                  <a:outerShdw blurRad="38100" dist="38100" dir="2700000" algn="tl">
                    <a:srgbClr val="000000">
                      <a:alpha val="43137"/>
                    </a:srgbClr>
                  </a:outerShdw>
                </a:effectLst>
              </a:rPr>
              <a:t>4 Areas of Competence for Interprofessional Collaborative Practice</a:t>
            </a:r>
            <a:endParaRPr lang="en-US" sz="37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3954164"/>
              </p:ext>
            </p:extLst>
          </p:nvPr>
        </p:nvGraphicFramePr>
        <p:xfrm>
          <a:off x="3340607" y="753742"/>
          <a:ext cx="8479917"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6937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hi20triple20aim.png"/>
          <p:cNvPicPr>
            <a:picLocks noGrp="1" noChangeAspect="1"/>
          </p:cNvPicPr>
          <p:nvPr>
            <p:ph sz="half" idx="2"/>
          </p:nvPr>
        </p:nvPicPr>
        <p:blipFill>
          <a:blip r:embed="rId4"/>
          <a:stretch>
            <a:fillRect/>
          </a:stretch>
        </p:blipFill>
        <p:spPr>
          <a:xfrm>
            <a:off x="3049987" y="1072697"/>
            <a:ext cx="6544594" cy="5533377"/>
          </a:xfrm>
          <a:prstGeom prst="rect">
            <a:avLst/>
          </a:prstGeom>
          <a:solidFill>
            <a:schemeClr val="accent5"/>
          </a:solidFill>
          <a:ln>
            <a:solidFill>
              <a:schemeClr val="accent5"/>
            </a:solidFill>
          </a:ln>
        </p:spPr>
      </p:pic>
      <p:sp>
        <p:nvSpPr>
          <p:cNvPr id="15" name="Text Placeholder 3">
            <a:extLst>
              <a:ext uri="{FF2B5EF4-FFF2-40B4-BE49-F238E27FC236}">
                <a16:creationId xmlns:a16="http://schemas.microsoft.com/office/drawing/2014/main" id="{4D1B2A64-BFC1-4266-92BA-16FD26C1E743}"/>
              </a:ext>
            </a:extLst>
          </p:cNvPr>
          <p:cNvSpPr>
            <a:spLocks noGrp="1"/>
          </p:cNvSpPr>
          <p:nvPr>
            <p:ph type="body" idx="1"/>
          </p:nvPr>
        </p:nvSpPr>
        <p:spPr>
          <a:xfrm>
            <a:off x="3732277" y="251926"/>
            <a:ext cx="5180013" cy="620290"/>
          </a:xfrm>
        </p:spPr>
        <p:txBody>
          <a:bodyPr>
            <a:normAutofit/>
          </a:bodyPr>
          <a:lstStyle/>
          <a:p>
            <a:pPr algn="ctr"/>
            <a:r>
              <a:rPr lang="en-US" sz="3200"/>
              <a:t>IHI Triple Aim Framework</a:t>
            </a:r>
          </a:p>
        </p:txBody>
      </p:sp>
    </p:spTree>
    <p:custDataLst>
      <p:tags r:id="rId1"/>
    </p:custDataLst>
    <p:extLst>
      <p:ext uri="{BB962C8B-B14F-4D97-AF65-F5344CB8AC3E}">
        <p14:creationId xmlns:p14="http://schemas.microsoft.com/office/powerpoint/2010/main" val="252463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FBA471-B61B-4845-BF41-1C08CD5F7D6F}"/>
              </a:ext>
            </a:extLst>
          </p:cNvPr>
          <p:cNvSpPr>
            <a:spLocks noGrp="1"/>
          </p:cNvSpPr>
          <p:nvPr>
            <p:ph type="body" sz="quarter" idx="3"/>
          </p:nvPr>
        </p:nvSpPr>
        <p:spPr>
          <a:xfrm>
            <a:off x="3504405" y="197595"/>
            <a:ext cx="5183188" cy="823912"/>
          </a:xfrm>
        </p:spPr>
        <p:txBody>
          <a:bodyPr>
            <a:normAutofit/>
          </a:bodyPr>
          <a:lstStyle/>
          <a:p>
            <a:pPr algn="ctr"/>
            <a:r>
              <a:rPr lang="en-US" sz="3200"/>
              <a:t>The Quadruple Aim </a:t>
            </a:r>
          </a:p>
        </p:txBody>
      </p:sp>
      <p:pic>
        <p:nvPicPr>
          <p:cNvPr id="9" name="Content Placeholder 8" descr="15300300p739EDNmainquadruple-aim-400x400.gif"/>
          <p:cNvPicPr>
            <a:picLocks noGrp="1" noChangeAspect="1"/>
          </p:cNvPicPr>
          <p:nvPr>
            <p:ph sz="quarter" idx="4"/>
          </p:nvPr>
        </p:nvPicPr>
        <p:blipFill>
          <a:blip r:embed="rId4"/>
          <a:stretch>
            <a:fillRect/>
          </a:stretch>
        </p:blipFill>
        <p:spPr>
          <a:xfrm>
            <a:off x="3375829" y="1220066"/>
            <a:ext cx="5440339" cy="5440339"/>
          </a:xfrm>
          <a:prstGeom prst="rect">
            <a:avLst/>
          </a:prstGeom>
          <a:ln w="28575">
            <a:solidFill>
              <a:schemeClr val="accent5"/>
            </a:solidFill>
          </a:ln>
        </p:spPr>
      </p:pic>
    </p:spTree>
    <p:custDataLst>
      <p:tags r:id="rId1"/>
    </p:custDataLst>
    <p:extLst>
      <p:ext uri="{BB962C8B-B14F-4D97-AF65-F5344CB8AC3E}">
        <p14:creationId xmlns:p14="http://schemas.microsoft.com/office/powerpoint/2010/main" val="333380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30679" y="912454"/>
            <a:ext cx="3409950" cy="3830637"/>
          </a:xfrm>
        </p:spPr>
        <p:txBody>
          <a:bodyPr vert="horz" lIns="91440" tIns="45720" rIns="91440" bIns="45720" rtlCol="0">
            <a:normAutofit/>
          </a:bodyPr>
          <a:lstStyle/>
          <a:p>
            <a:r>
              <a:rPr lang="en-US" sz="3200" b="1"/>
              <a:t>WHO – </a:t>
            </a:r>
            <a:r>
              <a:rPr lang="en-US" sz="3200" b="1">
                <a:hlinkClick r:id="rId4"/>
              </a:rPr>
              <a:t>International Classification of Functioning, Disability &amp; Health</a:t>
            </a:r>
            <a:endParaRPr lang="en-US" sz="3200" b="1"/>
          </a:p>
        </p:txBody>
      </p:sp>
      <p:sp>
        <p:nvSpPr>
          <p:cNvPr id="23" name="Content Placeholder 22">
            <a:extLst>
              <a:ext uri="{FF2B5EF4-FFF2-40B4-BE49-F238E27FC236}">
                <a16:creationId xmlns:a16="http://schemas.microsoft.com/office/drawing/2014/main" id="{82C57EE1-74B9-44E1-9ED1-10155B8B4A1D}"/>
              </a:ext>
            </a:extLst>
          </p:cNvPr>
          <p:cNvSpPr>
            <a:spLocks noGrp="1"/>
          </p:cNvSpPr>
          <p:nvPr>
            <p:ph idx="4294967295"/>
          </p:nvPr>
        </p:nvSpPr>
        <p:spPr>
          <a:xfrm>
            <a:off x="0" y="5856288"/>
            <a:ext cx="3411538" cy="425450"/>
          </a:xfrm>
        </p:spPr>
        <p:txBody>
          <a:bodyPr vert="horz" lIns="91440" tIns="45720" rIns="91440" bIns="45720" rtlCol="0">
            <a:normAutofit/>
          </a:bodyPr>
          <a:lstStyle/>
          <a:p>
            <a:pPr marL="0" indent="0">
              <a:buNone/>
            </a:pPr>
            <a:r>
              <a:rPr lang="en-US" sz="1700">
                <a:hlinkClick r:id="rId5"/>
              </a:rPr>
              <a:t>Social Determinants of Health </a:t>
            </a:r>
            <a:endParaRPr lang="en-US" sz="1700"/>
          </a:p>
        </p:txBody>
      </p:sp>
      <p:pic>
        <p:nvPicPr>
          <p:cNvPr id="19" name="Content Placeholder 3" descr="framework_diagram.jpg"/>
          <p:cNvPicPr>
            <a:picLocks noChangeAspect="1"/>
          </p:cNvPicPr>
          <p:nvPr/>
        </p:nvPicPr>
        <p:blipFill rotWithShape="1">
          <a:blip r:embed="rId6" cstate="print"/>
          <a:srcRect l="4477" r="9814" b="2"/>
          <a:stretch/>
        </p:blipFill>
        <p:spPr>
          <a:xfrm>
            <a:off x="3900954" y="101187"/>
            <a:ext cx="8171036" cy="6756813"/>
          </a:xfrm>
          <a:prstGeom prst="rect">
            <a:avLst/>
          </a:prstGeom>
          <a:solidFill>
            <a:schemeClr val="accent5"/>
          </a:solidFill>
        </p:spPr>
        <p:style>
          <a:lnRef idx="1">
            <a:schemeClr val="accent6"/>
          </a:lnRef>
          <a:fillRef idx="2">
            <a:schemeClr val="accent6"/>
          </a:fillRef>
          <a:effectRef idx="1">
            <a:schemeClr val="accent6"/>
          </a:effectRef>
          <a:fontRef idx="minor">
            <a:schemeClr val="dk1"/>
          </a:fontRef>
        </p:style>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766571-9121-4739-939D-2C29BC70C21D}"/>
              </a:ext>
            </a:extLst>
          </p:cNvPr>
          <p:cNvSpPr>
            <a:spLocks noGrp="1"/>
          </p:cNvSpPr>
          <p:nvPr>
            <p:ph type="title"/>
          </p:nvPr>
        </p:nvSpPr>
        <p:spPr>
          <a:xfrm>
            <a:off x="223024" y="1161288"/>
            <a:ext cx="4001504" cy="4526280"/>
          </a:xfrm>
        </p:spPr>
        <p:txBody>
          <a:bodyPr>
            <a:normAutofit/>
          </a:bodyPr>
          <a:lstStyle/>
          <a:p>
            <a:r>
              <a:rPr lang="en-US" sz="4800" b="1"/>
              <a:t>Biopsychosocial Approach to Health</a:t>
            </a:r>
          </a:p>
        </p:txBody>
      </p:sp>
      <p:graphicFrame>
        <p:nvGraphicFramePr>
          <p:cNvPr id="7" name="Content Placeholder 6">
            <a:extLst>
              <a:ext uri="{FF2B5EF4-FFF2-40B4-BE49-F238E27FC236}">
                <a16:creationId xmlns:a16="http://schemas.microsoft.com/office/drawing/2014/main" id="{2440451C-00D7-4562-A2CE-BA2B6ACD2C24}"/>
              </a:ext>
            </a:extLst>
          </p:cNvPr>
          <p:cNvGraphicFramePr>
            <a:graphicFrameLocks noGrp="1"/>
          </p:cNvGraphicFramePr>
          <p:nvPr>
            <p:ph idx="1"/>
            <p:extLst>
              <p:ext uri="{D42A27DB-BD31-4B8C-83A1-F6EECF244321}">
                <p14:modId xmlns:p14="http://schemas.microsoft.com/office/powerpoint/2010/main" val="3991959069"/>
              </p:ext>
            </p:extLst>
          </p:nvPr>
        </p:nvGraphicFramePr>
        <p:xfrm>
          <a:off x="3836021" y="932687"/>
          <a:ext cx="7514732" cy="5780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48605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7179-0935-4075-8228-3B23C898A96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t>Social Determinants of Health</a:t>
            </a:r>
          </a:p>
        </p:txBody>
      </p:sp>
      <p:graphicFrame>
        <p:nvGraphicFramePr>
          <p:cNvPr id="4" name="Content Placeholder 3">
            <a:extLst>
              <a:ext uri="{FF2B5EF4-FFF2-40B4-BE49-F238E27FC236}">
                <a16:creationId xmlns:a16="http://schemas.microsoft.com/office/drawing/2014/main" id="{A8FE28DE-2F99-42F5-9657-E0312C43A559}"/>
              </a:ext>
            </a:extLst>
          </p:cNvPr>
          <p:cNvGraphicFramePr>
            <a:graphicFrameLocks noGrp="1"/>
          </p:cNvGraphicFramePr>
          <p:nvPr>
            <p:ph idx="1"/>
            <p:extLst>
              <p:ext uri="{D42A27DB-BD31-4B8C-83A1-F6EECF244321}">
                <p14:modId xmlns:p14="http://schemas.microsoft.com/office/powerpoint/2010/main" val="3532279661"/>
              </p:ext>
            </p:extLst>
          </p:nvPr>
        </p:nvGraphicFramePr>
        <p:xfrm>
          <a:off x="3862745" y="625683"/>
          <a:ext cx="7649736" cy="54918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5206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3B6E-D4E9-4B18-B6FF-44B27A2ACA14}"/>
              </a:ext>
            </a:extLst>
          </p:cNvPr>
          <p:cNvSpPr>
            <a:spLocks noGrp="1"/>
          </p:cNvSpPr>
          <p:nvPr>
            <p:ph type="title"/>
          </p:nvPr>
        </p:nvSpPr>
        <p:spPr>
          <a:xfrm>
            <a:off x="621792" y="1161288"/>
            <a:ext cx="3602736" cy="4526280"/>
          </a:xfrm>
        </p:spPr>
        <p:txBody>
          <a:bodyPr>
            <a:normAutofit/>
          </a:bodyPr>
          <a:lstStyle/>
          <a:p>
            <a:r>
              <a:rPr lang="en-US" sz="4800" b="1"/>
              <a:t>The ICF Components</a:t>
            </a:r>
          </a:p>
        </p:txBody>
      </p:sp>
      <p:graphicFrame>
        <p:nvGraphicFramePr>
          <p:cNvPr id="4" name="Content Placeholder 3">
            <a:extLst>
              <a:ext uri="{FF2B5EF4-FFF2-40B4-BE49-F238E27FC236}">
                <a16:creationId xmlns:a16="http://schemas.microsoft.com/office/drawing/2014/main" id="{48BDDFD5-4CC5-4FCE-A682-D0059EC36989}"/>
              </a:ext>
            </a:extLst>
          </p:cNvPr>
          <p:cNvGraphicFramePr>
            <a:graphicFrameLocks noGrp="1"/>
          </p:cNvGraphicFramePr>
          <p:nvPr>
            <p:ph idx="1"/>
            <p:extLst>
              <p:ext uri="{D42A27DB-BD31-4B8C-83A1-F6EECF244321}">
                <p14:modId xmlns:p14="http://schemas.microsoft.com/office/powerpoint/2010/main" val="2761006716"/>
              </p:ext>
            </p:extLst>
          </p:nvPr>
        </p:nvGraphicFramePr>
        <p:xfrm>
          <a:off x="5434149" y="932688"/>
          <a:ext cx="5916603" cy="4992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9861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468" y="2365204"/>
            <a:ext cx="3200400" cy="2286000"/>
          </a:xfrm>
        </p:spPr>
        <p:txBody>
          <a:bodyPr vert="horz" lIns="91440" tIns="45720" rIns="91440" bIns="45720" rtlCol="0" anchor="ctr">
            <a:normAutofit/>
          </a:bodyPr>
          <a:lstStyle/>
          <a:p>
            <a:pPr algn="l">
              <a:lnSpc>
                <a:spcPct val="100000"/>
              </a:lnSpc>
            </a:pPr>
            <a:r>
              <a:rPr lang="en-US" sz="3400" kern="1200" dirty="0">
                <a:solidFill>
                  <a:srgbClr val="FFFFFF"/>
                </a:solidFill>
                <a:latin typeface="+mj-lt"/>
                <a:ea typeface="+mj-ea"/>
                <a:cs typeface="+mj-cs"/>
              </a:rPr>
              <a:t>Foundations of Interprofessional Collaborative Practice </a:t>
            </a:r>
            <a:endParaRPr lang="en-US" dirty="0">
              <a:ea typeface="+mj-ea"/>
              <a:cs typeface="+mj-cs"/>
            </a:endParaRPr>
          </a:p>
        </p:txBody>
      </p:sp>
      <p:sp>
        <p:nvSpPr>
          <p:cNvPr id="3" name="Subtitle 2"/>
          <p:cNvSpPr>
            <a:spLocks noGrp="1"/>
          </p:cNvSpPr>
          <p:nvPr>
            <p:ph idx="1"/>
          </p:nvPr>
        </p:nvSpPr>
        <p:spPr>
          <a:xfrm>
            <a:off x="5423078" y="838843"/>
            <a:ext cx="5869762" cy="5150477"/>
          </a:xfrm>
        </p:spPr>
        <p:txBody>
          <a:bodyPr vert="horz" lIns="91440" tIns="45720" rIns="91440" bIns="45720" rtlCol="0" anchor="ctr">
            <a:normAutofit/>
          </a:bodyPr>
          <a:lstStyle/>
          <a:p>
            <a:pPr marL="0" indent="0" algn="l">
              <a:buNone/>
            </a:pPr>
            <a:r>
              <a:rPr lang="en-US" sz="3200" b="1" i="1" dirty="0">
                <a:solidFill>
                  <a:srgbClr val="1D6295"/>
                </a:solidFill>
              </a:rPr>
              <a:t>Conceptual Frameworks for Interprofessional Collaborative Practice</a:t>
            </a:r>
            <a:endParaRPr lang="en-US">
              <a:solidFill>
                <a:srgbClr val="1D6295"/>
              </a:solidFill>
              <a:cs typeface="Calibri"/>
            </a:endParaRPr>
          </a:p>
        </p:txBody>
      </p:sp>
    </p:spTree>
    <p:custDataLst>
      <p:tags r:id="rId1"/>
    </p:custDataLst>
    <p:extLst>
      <p:ext uri="{BB962C8B-B14F-4D97-AF65-F5344CB8AC3E}">
        <p14:creationId xmlns:p14="http://schemas.microsoft.com/office/powerpoint/2010/main" val="357004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a:t>Conceptual Frameworks for ICP</a:t>
            </a:r>
          </a:p>
        </p:txBody>
      </p:sp>
      <p:graphicFrame>
        <p:nvGraphicFramePr>
          <p:cNvPr id="4" name="Diagram 3"/>
          <p:cNvGraphicFramePr/>
          <p:nvPr/>
        </p:nvGraphicFramePr>
        <p:xfrm>
          <a:off x="1772194" y="1959430"/>
          <a:ext cx="8442959" cy="4589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5691560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6975" y="629266"/>
            <a:ext cx="5274946" cy="1676603"/>
          </a:xfrm>
        </p:spPr>
        <p:txBody>
          <a:bodyPr vert="horz" lIns="91440" tIns="45720" rIns="91440" bIns="45720" rtlCol="0">
            <a:normAutofit/>
          </a:bodyPr>
          <a:lstStyle/>
          <a:p>
            <a:r>
              <a:rPr lang="en-US" sz="3700"/>
              <a:t>The Core Competencies for Interprofessional Collaborative Practice</a:t>
            </a:r>
          </a:p>
        </p:txBody>
      </p:sp>
      <p:pic>
        <p:nvPicPr>
          <p:cNvPr id="6" name="Content Placeholder 5" descr="A screenshot of a cell phone&#10;&#10;Description automatically generated">
            <a:extLst>
              <a:ext uri="{FF2B5EF4-FFF2-40B4-BE49-F238E27FC236}">
                <a16:creationId xmlns:a16="http://schemas.microsoft.com/office/drawing/2014/main" id="{AEA298D6-44EC-4995-97C3-67B38A1D57D7}"/>
              </a:ext>
            </a:extLst>
          </p:cNvPr>
          <p:cNvPicPr>
            <a:picLocks noChangeAspect="1"/>
          </p:cNvPicPr>
          <p:nvPr/>
        </p:nvPicPr>
        <p:blipFill rotWithShape="1">
          <a:blip r:embed="rId4">
            <a:extLst>
              <a:ext uri="{28A0092B-C50C-407E-A947-70E740481C1C}">
                <a14:useLocalDpi xmlns:a14="http://schemas.microsoft.com/office/drawing/2010/main" val="0"/>
              </a:ext>
            </a:extLst>
          </a:blip>
          <a:srcRect l="273" r="12228"/>
          <a:stretch/>
        </p:blipFill>
        <p:spPr>
          <a:xfrm>
            <a:off x="792695" y="33342"/>
            <a:ext cx="4674850" cy="67913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46992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01788"/>
            <a:ext cx="3319103" cy="2724150"/>
          </a:xfrm>
        </p:spPr>
        <p:txBody>
          <a:bodyPr vert="horz" lIns="91440" tIns="45720" rIns="91440" bIns="45720" rtlCol="0" anchor="ctr">
            <a:normAutofit/>
          </a:bodyPr>
          <a:lstStyle/>
          <a:p>
            <a:pPr algn="ctr"/>
            <a:r>
              <a:rPr lang="en-US" sz="3400" b="1">
                <a:effectLst>
                  <a:outerShdw blurRad="38100" dist="38100" dir="2700000" algn="tl">
                    <a:srgbClr val="000000">
                      <a:alpha val="43137"/>
                    </a:srgbClr>
                  </a:outerShdw>
                </a:effectLst>
              </a:rPr>
              <a:t>Interprofessional Collaboration Competency Domain </a:t>
            </a:r>
            <a:endParaRPr lang="en-US" sz="3400" b="1">
              <a:effectLst>
                <a:outerShdw blurRad="38100" dist="38100" dir="2700000" algn="tl">
                  <a:srgbClr val="000000">
                    <a:alpha val="43137"/>
                  </a:srgbClr>
                </a:outerShdw>
              </a:effectLst>
              <a:cs typeface="Calibri Light"/>
            </a:endParaRPr>
          </a:p>
        </p:txBody>
      </p:sp>
      <p:pic>
        <p:nvPicPr>
          <p:cNvPr id="4" name="Picture 2"/>
          <p:cNvPicPr>
            <a:picLocks noGrp="1" noChangeAspect="1" noChangeArrowheads="1"/>
          </p:cNvPicPr>
          <p:nvPr>
            <p:ph idx="4294967295"/>
          </p:nvPr>
        </p:nvPicPr>
        <p:blipFill rotWithShape="1">
          <a:blip r:embed="rId4" cstate="print"/>
          <a:srcRect l="13100" t="20700" r="8073"/>
          <a:stretch/>
        </p:blipFill>
        <p:spPr bwMode="auto">
          <a:xfrm>
            <a:off x="4101292" y="-62630"/>
            <a:ext cx="8090708" cy="6973018"/>
          </a:xfrm>
          <a:prstGeom prst="rect">
            <a:avLst/>
          </a:prstGeom>
          <a:noFill/>
        </p:spPr>
      </p:pic>
    </p:spTree>
    <p:custDataLst>
      <p:tags r:id="rId1"/>
    </p:custDataLst>
    <p:extLst>
      <p:ext uri="{BB962C8B-B14F-4D97-AF65-F5344CB8AC3E}">
        <p14:creationId xmlns:p14="http://schemas.microsoft.com/office/powerpoint/2010/main" val="15814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20392"/>
            <a:ext cx="2924175" cy="5504688"/>
          </a:xfrm>
        </p:spPr>
        <p:txBody>
          <a:bodyPr>
            <a:normAutofit/>
          </a:bodyPr>
          <a:lstStyle/>
          <a:p>
            <a:r>
              <a:rPr lang="en-US" sz="3700" b="1">
                <a:effectLst>
                  <a:outerShdw blurRad="38100" dist="38100" dir="2700000" algn="tl">
                    <a:srgbClr val="000000">
                      <a:alpha val="43137"/>
                    </a:srgbClr>
                  </a:outerShdw>
                </a:effectLst>
              </a:rPr>
              <a:t> </a:t>
            </a:r>
            <a:r>
              <a:rPr lang="en-US" sz="3200" b="1">
                <a:effectLst>
                  <a:outerShdw blurRad="38100" dist="38100" dir="2700000" algn="tl">
                    <a:srgbClr val="000000">
                      <a:alpha val="43137"/>
                    </a:srgbClr>
                  </a:outerShdw>
                </a:effectLst>
              </a:rPr>
              <a:t>4 Areas of Competence for Interprofessional Collaborative Practice</a:t>
            </a:r>
            <a:endParaRPr lang="en-US" sz="37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3568902"/>
              </p:ext>
            </p:extLst>
          </p:nvPr>
        </p:nvGraphicFramePr>
        <p:xfrm>
          <a:off x="3340607" y="753742"/>
          <a:ext cx="8479917"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584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20392"/>
            <a:ext cx="2924175" cy="5504688"/>
          </a:xfrm>
        </p:spPr>
        <p:txBody>
          <a:bodyPr>
            <a:normAutofit/>
          </a:bodyPr>
          <a:lstStyle/>
          <a:p>
            <a:r>
              <a:rPr lang="en-US" sz="3700" b="1">
                <a:effectLst>
                  <a:outerShdw blurRad="38100" dist="38100" dir="2700000" algn="tl">
                    <a:srgbClr val="000000">
                      <a:alpha val="43137"/>
                    </a:srgbClr>
                  </a:outerShdw>
                </a:effectLst>
              </a:rPr>
              <a:t> </a:t>
            </a:r>
            <a:r>
              <a:rPr lang="en-US" sz="3200" b="1">
                <a:effectLst>
                  <a:outerShdw blurRad="38100" dist="38100" dir="2700000" algn="tl">
                    <a:srgbClr val="000000">
                      <a:alpha val="43137"/>
                    </a:srgbClr>
                  </a:outerShdw>
                </a:effectLst>
              </a:rPr>
              <a:t>4 Areas of Competence for Interprofessional Collaborative Practice</a:t>
            </a:r>
            <a:endParaRPr lang="en-US" sz="37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2193134"/>
              </p:ext>
            </p:extLst>
          </p:nvPr>
        </p:nvGraphicFramePr>
        <p:xfrm>
          <a:off x="3340607" y="753742"/>
          <a:ext cx="8479917"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85577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20392"/>
            <a:ext cx="2924175" cy="5504688"/>
          </a:xfrm>
        </p:spPr>
        <p:txBody>
          <a:bodyPr>
            <a:normAutofit/>
          </a:bodyPr>
          <a:lstStyle/>
          <a:p>
            <a:r>
              <a:rPr lang="en-US" sz="3700" b="1">
                <a:effectLst>
                  <a:outerShdw blurRad="38100" dist="38100" dir="2700000" algn="tl">
                    <a:srgbClr val="000000">
                      <a:alpha val="43137"/>
                    </a:srgbClr>
                  </a:outerShdw>
                </a:effectLst>
              </a:rPr>
              <a:t> </a:t>
            </a:r>
            <a:r>
              <a:rPr lang="en-US" sz="3200" b="1">
                <a:effectLst>
                  <a:outerShdw blurRad="38100" dist="38100" dir="2700000" algn="tl">
                    <a:srgbClr val="000000">
                      <a:alpha val="43137"/>
                    </a:srgbClr>
                  </a:outerShdw>
                </a:effectLst>
              </a:rPr>
              <a:t>4 Areas of Competence for Interprofessional Collaborative Practice</a:t>
            </a:r>
            <a:endParaRPr lang="en-US" sz="37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0462039"/>
              </p:ext>
            </p:extLst>
          </p:nvPr>
        </p:nvGraphicFramePr>
        <p:xfrm>
          <a:off x="3340607" y="753742"/>
          <a:ext cx="8479917"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2633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20392"/>
            <a:ext cx="2924175" cy="5504688"/>
          </a:xfrm>
        </p:spPr>
        <p:txBody>
          <a:bodyPr>
            <a:normAutofit/>
          </a:bodyPr>
          <a:lstStyle/>
          <a:p>
            <a:r>
              <a:rPr lang="en-US" sz="3700" b="1">
                <a:effectLst>
                  <a:outerShdw blurRad="38100" dist="38100" dir="2700000" algn="tl">
                    <a:srgbClr val="000000">
                      <a:alpha val="43137"/>
                    </a:srgbClr>
                  </a:outerShdw>
                </a:effectLst>
              </a:rPr>
              <a:t> </a:t>
            </a:r>
            <a:r>
              <a:rPr lang="en-US" sz="3200" b="1">
                <a:effectLst>
                  <a:outerShdw blurRad="38100" dist="38100" dir="2700000" algn="tl">
                    <a:srgbClr val="000000">
                      <a:alpha val="43137"/>
                    </a:srgbClr>
                  </a:outerShdw>
                </a:effectLst>
              </a:rPr>
              <a:t>4 Areas of Competence for Interprofessional Collaborative Practice</a:t>
            </a:r>
            <a:endParaRPr lang="en-US" sz="37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3825460"/>
              </p:ext>
            </p:extLst>
          </p:nvPr>
        </p:nvGraphicFramePr>
        <p:xfrm>
          <a:off x="3340607" y="753742"/>
          <a:ext cx="8479917"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81081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0D5672"/>
      </a:accent5>
      <a:accent6>
        <a:srgbClr val="2683C6"/>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C645146B5F6D4690B2299F9A0ED570" ma:contentTypeVersion="13" ma:contentTypeDescription="Create a new document." ma:contentTypeScope="" ma:versionID="f9c8d89158ab189b5a3f737640a999b9">
  <xsd:schema xmlns:xsd="http://www.w3.org/2001/XMLSchema" xmlns:xs="http://www.w3.org/2001/XMLSchema" xmlns:p="http://schemas.microsoft.com/office/2006/metadata/properties" xmlns:ns3="af79862c-7b74-4824-8ae9-be7494348222" xmlns:ns4="1887b2ba-6daf-4cc0-9141-8879c9799539" targetNamespace="http://schemas.microsoft.com/office/2006/metadata/properties" ma:root="true" ma:fieldsID="28d303c4d670348099651497ee1f8b9d" ns3:_="" ns4:_="">
    <xsd:import namespace="af79862c-7b74-4824-8ae9-be7494348222"/>
    <xsd:import namespace="1887b2ba-6daf-4cc0-9141-8879c979953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79862c-7b74-4824-8ae9-be74943482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87b2ba-6daf-4cc0-9141-8879c979953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4782D5-8F68-452C-91ED-7622D16E88B6}">
  <ds:schemaRefs>
    <ds:schemaRef ds:uri="1887b2ba-6daf-4cc0-9141-8879c9799539"/>
    <ds:schemaRef ds:uri="af79862c-7b74-4824-8ae9-be74943482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AEA3DC-1CDC-4572-9A66-E8E2BD0D05E1}">
  <ds:schemaRefs>
    <ds:schemaRef ds:uri="http://schemas.microsoft.com/sharepoint/v3/contenttype/forms"/>
  </ds:schemaRefs>
</ds:datastoreItem>
</file>

<file path=customXml/itemProps3.xml><?xml version="1.0" encoding="utf-8"?>
<ds:datastoreItem xmlns:ds="http://schemas.openxmlformats.org/officeDocument/2006/customXml" ds:itemID="{94A59041-8D10-48E8-B474-4D380A9E7A6B}">
  <ds:schemaRefs>
    <ds:schemaRef ds:uri="1887b2ba-6daf-4cc0-9141-8879c9799539"/>
    <ds:schemaRef ds:uri="af79862c-7b74-4824-8ae9-be74943482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TotalTime>
  <Words>1977</Words>
  <Application>Microsoft Office PowerPoint</Application>
  <PresentationFormat>Widescreen</PresentationFormat>
  <Paragraphs>152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Calibri Light</vt:lpstr>
      <vt:lpstr>Office Theme</vt:lpstr>
      <vt:lpstr>    </vt:lpstr>
      <vt:lpstr>Foundations of Interprofessional Collaborative Practice </vt:lpstr>
      <vt:lpstr>Conceptual Frameworks for ICP</vt:lpstr>
      <vt:lpstr>The Core Competencies for Interprofessional Collaborative Practice</vt:lpstr>
      <vt:lpstr>Interprofessional Collaboration Competency Domain </vt:lpstr>
      <vt:lpstr> 4 Areas of Competence for Interprofessional Collaborative Practice</vt:lpstr>
      <vt:lpstr> 4 Areas of Competence for Interprofessional Collaborative Practice</vt:lpstr>
      <vt:lpstr> 4 Areas of Competence for Interprofessional Collaborative Practice</vt:lpstr>
      <vt:lpstr> 4 Areas of Competence for Interprofessional Collaborative Practice</vt:lpstr>
      <vt:lpstr> 4 Areas of Competence for Interprofessional Collaborative Practice</vt:lpstr>
      <vt:lpstr>PowerPoint Presentation</vt:lpstr>
      <vt:lpstr>PowerPoint Presentation</vt:lpstr>
      <vt:lpstr>WHO – International Classification of Functioning, Disability &amp; Health</vt:lpstr>
      <vt:lpstr>Biopsychosocial Approach to Health</vt:lpstr>
      <vt:lpstr>Social Determinants of Health</vt:lpstr>
      <vt:lpstr>The ICF Components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Mary Keehn</dc:creator>
  <cp:lastModifiedBy>Erin Stapleton-Corcoran</cp:lastModifiedBy>
  <cp:revision>15</cp:revision>
  <cp:lastPrinted>2020-02-19T19:52:14Z</cp:lastPrinted>
  <dcterms:created xsi:type="dcterms:W3CDTF">2020-02-17T15:02:34Z</dcterms:created>
  <dcterms:modified xsi:type="dcterms:W3CDTF">2020-11-16T23:30:53Z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0x01010099C645146B5F6D4690B2299F9A0ED570</vt:lpwstr>
  </property>
  <property fmtid="{D5CDD505-2E9C-101B-9397-08002B2CF9AE}" pid="3" name="ArticulateGUID">
    <vt:lpwstr>AC53A070-0173-4A52-A297-E99BD75E44D4</vt:lpwstr>
  </property>
  <property fmtid="{D5CDD505-2E9C-101B-9397-08002B2CF9AE}" pid="4" name="ArticulatePath">
    <vt:lpwstr>Foundations Module - Intro to ICP Part 3 - Jan 2020</vt:lpwstr>
  </property>
</Properties>
</file>